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72" r:id="rId5"/>
    <p:sldId id="294" r:id="rId6"/>
    <p:sldId id="295" r:id="rId7"/>
    <p:sldId id="296" r:id="rId8"/>
    <p:sldId id="297" r:id="rId9"/>
    <p:sldId id="262" r:id="rId10"/>
    <p:sldId id="263" r:id="rId11"/>
    <p:sldId id="274" r:id="rId12"/>
    <p:sldId id="298" r:id="rId13"/>
    <p:sldId id="279" r:id="rId14"/>
    <p:sldId id="271" r:id="rId15"/>
    <p:sldId id="277" r:id="rId16"/>
    <p:sldId id="291" r:id="rId17"/>
    <p:sldId id="299" r:id="rId18"/>
    <p:sldId id="273" r:id="rId19"/>
    <p:sldId id="278" r:id="rId20"/>
    <p:sldId id="275" r:id="rId21"/>
    <p:sldId id="269" r:id="rId22"/>
    <p:sldId id="300" r:id="rId23"/>
  </p:sldIdLst>
  <p:sldSz cx="12192000" cy="6858000"/>
  <p:notesSz cx="6858000" cy="9144000"/>
  <p:embeddedFontLst>
    <p:embeddedFont>
      <p:font typeface="Agent Red" panose="02010600030101010101" charset="0"/>
      <p:regular r:id="rId25"/>
    </p:embeddedFont>
    <p:embeddedFont>
      <p:font typeface="微软雅黑" panose="020B0503020204020204" pitchFamily="34" charset="-122"/>
      <p:regular r:id="rId26"/>
      <p:bold r:id="rId27"/>
    </p:embeddedFont>
    <p:embeddedFont>
      <p:font typeface="Baskerville Old Face" panose="02020602080505020303" pitchFamily="18" charset="0"/>
      <p:regular r:id="rId28"/>
    </p:embeddedFont>
    <p:embeddedFont>
      <p:font typeface="等线" panose="02010600030101010101" pitchFamily="2" charset="-122"/>
      <p:regular r:id="rId29"/>
      <p:bold r:id="rId30"/>
    </p:embeddedFont>
    <p:embeddedFont>
      <p:font typeface="方正清刻本悦宋简体" panose="02010600030101010101" charset="-122"/>
      <p:regular r:id="rId31"/>
    </p:embeddedFont>
    <p:embeddedFont>
      <p:font typeface="DotumChe" panose="02010600030101010101" charset="-127"/>
      <p:regular r:id="rId32"/>
    </p:embeddedFont>
    <p:embeddedFont>
      <p:font typeface="Agency FB" panose="020B0503020202020204" pitchFamily="34" charset="0"/>
      <p:regular r:id="rId33"/>
      <p:bold r:id="rId34"/>
    </p:embeddedFont>
    <p:embeddedFont>
      <p:font typeface="Bodoni MT Black" panose="02070A03080606020203" pitchFamily="18" charset="0"/>
      <p:bold r:id="rId35"/>
      <p:boldItalic r:id="rId36"/>
    </p:embeddedFont>
    <p:embeddedFont>
      <p:font typeface="方正姚体" panose="02010601030101010101" pitchFamily="2" charset="-122"/>
      <p:regular r:id="rId37"/>
    </p:embeddedFont>
    <p:embeddedFont>
      <p:font typeface="Arial Black" panose="020B0A04020102020204" pitchFamily="34" charset="0"/>
      <p:bold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1A1"/>
    <a:srgbClr val="FC8485"/>
    <a:srgbClr val="404040"/>
    <a:srgbClr val="EE7361"/>
    <a:srgbClr val="F09D86"/>
    <a:srgbClr val="F2A667"/>
    <a:srgbClr val="F29F8B"/>
    <a:srgbClr val="BAD8AF"/>
    <a:srgbClr val="F3EEEA"/>
    <a:srgbClr val="A43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89" autoAdjust="0"/>
  </p:normalViewPr>
  <p:slideViewPr>
    <p:cSldViewPr snapToGrid="0" showGuides="1">
      <p:cViewPr varScale="1">
        <p:scale>
          <a:sx n="100" d="100"/>
          <a:sy n="100" d="100"/>
        </p:scale>
        <p:origin x="990" y="9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E767-0C73-485F-B6BB-5F6C7F0E9B1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29680-68C1-4FCC-ACA3-33015CB065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EDD35-DC74-427F-932B-855EC2ACF15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EDD35-DC74-427F-932B-855EC2ACF15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EDD35-DC74-427F-932B-855EC2ACF15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EDD35-DC74-427F-932B-855EC2ACF15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29680-68C1-4FCC-ACA3-33015CB0655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5B81E-AEB3-4316-ACA7-E0E580A09E8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t="-3"/>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t="-3"/>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t="-3"/>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478EB23-C6BF-428F-BBD8-FA12AFBEBF5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69B3B-D843-4EAB-B8A1-85AA90EFD6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8EB23-C6BF-428F-BBD8-FA12AFBEBF5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69B3B-D843-4EAB-B8A1-85AA90EFD61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16.pn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rot="5400000">
            <a:off x="866705" y="117245"/>
            <a:ext cx="6022350" cy="6034541"/>
          </a:xfrm>
          <a:prstGeom prst="rect">
            <a:avLst/>
          </a:prstGeom>
        </p:spPr>
      </p:pic>
      <p:pic>
        <p:nvPicPr>
          <p:cNvPr id="7" name="图片 6"/>
          <p:cNvPicPr>
            <a:picLocks noChangeAspect="1"/>
          </p:cNvPicPr>
          <p:nvPr/>
        </p:nvPicPr>
        <p:blipFill>
          <a:blip r:embed="rId4" cstate="email"/>
          <a:stretch>
            <a:fillRect/>
          </a:stretch>
        </p:blipFill>
        <p:spPr>
          <a:xfrm>
            <a:off x="2454894" y="1408038"/>
            <a:ext cx="9423989" cy="3797450"/>
          </a:xfrm>
          <a:prstGeom prst="rect">
            <a:avLst/>
          </a:prstGeom>
        </p:spPr>
      </p:pic>
      <p:pic>
        <p:nvPicPr>
          <p:cNvPr id="11" name="图片 10"/>
          <p:cNvPicPr>
            <a:picLocks noChangeAspect="1"/>
          </p:cNvPicPr>
          <p:nvPr/>
        </p:nvPicPr>
        <p:blipFill>
          <a:blip r:embed="rId5" cstate="email"/>
          <a:stretch>
            <a:fillRect/>
          </a:stretch>
        </p:blipFill>
        <p:spPr>
          <a:xfrm>
            <a:off x="-370222" y="-134502"/>
            <a:ext cx="4854907" cy="7127003"/>
          </a:xfrm>
          <a:prstGeom prst="rect">
            <a:avLst/>
          </a:prstGeom>
        </p:spPr>
      </p:pic>
      <p:pic>
        <p:nvPicPr>
          <p:cNvPr id="13" name="图片 12"/>
          <p:cNvPicPr>
            <a:picLocks noChangeAspect="1"/>
          </p:cNvPicPr>
          <p:nvPr/>
        </p:nvPicPr>
        <p:blipFill>
          <a:blip r:embed="rId6" cstate="email"/>
          <a:stretch>
            <a:fillRect/>
          </a:stretch>
        </p:blipFill>
        <p:spPr>
          <a:xfrm>
            <a:off x="9986376" y="495129"/>
            <a:ext cx="1998801" cy="2164767"/>
          </a:xfrm>
          <a:prstGeom prst="rect">
            <a:avLst/>
          </a:prstGeom>
        </p:spPr>
      </p:pic>
      <p:grpSp>
        <p:nvGrpSpPr>
          <p:cNvPr id="2" name="组合 1"/>
          <p:cNvGrpSpPr/>
          <p:nvPr/>
        </p:nvGrpSpPr>
        <p:grpSpPr>
          <a:xfrm>
            <a:off x="10289853" y="2996948"/>
            <a:ext cx="1558034" cy="1722433"/>
            <a:chOff x="10289853" y="2996948"/>
            <a:chExt cx="1558034" cy="1722433"/>
          </a:xfrm>
        </p:grpSpPr>
        <p:pic>
          <p:nvPicPr>
            <p:cNvPr id="24" name="图片 23"/>
            <p:cNvPicPr>
              <a:picLocks noChangeAspect="1"/>
            </p:cNvPicPr>
            <p:nvPr/>
          </p:nvPicPr>
          <p:blipFill>
            <a:blip r:embed="rId7" cstate="email"/>
            <a:stretch>
              <a:fillRect/>
            </a:stretch>
          </p:blipFill>
          <p:spPr>
            <a:xfrm>
              <a:off x="10289853" y="3249197"/>
              <a:ext cx="1391845" cy="1394662"/>
            </a:xfrm>
            <a:prstGeom prst="rect">
              <a:avLst/>
            </a:prstGeom>
          </p:spPr>
        </p:pic>
        <p:pic>
          <p:nvPicPr>
            <p:cNvPr id="19" name="图片 18"/>
            <p:cNvPicPr>
              <a:picLocks noChangeAspect="1"/>
            </p:cNvPicPr>
            <p:nvPr/>
          </p:nvPicPr>
          <p:blipFill>
            <a:blip r:embed="rId8" cstate="email"/>
            <a:stretch>
              <a:fillRect/>
            </a:stretch>
          </p:blipFill>
          <p:spPr>
            <a:xfrm>
              <a:off x="10572011" y="2996948"/>
              <a:ext cx="1275876" cy="1722433"/>
            </a:xfrm>
            <a:prstGeom prst="rect">
              <a:avLst/>
            </a:prstGeom>
          </p:spPr>
        </p:pic>
      </p:grpSp>
      <p:sp>
        <p:nvSpPr>
          <p:cNvPr id="20" name="文本框 19"/>
          <p:cNvSpPr txBox="1"/>
          <p:nvPr/>
        </p:nvSpPr>
        <p:spPr>
          <a:xfrm>
            <a:off x="5101522" y="2348239"/>
            <a:ext cx="6219745" cy="1323439"/>
          </a:xfrm>
          <a:prstGeom prst="rect">
            <a:avLst/>
          </a:prstGeom>
          <a:noFill/>
        </p:spPr>
        <p:txBody>
          <a:bodyPr wrap="square" rtlCol="0">
            <a:spAutoFit/>
          </a:bodyPr>
          <a:lstStyle/>
          <a:p>
            <a:r>
              <a:rPr lang="zh-CN" altLang="en-US" sz="8000" spc="-650" dirty="0">
                <a:solidFill>
                  <a:srgbClr val="F09D86"/>
                </a:solidFill>
                <a:latin typeface="方正姚体简体" panose="02010601030101010101" pitchFamily="2" charset="-122"/>
                <a:ea typeface="方正姚体简体" panose="02010601030101010101" pitchFamily="2" charset="-122"/>
              </a:rPr>
              <a:t>插花基础培训</a:t>
            </a:r>
          </a:p>
        </p:txBody>
      </p:sp>
      <p:pic>
        <p:nvPicPr>
          <p:cNvPr id="26" name="图片 25"/>
          <p:cNvPicPr>
            <a:picLocks noChangeAspect="1"/>
          </p:cNvPicPr>
          <p:nvPr/>
        </p:nvPicPr>
        <p:blipFill>
          <a:blip r:embed="rId9" cstate="email"/>
          <a:stretch>
            <a:fillRect/>
          </a:stretch>
        </p:blipFill>
        <p:spPr>
          <a:xfrm>
            <a:off x="8142120" y="5189848"/>
            <a:ext cx="1756677" cy="1463897"/>
          </a:xfrm>
          <a:prstGeom prst="rect">
            <a:avLst/>
          </a:prstGeom>
        </p:spPr>
      </p:pic>
      <p:pic>
        <p:nvPicPr>
          <p:cNvPr id="27" name="图片 26"/>
          <p:cNvPicPr>
            <a:picLocks noChangeAspect="1"/>
          </p:cNvPicPr>
          <p:nvPr/>
        </p:nvPicPr>
        <p:blipFill>
          <a:blip r:embed="rId10" cstate="email"/>
          <a:stretch>
            <a:fillRect/>
          </a:stretch>
        </p:blipFill>
        <p:spPr>
          <a:xfrm rot="1849140">
            <a:off x="9371893" y="3628973"/>
            <a:ext cx="1112837" cy="1205239"/>
          </a:xfrm>
          <a:prstGeom prst="rect">
            <a:avLst/>
          </a:prstGeom>
        </p:spPr>
      </p:pic>
      <p:sp>
        <p:nvSpPr>
          <p:cNvPr id="30" name="文本框 29"/>
          <p:cNvSpPr txBox="1"/>
          <p:nvPr/>
        </p:nvSpPr>
        <p:spPr>
          <a:xfrm>
            <a:off x="7166889" y="3837638"/>
            <a:ext cx="2390190" cy="410845"/>
          </a:xfrm>
          <a:prstGeom prst="rect">
            <a:avLst/>
          </a:prstGeom>
          <a:noFill/>
        </p:spPr>
        <p:txBody>
          <a:bodyPr wrap="square" rtlCol="0">
            <a:spAutoFit/>
          </a:bodyPr>
          <a:lstStyle/>
          <a:p>
            <a:pPr algn="ctr">
              <a:lnSpc>
                <a:spcPct val="130000"/>
              </a:lnSpc>
            </a:pPr>
            <a:r>
              <a:rPr lang="zh-CN" altLang="en-US" sz="1600" spc="160" smtClean="0">
                <a:solidFill>
                  <a:srgbClr val="323232"/>
                </a:solidFill>
                <a:latin typeface="造字工房悦黑体验版特细体" pitchFamily="50" charset="-122"/>
                <a:ea typeface="造字工房悦黑体验版特细体" pitchFamily="50" charset="-122"/>
              </a:rPr>
              <a:t>演讲人：</a:t>
            </a:r>
            <a:r>
              <a:rPr lang="en-US" altLang="zh-CN" sz="1600" spc="160" smtClean="0">
                <a:solidFill>
                  <a:srgbClr val="323232"/>
                </a:solidFill>
                <a:latin typeface="造字工房悦黑体验版特细体" pitchFamily="50" charset="-122"/>
                <a:ea typeface="造字工房悦黑体验版特细体" pitchFamily="50" charset="-122"/>
              </a:rPr>
              <a:t>PPT818</a:t>
            </a:r>
            <a:endParaRPr lang="en-US" altLang="zh-CN" sz="1600" spc="160" dirty="0">
              <a:solidFill>
                <a:srgbClr val="323232"/>
              </a:solidFill>
              <a:latin typeface="造字工房悦黑体验版特细体" pitchFamily="50" charset="-122"/>
              <a:ea typeface="造字工房悦黑体验版特细体" pitchFamily="50" charset="-122"/>
            </a:endParaRPr>
          </a:p>
        </p:txBody>
      </p:sp>
      <p:pic>
        <p:nvPicPr>
          <p:cNvPr id="31" name="图片 30"/>
          <p:cNvPicPr>
            <a:picLocks noChangeAspect="1"/>
          </p:cNvPicPr>
          <p:nvPr/>
        </p:nvPicPr>
        <p:blipFill>
          <a:blip r:embed="rId11" cstate="email"/>
          <a:stretch>
            <a:fillRect/>
          </a:stretch>
        </p:blipFill>
        <p:spPr>
          <a:xfrm>
            <a:off x="10070310" y="5334409"/>
            <a:ext cx="869989" cy="8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par>
                              <p:cTn id="15" fill="hold">
                                <p:stCondLst>
                                  <p:cond delay="1500"/>
                                </p:stCondLst>
                                <p:childTnLst>
                                  <p:par>
                                    <p:cTn id="16" presetID="22" presetClass="entr" presetSubtype="8" fill="hold" nodeType="afterEffect">
                                      <p:stCondLst>
                                        <p:cond delay="0"/>
                                      </p:stCondLst>
                                      <p:iterate type="lt">
                                        <p:tmPct val="0"/>
                                      </p:iterate>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000"/>
                                </p:stCondLst>
                                <p:childTnLst>
                                  <p:par>
                                    <p:cTn id="20" presetID="26" presetClass="emph" presetSubtype="0" fill="hold" grpId="0" nodeType="afterEffect">
                                      <p:stCondLst>
                                        <p:cond delay="0"/>
                                      </p:stCondLst>
                                      <p:iterate type="lt">
                                        <p:tmPct val="10000"/>
                                      </p:iterate>
                                      <p:childTnLst>
                                        <p:animEffect transition="out" filter="fade">
                                          <p:cBhvr>
                                            <p:cTn id="21" dur="500" tmFilter="0, 0; .2, .5; .8, .5; 1, 0"/>
                                            <p:tgtEl>
                                              <p:spTgt spid="20">
                                                <p:txEl>
                                                  <p:pRg st="0" end="0"/>
                                                </p:txEl>
                                              </p:spTgt>
                                            </p:tgtEl>
                                          </p:cBhvr>
                                        </p:animEffect>
                                        <p:animScale>
                                          <p:cBhvr>
                                            <p:cTn id="22" dur="250" autoRev="1" fill="hold"/>
                                            <p:tgtEl>
                                              <p:spTgt spid="20">
                                                <p:txEl>
                                                  <p:pRg st="0" end="0"/>
                                                </p:txEl>
                                              </p:spTgt>
                                            </p:tgtEl>
                                          </p:cBhvr>
                                          <p:by x="105000" y="105000"/>
                                        </p:animScale>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250"/>
                                </p:stCondLst>
                                <p:childTnLst>
                                  <p:par>
                                    <p:cTn id="28" presetID="2" presetClass="entr" presetSubtype="6" fill="hold" nodeType="afterEffect" p14:presetBounceEnd="40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2750"/>
                                </p:stCondLst>
                                <p:childTnLst>
                                  <p:par>
                                    <p:cTn id="36" presetID="2" presetClass="entr" presetSubtype="6" fill="hold" nodeType="afterEffect" p14:presetBounceEnd="40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40000">
                                          <p:cBhvr additive="base">
                                            <p:cTn id="38"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14:presetBounceEnd="40000">
                                      <p:stCondLst>
                                        <p:cond delay="350"/>
                                      </p:stCondLst>
                                      <p:childTnLst>
                                        <p:set>
                                          <p:cBhvr>
                                            <p:cTn id="41" dur="1" fill="hold">
                                              <p:stCondLst>
                                                <p:cond delay="0"/>
                                              </p:stCondLst>
                                            </p:cTn>
                                            <p:tgtEl>
                                              <p:spTgt spid="31"/>
                                            </p:tgtEl>
                                            <p:attrNameLst>
                                              <p:attrName>style.visibility</p:attrName>
                                            </p:attrNameLst>
                                          </p:cBhvr>
                                          <p:to>
                                            <p:strVal val="visible"/>
                                          </p:to>
                                        </p:set>
                                        <p:anim calcmode="lin" valueType="num" p14:bounceEnd="40000">
                                          <p:cBhvr additive="base">
                                            <p:cTn id="42"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375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par>
                              <p:cTn id="15" fill="hold">
                                <p:stCondLst>
                                  <p:cond delay="1500"/>
                                </p:stCondLst>
                                <p:childTnLst>
                                  <p:par>
                                    <p:cTn id="16" presetID="22" presetClass="entr" presetSubtype="8" fill="hold" nodeType="afterEffect">
                                      <p:stCondLst>
                                        <p:cond delay="0"/>
                                      </p:stCondLst>
                                      <p:iterate type="lt">
                                        <p:tmPct val="0"/>
                                      </p:iterate>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000"/>
                                </p:stCondLst>
                                <p:childTnLst>
                                  <p:par>
                                    <p:cTn id="20" presetID="26" presetClass="emph" presetSubtype="0" fill="hold" grpId="0" nodeType="afterEffect">
                                      <p:stCondLst>
                                        <p:cond delay="0"/>
                                      </p:stCondLst>
                                      <p:iterate type="lt">
                                        <p:tmPct val="10000"/>
                                      </p:iterate>
                                      <p:childTnLst>
                                        <p:animEffect transition="out" filter="fade">
                                          <p:cBhvr>
                                            <p:cTn id="21" dur="500" tmFilter="0, 0; .2, .5; .8, .5; 1, 0"/>
                                            <p:tgtEl>
                                              <p:spTgt spid="20">
                                                <p:txEl>
                                                  <p:pRg st="0" end="0"/>
                                                </p:txEl>
                                              </p:spTgt>
                                            </p:tgtEl>
                                          </p:cBhvr>
                                        </p:animEffect>
                                        <p:animScale>
                                          <p:cBhvr>
                                            <p:cTn id="22" dur="250" autoRev="1" fill="hold"/>
                                            <p:tgtEl>
                                              <p:spTgt spid="20">
                                                <p:txEl>
                                                  <p:pRg st="0" end="0"/>
                                                </p:txEl>
                                              </p:spTgt>
                                            </p:tgtEl>
                                          </p:cBhvr>
                                          <p:by x="105000" y="105000"/>
                                        </p:animScale>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250"/>
                                </p:stCondLst>
                                <p:childTnLst>
                                  <p:par>
                                    <p:cTn id="28" presetID="2" presetClass="entr" presetSubtype="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2750"/>
                                </p:stCondLst>
                                <p:childTnLst>
                                  <p:par>
                                    <p:cTn id="36" presetID="2" presetClass="entr" presetSubtype="6"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1+#ppt_w/2"/>
                                              </p:val>
                                            </p:tav>
                                            <p:tav tm="100000">
                                              <p:val>
                                                <p:strVal val="#ppt_x"/>
                                              </p:val>
                                            </p:tav>
                                          </p:tavLst>
                                        </p:anim>
                                        <p:anim calcmode="lin" valueType="num">
                                          <p:cBhvr additive="base">
                                            <p:cTn id="39" dur="75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3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1+#ppt_w/2"/>
                                              </p:val>
                                            </p:tav>
                                            <p:tav tm="100000">
                                              <p:val>
                                                <p:strVal val="#ppt_x"/>
                                              </p:val>
                                            </p:tav>
                                          </p:tavLst>
                                        </p:anim>
                                        <p:anim calcmode="lin" valueType="num">
                                          <p:cBhvr additive="base">
                                            <p:cTn id="43" dur="7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375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3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80714" y="1380912"/>
            <a:ext cx="3446823" cy="237673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706107" y="1380912"/>
            <a:ext cx="3446823" cy="237673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327537" y="3752636"/>
            <a:ext cx="3378570" cy="237673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80714" y="3752636"/>
            <a:ext cx="3446823" cy="2376730"/>
            <a:chOff x="982663" y="4219336"/>
            <a:chExt cx="3446823" cy="2376730"/>
          </a:xfrm>
        </p:grpSpPr>
        <p:sp>
          <p:nvSpPr>
            <p:cNvPr id="23" name="矩形 22"/>
            <p:cNvSpPr/>
            <p:nvPr/>
          </p:nvSpPr>
          <p:spPr>
            <a:xfrm>
              <a:off x="982663" y="4219336"/>
              <a:ext cx="3446823" cy="2376730"/>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5" name="组合 54"/>
            <p:cNvGrpSpPr/>
            <p:nvPr/>
          </p:nvGrpSpPr>
          <p:grpSpPr>
            <a:xfrm>
              <a:off x="1479277" y="4520035"/>
              <a:ext cx="2453594" cy="1775333"/>
              <a:chOff x="1479277" y="4520035"/>
              <a:chExt cx="2453594" cy="1775333"/>
            </a:xfrm>
          </p:grpSpPr>
          <p:grpSp>
            <p:nvGrpSpPr>
              <p:cNvPr id="41" name="组合 40"/>
              <p:cNvGrpSpPr/>
              <p:nvPr/>
            </p:nvGrpSpPr>
            <p:grpSpPr>
              <a:xfrm>
                <a:off x="1479277" y="4520035"/>
                <a:ext cx="2453594" cy="1775333"/>
                <a:chOff x="1566863" y="4194306"/>
                <a:chExt cx="2453594" cy="1775333"/>
              </a:xfrm>
            </p:grpSpPr>
            <p:sp>
              <p:nvSpPr>
                <p:cNvPr id="42" name="文本框 41"/>
                <p:cNvSpPr txBox="1"/>
                <p:nvPr/>
              </p:nvSpPr>
              <p:spPr>
                <a:xfrm>
                  <a:off x="1922123" y="4194306"/>
                  <a:ext cx="1743074" cy="525657"/>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b="1" dirty="0"/>
                    <a:t>插花法</a:t>
                  </a:r>
                  <a:r>
                    <a:rPr lang="en-US" altLang="zh-CN" sz="2000" b="1" dirty="0"/>
                    <a:t>1</a:t>
                  </a:r>
                  <a:endParaRPr lang="zh-CN" altLang="en-US" sz="2000" b="1" dirty="0"/>
                </a:p>
              </p:txBody>
            </p:sp>
            <p:sp>
              <p:nvSpPr>
                <p:cNvPr id="44" name="文本框 43"/>
                <p:cNvSpPr txBox="1"/>
                <p:nvPr/>
              </p:nvSpPr>
              <p:spPr>
                <a:xfrm>
                  <a:off x="1566863" y="4797010"/>
                  <a:ext cx="2453594" cy="1172629"/>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t>小的在上，大的在下，花蕾在上，盛花在下。（上小下大</a:t>
                  </a:r>
                </a:p>
              </p:txBody>
            </p:sp>
          </p:grpSp>
          <p:cxnSp>
            <p:nvCxnSpPr>
              <p:cNvPr id="46" name="直接连接符 45"/>
              <p:cNvCxnSpPr/>
              <p:nvPr/>
            </p:nvCxnSpPr>
            <p:spPr>
              <a:xfrm>
                <a:off x="2553674" y="5080041"/>
                <a:ext cx="304800" cy="0"/>
              </a:xfrm>
              <a:prstGeom prst="line">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4" name="组合 3"/>
          <p:cNvGrpSpPr/>
          <p:nvPr/>
        </p:nvGrpSpPr>
        <p:grpSpPr>
          <a:xfrm>
            <a:off x="7706107" y="3752636"/>
            <a:ext cx="3446823" cy="2376730"/>
            <a:chOff x="7808056" y="4219336"/>
            <a:chExt cx="3446823" cy="2376730"/>
          </a:xfrm>
        </p:grpSpPr>
        <p:sp>
          <p:nvSpPr>
            <p:cNvPr id="24" name="矩形 23"/>
            <p:cNvSpPr/>
            <p:nvPr/>
          </p:nvSpPr>
          <p:spPr>
            <a:xfrm>
              <a:off x="7808056" y="4219336"/>
              <a:ext cx="3446823" cy="2376730"/>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6" name="组合 55"/>
            <p:cNvGrpSpPr/>
            <p:nvPr/>
          </p:nvGrpSpPr>
          <p:grpSpPr>
            <a:xfrm>
              <a:off x="8304670" y="4520035"/>
              <a:ext cx="2453594" cy="1775333"/>
              <a:chOff x="1479277" y="4520035"/>
              <a:chExt cx="2453594" cy="1775333"/>
            </a:xfrm>
          </p:grpSpPr>
          <p:grpSp>
            <p:nvGrpSpPr>
              <p:cNvPr id="57" name="组合 56"/>
              <p:cNvGrpSpPr/>
              <p:nvPr/>
            </p:nvGrpSpPr>
            <p:grpSpPr>
              <a:xfrm>
                <a:off x="1479277" y="4520035"/>
                <a:ext cx="2453594" cy="1775333"/>
                <a:chOff x="1566863" y="4194306"/>
                <a:chExt cx="2453594" cy="1775333"/>
              </a:xfrm>
            </p:grpSpPr>
            <p:sp>
              <p:nvSpPr>
                <p:cNvPr id="59" name="文本框 58"/>
                <p:cNvSpPr txBox="1"/>
                <p:nvPr/>
              </p:nvSpPr>
              <p:spPr>
                <a:xfrm>
                  <a:off x="1922123" y="4194306"/>
                  <a:ext cx="1743074" cy="572464"/>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b="1" dirty="0"/>
                    <a:t>插花法</a:t>
                  </a:r>
                  <a:r>
                    <a:rPr lang="en-US" altLang="zh-CN" sz="2000" b="1" dirty="0"/>
                    <a:t>3</a:t>
                  </a:r>
                  <a:endParaRPr lang="zh-CN" altLang="en-US" sz="2000" b="1" dirty="0"/>
                </a:p>
              </p:txBody>
            </p:sp>
            <p:sp>
              <p:nvSpPr>
                <p:cNvPr id="60" name="文本框 59"/>
                <p:cNvSpPr txBox="1"/>
                <p:nvPr/>
              </p:nvSpPr>
              <p:spPr>
                <a:xfrm>
                  <a:off x="1566863" y="4797010"/>
                  <a:ext cx="2453594" cy="1172629"/>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t>花朵枝叶，一般下部繁茂，根茎牢固，而上部疏散，千姿百态</a:t>
                  </a:r>
                </a:p>
              </p:txBody>
            </p:sp>
          </p:grpSp>
          <p:cxnSp>
            <p:nvCxnSpPr>
              <p:cNvPr id="58" name="直接连接符 57"/>
              <p:cNvCxnSpPr/>
              <p:nvPr/>
            </p:nvCxnSpPr>
            <p:spPr>
              <a:xfrm>
                <a:off x="2553674" y="5080041"/>
                <a:ext cx="304800" cy="0"/>
              </a:xfrm>
              <a:prstGeom prst="line">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 name="组合 2"/>
          <p:cNvGrpSpPr/>
          <p:nvPr/>
        </p:nvGrpSpPr>
        <p:grpSpPr>
          <a:xfrm>
            <a:off x="4327537" y="1380912"/>
            <a:ext cx="3378570" cy="2376730"/>
            <a:chOff x="4429486" y="1847612"/>
            <a:chExt cx="3378570" cy="2376730"/>
          </a:xfrm>
        </p:grpSpPr>
        <p:sp>
          <p:nvSpPr>
            <p:cNvPr id="20" name="矩形 19"/>
            <p:cNvSpPr/>
            <p:nvPr/>
          </p:nvSpPr>
          <p:spPr>
            <a:xfrm>
              <a:off x="4429486" y="1847612"/>
              <a:ext cx="3378570" cy="2376730"/>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1" name="组合 60"/>
            <p:cNvGrpSpPr/>
            <p:nvPr/>
          </p:nvGrpSpPr>
          <p:grpSpPr>
            <a:xfrm>
              <a:off x="4717801" y="2148311"/>
              <a:ext cx="2916083" cy="1862419"/>
              <a:chOff x="1305104" y="4520035"/>
              <a:chExt cx="2916083" cy="1862419"/>
            </a:xfrm>
          </p:grpSpPr>
          <p:grpSp>
            <p:nvGrpSpPr>
              <p:cNvPr id="62" name="组合 61"/>
              <p:cNvGrpSpPr/>
              <p:nvPr/>
            </p:nvGrpSpPr>
            <p:grpSpPr>
              <a:xfrm>
                <a:off x="1305104" y="4520035"/>
                <a:ext cx="2916083" cy="1862419"/>
                <a:chOff x="1392690" y="4194306"/>
                <a:chExt cx="2916083" cy="1862419"/>
              </a:xfrm>
            </p:grpSpPr>
            <p:sp>
              <p:nvSpPr>
                <p:cNvPr id="64" name="文本框 63"/>
                <p:cNvSpPr txBox="1"/>
                <p:nvPr/>
              </p:nvSpPr>
              <p:spPr>
                <a:xfrm>
                  <a:off x="1922123" y="4194306"/>
                  <a:ext cx="1743074" cy="572464"/>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b="1" dirty="0"/>
                    <a:t>插花法</a:t>
                  </a:r>
                  <a:r>
                    <a:rPr lang="en-US" altLang="zh-CN" sz="2000" b="1" dirty="0"/>
                    <a:t>2</a:t>
                  </a:r>
                  <a:endParaRPr lang="zh-CN" altLang="en-US" sz="2000" b="1" dirty="0"/>
                </a:p>
              </p:txBody>
            </p:sp>
            <p:sp>
              <p:nvSpPr>
                <p:cNvPr id="65" name="文本框 64"/>
                <p:cNvSpPr txBox="1"/>
                <p:nvPr/>
              </p:nvSpPr>
              <p:spPr>
                <a:xfrm>
                  <a:off x="1392690" y="4884096"/>
                  <a:ext cx="2916083" cy="1172629"/>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t>上下左右的花朵，枝叶要围绕中心互相呼应，既突出主题又不乏均衡感</a:t>
                  </a:r>
                </a:p>
              </p:txBody>
            </p:sp>
          </p:grpSp>
          <p:cxnSp>
            <p:nvCxnSpPr>
              <p:cNvPr id="63" name="直接连接符 62"/>
              <p:cNvCxnSpPr/>
              <p:nvPr/>
            </p:nvCxnSpPr>
            <p:spPr>
              <a:xfrm>
                <a:off x="2553674" y="5080041"/>
                <a:ext cx="304800" cy="0"/>
              </a:xfrm>
              <a:prstGeom prst="line">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矩形 27"/>
          <p:cNvSpPr/>
          <p:nvPr/>
        </p:nvSpPr>
        <p:spPr>
          <a:xfrm>
            <a:off x="1207227" y="218213"/>
            <a:ext cx="2359941"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KOWNING THE FLOER THING</a:t>
            </a:r>
          </a:p>
        </p:txBody>
      </p:sp>
      <p:sp>
        <p:nvSpPr>
          <p:cNvPr id="29" name="TextBox 1"/>
          <p:cNvSpPr txBox="1"/>
          <p:nvPr/>
        </p:nvSpPr>
        <p:spPr>
          <a:xfrm>
            <a:off x="1207227" y="521888"/>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插花基础知识</a:t>
            </a:r>
          </a:p>
        </p:txBody>
      </p:sp>
      <p:pic>
        <p:nvPicPr>
          <p:cNvPr id="30" name="图片 29"/>
          <p:cNvPicPr>
            <a:picLocks noChangeAspect="1"/>
          </p:cNvPicPr>
          <p:nvPr/>
        </p:nvPicPr>
        <p:blipFill>
          <a:blip r:embed="rId6" cstate="email"/>
          <a:stretch>
            <a:fillRect/>
          </a:stretch>
        </p:blipFill>
        <p:spPr>
          <a:xfrm>
            <a:off x="299365" y="-90177"/>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3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5"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6004628" y="2248470"/>
            <a:ext cx="5148263" cy="990322"/>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6004628" y="3629314"/>
            <a:ext cx="5148263" cy="990322"/>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6004628" y="5010157"/>
            <a:ext cx="5148263" cy="990322"/>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9" name="图表 8"/>
          <p:cNvGraphicFramePr/>
          <p:nvPr/>
        </p:nvGraphicFramePr>
        <p:xfrm>
          <a:off x="507205" y="2029620"/>
          <a:ext cx="6325395" cy="421693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5971744" y="3719115"/>
            <a:ext cx="4823180" cy="798919"/>
            <a:chOff x="5971744" y="3719115"/>
            <a:chExt cx="4823180" cy="798919"/>
          </a:xfrm>
        </p:grpSpPr>
        <p:sp>
          <p:nvSpPr>
            <p:cNvPr id="33" name="文本框 32"/>
            <p:cNvSpPr txBox="1"/>
            <p:nvPr/>
          </p:nvSpPr>
          <p:spPr>
            <a:xfrm>
              <a:off x="7409350" y="3740577"/>
              <a:ext cx="3385574"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形状，大小，颜色，花语，用花习俗等等</a:t>
              </a:r>
            </a:p>
          </p:txBody>
        </p:sp>
        <p:sp>
          <p:nvSpPr>
            <p:cNvPr id="34" name="文本框 33"/>
            <p:cNvSpPr txBox="1"/>
            <p:nvPr/>
          </p:nvSpPr>
          <p:spPr>
            <a:xfrm>
              <a:off x="5971744" y="3719115"/>
              <a:ext cx="1743074" cy="7413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3600" b="1">
                  <a:solidFill>
                    <a:schemeClr val="bg1"/>
                  </a:solidFill>
                  <a:latin typeface="Arial" panose="020B0604020202020204" pitchFamily="34" charset="0"/>
                  <a:cs typeface="Arial" panose="020B0604020202020204" pitchFamily="34" charset="0"/>
                </a:rPr>
                <a:t>０２</a:t>
              </a:r>
            </a:p>
          </p:txBody>
        </p:sp>
      </p:grpSp>
      <p:grpSp>
        <p:nvGrpSpPr>
          <p:cNvPr id="4" name="组合 3"/>
          <p:cNvGrpSpPr/>
          <p:nvPr/>
        </p:nvGrpSpPr>
        <p:grpSpPr>
          <a:xfrm>
            <a:off x="5971744" y="5108721"/>
            <a:ext cx="4944825" cy="777457"/>
            <a:chOff x="5971744" y="5108721"/>
            <a:chExt cx="4944825" cy="777457"/>
          </a:xfrm>
        </p:grpSpPr>
        <p:sp>
          <p:nvSpPr>
            <p:cNvPr id="37" name="文本框 36"/>
            <p:cNvSpPr txBox="1"/>
            <p:nvPr/>
          </p:nvSpPr>
          <p:spPr>
            <a:xfrm>
              <a:off x="7409350" y="5108721"/>
              <a:ext cx="3507219"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solidFill>
                    <a:schemeClr val="bg1"/>
                  </a:solidFill>
                </a:rPr>
                <a:t>竹、木、藤花器造型简洁，朴实无华，具有浓郁的乡土气息</a:t>
              </a:r>
            </a:p>
          </p:txBody>
        </p:sp>
        <p:sp>
          <p:nvSpPr>
            <p:cNvPr id="38" name="文本框 37"/>
            <p:cNvSpPr txBox="1"/>
            <p:nvPr/>
          </p:nvSpPr>
          <p:spPr>
            <a:xfrm>
              <a:off x="5971744" y="5112658"/>
              <a:ext cx="1743074" cy="7413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3600" b="1">
                  <a:solidFill>
                    <a:schemeClr val="bg1"/>
                  </a:solidFill>
                  <a:latin typeface="Arial" panose="020B0604020202020204" pitchFamily="34" charset="0"/>
                  <a:cs typeface="Arial" panose="020B0604020202020204" pitchFamily="34" charset="0"/>
                </a:rPr>
                <a:t>０３</a:t>
              </a:r>
            </a:p>
          </p:txBody>
        </p:sp>
      </p:grpSp>
      <p:grpSp>
        <p:nvGrpSpPr>
          <p:cNvPr id="2" name="组合 1"/>
          <p:cNvGrpSpPr/>
          <p:nvPr/>
        </p:nvGrpSpPr>
        <p:grpSpPr>
          <a:xfrm>
            <a:off x="6004628" y="2351845"/>
            <a:ext cx="4823180" cy="798920"/>
            <a:chOff x="5971744" y="2350971"/>
            <a:chExt cx="4823180" cy="798920"/>
          </a:xfrm>
        </p:grpSpPr>
        <p:sp>
          <p:nvSpPr>
            <p:cNvPr id="13" name="文本框 12"/>
            <p:cNvSpPr txBox="1"/>
            <p:nvPr/>
          </p:nvSpPr>
          <p:spPr>
            <a:xfrm>
              <a:off x="7409350" y="2372434"/>
              <a:ext cx="3385574"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en-US" altLang="zh-CN">
                  <a:solidFill>
                    <a:schemeClr val="bg1"/>
                  </a:solidFill>
                </a:rPr>
                <a:t>.</a:t>
              </a:r>
              <a:r>
                <a:rPr lang="zh-CN" altLang="en-US">
                  <a:solidFill>
                    <a:schemeClr val="bg1"/>
                  </a:solidFill>
                </a:rPr>
                <a:t>适合用于插花材料的植物。</a:t>
              </a:r>
            </a:p>
            <a:p>
              <a:pPr algn="l"/>
              <a:r>
                <a:rPr lang="zh-CN" altLang="en-US">
                  <a:solidFill>
                    <a:schemeClr val="bg1"/>
                  </a:solidFill>
                </a:rPr>
                <a:t>选择花材一般考虑五个方面</a:t>
              </a:r>
            </a:p>
          </p:txBody>
        </p:sp>
        <p:sp>
          <p:nvSpPr>
            <p:cNvPr id="29" name="文本框 28"/>
            <p:cNvSpPr txBox="1"/>
            <p:nvPr/>
          </p:nvSpPr>
          <p:spPr>
            <a:xfrm>
              <a:off x="5971744" y="2350971"/>
              <a:ext cx="1743074" cy="7413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3600" b="1">
                  <a:solidFill>
                    <a:schemeClr val="bg1"/>
                  </a:solidFill>
                  <a:latin typeface="Arial" panose="020B0604020202020204" pitchFamily="34" charset="0"/>
                  <a:cs typeface="Arial" panose="020B0604020202020204" pitchFamily="34" charset="0"/>
                </a:rPr>
                <a:t>０１</a:t>
              </a:r>
            </a:p>
          </p:txBody>
        </p:sp>
      </p:grpSp>
      <p:sp>
        <p:nvSpPr>
          <p:cNvPr id="18" name="矩形 17"/>
          <p:cNvSpPr/>
          <p:nvPr/>
        </p:nvSpPr>
        <p:spPr>
          <a:xfrm>
            <a:off x="1207227" y="218213"/>
            <a:ext cx="2359941"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KOWNING THE FLOER THING</a:t>
            </a:r>
          </a:p>
        </p:txBody>
      </p:sp>
      <p:sp>
        <p:nvSpPr>
          <p:cNvPr id="19" name="TextBox 1"/>
          <p:cNvSpPr txBox="1"/>
          <p:nvPr/>
        </p:nvSpPr>
        <p:spPr>
          <a:xfrm>
            <a:off x="1207227" y="521888"/>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插花基础知识</a:t>
            </a:r>
          </a:p>
        </p:txBody>
      </p:sp>
      <p:pic>
        <p:nvPicPr>
          <p:cNvPr id="20" name="图片 19"/>
          <p:cNvPicPr>
            <a:picLocks noChangeAspect="1"/>
          </p:cNvPicPr>
          <p:nvPr/>
        </p:nvPicPr>
        <p:blipFill>
          <a:blip r:embed="rId4" cstate="email"/>
          <a:stretch>
            <a:fillRect/>
          </a:stretch>
        </p:blipFill>
        <p:spPr>
          <a:xfrm>
            <a:off x="299365" y="-90177"/>
            <a:ext cx="1162699" cy="1162699"/>
          </a:xfrm>
          <a:prstGeom prst="rect">
            <a:avLst/>
          </a:prstGeom>
        </p:spPr>
      </p:pic>
      <p:pic>
        <p:nvPicPr>
          <p:cNvPr id="28" name="图片 27"/>
          <p:cNvPicPr>
            <a:picLocks noChangeAspect="1"/>
          </p:cNvPicPr>
          <p:nvPr/>
        </p:nvPicPr>
        <p:blipFill>
          <a:blip r:embed="rId5"/>
          <a:stretch>
            <a:fillRect/>
          </a:stretch>
        </p:blipFill>
        <p:spPr>
          <a:xfrm>
            <a:off x="48430" y="799563"/>
            <a:ext cx="6349206" cy="6349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1+#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1+#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par>
                          <p:cTn id="40" fill="hold">
                            <p:stCondLst>
                              <p:cond delay="4250"/>
                            </p:stCondLst>
                            <p:childTnLst>
                              <p:par>
                                <p:cTn id="41" presetID="2" presetClass="entr" presetSubtype="2"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1+#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2"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Graphic spid="9" grpId="0">
        <p:bldAsOne/>
      </p:bldGraphic>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37223" y="0"/>
            <a:ext cx="6040070" cy="6400870"/>
            <a:chOff x="537223" y="0"/>
            <a:chExt cx="6040070" cy="6400870"/>
          </a:xfrm>
        </p:grpSpPr>
        <p:pic>
          <p:nvPicPr>
            <p:cNvPr id="4" name="图片 3"/>
            <p:cNvPicPr>
              <a:picLocks noChangeAspect="1"/>
            </p:cNvPicPr>
            <p:nvPr/>
          </p:nvPicPr>
          <p:blipFill>
            <a:blip r:embed="rId3"/>
            <a:stretch>
              <a:fillRect/>
            </a:stretch>
          </p:blipFill>
          <p:spPr>
            <a:xfrm>
              <a:off x="537223" y="0"/>
              <a:ext cx="6040070" cy="6400870"/>
            </a:xfrm>
            <a:prstGeom prst="rect">
              <a:avLst/>
            </a:prstGeom>
          </p:spPr>
        </p:pic>
        <p:sp>
          <p:nvSpPr>
            <p:cNvPr id="5" name="文本框 4"/>
            <p:cNvSpPr txBox="1"/>
            <p:nvPr/>
          </p:nvSpPr>
          <p:spPr>
            <a:xfrm>
              <a:off x="2634313" y="2625506"/>
              <a:ext cx="3535489" cy="2646878"/>
            </a:xfrm>
            <a:prstGeom prst="rect">
              <a:avLst/>
            </a:prstGeom>
            <a:noFill/>
          </p:spPr>
          <p:txBody>
            <a:bodyPr wrap="square" rtlCol="0">
              <a:spAutoFit/>
            </a:bodyPr>
            <a:lstStyle/>
            <a:p>
              <a:r>
                <a:rPr lang="en-US" altLang="zh-CN" sz="16600" spc="-650" dirty="0">
                  <a:solidFill>
                    <a:srgbClr val="F09D86"/>
                  </a:solidFill>
                  <a:latin typeface="方正姚体简体" panose="02010601030101010101" pitchFamily="2" charset="-122"/>
                  <a:ea typeface="方正姚体简体" panose="02010601030101010101" pitchFamily="2" charset="-122"/>
                </a:rPr>
                <a:t>03</a:t>
              </a:r>
              <a:endParaRPr lang="zh-CN" altLang="en-US" sz="16600" spc="-650" dirty="0">
                <a:solidFill>
                  <a:srgbClr val="F09D86"/>
                </a:solidFill>
                <a:latin typeface="方正姚体简体" panose="02010601030101010101" pitchFamily="2" charset="-122"/>
                <a:ea typeface="方正姚体简体" panose="02010601030101010101" pitchFamily="2" charset="-122"/>
              </a:endParaRPr>
            </a:p>
          </p:txBody>
        </p:sp>
      </p:grpSp>
      <p:sp>
        <p:nvSpPr>
          <p:cNvPr id="8" name="文本框 7"/>
          <p:cNvSpPr txBox="1"/>
          <p:nvPr/>
        </p:nvSpPr>
        <p:spPr>
          <a:xfrm>
            <a:off x="8957522" y="420484"/>
            <a:ext cx="1200329" cy="6017032"/>
          </a:xfrm>
          <a:prstGeom prst="rect">
            <a:avLst/>
          </a:prstGeom>
          <a:noFill/>
        </p:spPr>
        <p:txBody>
          <a:bodyPr vert="eaVert" wrap="none" rtlCol="0">
            <a:spAutoFit/>
          </a:bodyPr>
          <a:lstStyle/>
          <a:p>
            <a:pPr algn="r"/>
            <a:r>
              <a:rPr lang="zh-CN" altLang="en-US" sz="6600" dirty="0">
                <a:solidFill>
                  <a:schemeClr val="tx1">
                    <a:lumMod val="75000"/>
                    <a:lumOff val="25000"/>
                  </a:schemeClr>
                </a:solidFill>
                <a:latin typeface="方正姚体简体" panose="02010601030101010101" pitchFamily="2" charset="-122"/>
                <a:ea typeface="方正姚体简体" panose="02010601030101010101" pitchFamily="2" charset="-122"/>
              </a:rPr>
              <a:t>插花的基本技巧</a:t>
            </a:r>
          </a:p>
        </p:txBody>
      </p:sp>
      <p:sp>
        <p:nvSpPr>
          <p:cNvPr id="9" name="矩形 8"/>
          <p:cNvSpPr/>
          <p:nvPr/>
        </p:nvSpPr>
        <p:spPr>
          <a:xfrm>
            <a:off x="7270186" y="1055153"/>
            <a:ext cx="1569660" cy="5654571"/>
          </a:xfrm>
          <a:prstGeom prst="rect">
            <a:avLst/>
          </a:prstGeom>
          <a:noFill/>
        </p:spPr>
        <p:txBody>
          <a:bodyPr vert="eaVert" wrap="square">
            <a:spAutoFit/>
          </a:bodyPr>
          <a:lstStyle/>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线条美，自然美，意境美，</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器皿美，色彩美，图案美，</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人工美，丰盛美，花材美</a:t>
            </a: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色彩美</a:t>
            </a:r>
          </a:p>
          <a:p>
            <a:pPr algn="ctr">
              <a:lnSpc>
                <a:spcPct val="150000"/>
              </a:lnSpc>
            </a:pPr>
            <a:endPar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14:presetBounceEnd="52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2000">
                                          <p:cBhvr additive="base">
                                            <p:cTn id="11" dur="15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0" y="0"/>
            <a:ext cx="5058746" cy="6845979"/>
          </a:xfrm>
          <a:prstGeom prst="rect">
            <a:avLst/>
          </a:prstGeom>
        </p:spPr>
      </p:pic>
      <p:grpSp>
        <p:nvGrpSpPr>
          <p:cNvPr id="12" name="组合 11"/>
          <p:cNvGrpSpPr/>
          <p:nvPr/>
        </p:nvGrpSpPr>
        <p:grpSpPr>
          <a:xfrm>
            <a:off x="5750867" y="1975574"/>
            <a:ext cx="4830046" cy="1137556"/>
            <a:chOff x="1083617" y="2261324"/>
            <a:chExt cx="4830046" cy="1137556"/>
          </a:xfrm>
        </p:grpSpPr>
        <p:sp>
          <p:nvSpPr>
            <p:cNvPr id="13" name="矩形: 圆角 12"/>
            <p:cNvSpPr/>
            <p:nvPr/>
          </p:nvSpPr>
          <p:spPr>
            <a:xfrm rot="2700000">
              <a:off x="1069748" y="2424801"/>
              <a:ext cx="624114" cy="596376"/>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1753849" y="2261324"/>
              <a:ext cx="4159814" cy="1137556"/>
            </a:xfrm>
            <a:prstGeom prst="rect">
              <a:avLst/>
            </a:prstGeom>
            <a:noFill/>
          </p:spPr>
          <p:txBody>
            <a:bodyPr wrap="square" rtlCol="0">
              <a:spAutoFit/>
            </a:bodyPr>
            <a:lstStyle>
              <a:defPPr>
                <a:defRPr lang="zh-CN"/>
              </a:defPPr>
              <a:lvl1pPr algn="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a:t>首先要要有一个主色调，色彩不宜过杂。</a:t>
              </a:r>
            </a:p>
            <a:p>
              <a:r>
                <a:rPr lang="zh-CN" altLang="en-US"/>
                <a:t>调和色配置这种和谐搭配是最安全的方法，适合初学者</a:t>
              </a:r>
            </a:p>
          </p:txBody>
        </p:sp>
      </p:grpSp>
      <p:grpSp>
        <p:nvGrpSpPr>
          <p:cNvPr id="15" name="组合 14"/>
          <p:cNvGrpSpPr/>
          <p:nvPr/>
        </p:nvGrpSpPr>
        <p:grpSpPr>
          <a:xfrm>
            <a:off x="5750867" y="3240421"/>
            <a:ext cx="4830046" cy="1137556"/>
            <a:chOff x="1083617" y="3525663"/>
            <a:chExt cx="4830046" cy="1137556"/>
          </a:xfrm>
        </p:grpSpPr>
        <p:sp>
          <p:nvSpPr>
            <p:cNvPr id="16" name="矩形: 圆角 15"/>
            <p:cNvSpPr/>
            <p:nvPr/>
          </p:nvSpPr>
          <p:spPr>
            <a:xfrm rot="2700000">
              <a:off x="1069748" y="3689140"/>
              <a:ext cx="624114" cy="596376"/>
            </a:xfrm>
            <a:prstGeom prst="roundRect">
              <a:avLst/>
            </a:prstGeom>
            <a:solidFill>
              <a:srgbClr val="FC8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753848" y="3525663"/>
              <a:ext cx="4159815" cy="1137556"/>
            </a:xfrm>
            <a:prstGeom prst="rect">
              <a:avLst/>
            </a:prstGeom>
            <a:noFill/>
          </p:spPr>
          <p:txBody>
            <a:bodyPr wrap="square" rtlCol="0">
              <a:spAutoFit/>
            </a:bodyPr>
            <a:lstStyle>
              <a:defPPr>
                <a:defRPr lang="zh-CN"/>
              </a:defPPr>
              <a:lvl1pPr algn="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a:t> 将反差强烈的两种或多种色彩搭配在一起，对比搭配得当，会产生强烈的视觉效果，对比搭配不当，则让人感觉很不</a:t>
              </a:r>
            </a:p>
          </p:txBody>
        </p:sp>
      </p:grpSp>
      <p:sp>
        <p:nvSpPr>
          <p:cNvPr id="11" name="矩形 10"/>
          <p:cNvSpPr/>
          <p:nvPr/>
        </p:nvSpPr>
        <p:spPr>
          <a:xfrm>
            <a:off x="2286000" y="4642214"/>
            <a:ext cx="9525000" cy="1682386"/>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18"/>
          <p:cNvSpPr/>
          <p:nvPr/>
        </p:nvSpPr>
        <p:spPr>
          <a:xfrm>
            <a:off x="2691040" y="4914629"/>
            <a:ext cx="8714921" cy="1137556"/>
          </a:xfrm>
          <a:prstGeom prst="rect">
            <a:avLst/>
          </a:prstGeom>
          <a:noFill/>
        </p:spPr>
        <p:txBody>
          <a:bodyPr wrap="square" rtlCol="0">
            <a:spAutoFit/>
          </a:bodyPr>
          <a:lstStyle/>
          <a:p>
            <a:pPr>
              <a:lnSpc>
                <a:spcPct val="13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插花是一个需要审美的过程，在这里我们主要介绍一下插花之前的一下审美方法。</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三原色：红、黄、蓝基本颜色。</a:t>
            </a:r>
          </a:p>
          <a:p>
            <a:pPr>
              <a:lnSpc>
                <a:spcPct val="13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间色：由三原色任何两个颜色混合，如橙色、绿色、紫色</a:t>
            </a:r>
          </a:p>
        </p:txBody>
      </p:sp>
      <p:sp>
        <p:nvSpPr>
          <p:cNvPr id="20" name="矩形 19"/>
          <p:cNvSpPr/>
          <p:nvPr/>
        </p:nvSpPr>
        <p:spPr>
          <a:xfrm>
            <a:off x="6296033" y="539019"/>
            <a:ext cx="2076209"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THE SECRET OF FLOWER</a:t>
            </a:r>
          </a:p>
        </p:txBody>
      </p:sp>
      <p:sp>
        <p:nvSpPr>
          <p:cNvPr id="21" name="TextBox 1"/>
          <p:cNvSpPr txBox="1"/>
          <p:nvPr/>
        </p:nvSpPr>
        <p:spPr>
          <a:xfrm>
            <a:off x="6296033" y="842694"/>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插花的基本技巧</a:t>
            </a:r>
          </a:p>
        </p:txBody>
      </p:sp>
      <p:pic>
        <p:nvPicPr>
          <p:cNvPr id="22" name="图片 21"/>
          <p:cNvPicPr>
            <a:picLocks noChangeAspect="1"/>
          </p:cNvPicPr>
          <p:nvPr/>
        </p:nvPicPr>
        <p:blipFill>
          <a:blip r:embed="rId4" cstate="email"/>
          <a:stretch>
            <a:fillRect/>
          </a:stretch>
        </p:blipFill>
        <p:spPr>
          <a:xfrm>
            <a:off x="5401512" y="169227"/>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3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8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53707" y="1769906"/>
            <a:ext cx="2692400" cy="2692398"/>
            <a:chOff x="3621315" y="860427"/>
            <a:chExt cx="2982686" cy="2982684"/>
          </a:xfrm>
        </p:grpSpPr>
        <p:sp>
          <p:nvSpPr>
            <p:cNvPr id="6" name="椭圆 5"/>
            <p:cNvSpPr/>
            <p:nvPr/>
          </p:nvSpPr>
          <p:spPr>
            <a:xfrm>
              <a:off x="3704773" y="943884"/>
              <a:ext cx="2815771" cy="2815771"/>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21315" y="860427"/>
              <a:ext cx="2982686" cy="2982684"/>
            </a:xfrm>
            <a:prstGeom prst="ellipse">
              <a:avLst/>
            </a:prstGeom>
            <a:noFill/>
            <a:ln>
              <a:solidFill>
                <a:srgbClr val="FC84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231419" y="4913583"/>
            <a:ext cx="9729162" cy="153272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dirty="0"/>
              <a:t>插花要明确作品想要表现的内容和情趣，根据季相景观表现主题，根据花材的品性和意义表现主题。还要注重选材，适合用于插花材料的植物。选择花材一般考虑五个方面：形状大小颜色 花语等等因素</a:t>
            </a:r>
          </a:p>
          <a:p>
            <a:r>
              <a:rPr lang="zh-CN" altLang="en-US" dirty="0"/>
              <a:t>   </a:t>
            </a:r>
          </a:p>
        </p:txBody>
      </p:sp>
      <p:sp>
        <p:nvSpPr>
          <p:cNvPr id="11" name="矩形 10"/>
          <p:cNvSpPr/>
          <p:nvPr/>
        </p:nvSpPr>
        <p:spPr>
          <a:xfrm>
            <a:off x="969122" y="411690"/>
            <a:ext cx="2076209"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THE SECRET OF FLOWER</a:t>
            </a:r>
          </a:p>
        </p:txBody>
      </p:sp>
      <p:sp>
        <p:nvSpPr>
          <p:cNvPr id="13"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插花的基本技巧</a:t>
            </a:r>
          </a:p>
        </p:txBody>
      </p:sp>
      <p:pic>
        <p:nvPicPr>
          <p:cNvPr id="14" name="图片 13"/>
          <p:cNvPicPr>
            <a:picLocks noChangeAspect="1"/>
          </p:cNvPicPr>
          <p:nvPr/>
        </p:nvPicPr>
        <p:blipFill>
          <a:blip r:embed="rId4" cstate="email"/>
          <a:stretch>
            <a:fillRect/>
          </a:stretch>
        </p:blipFill>
        <p:spPr>
          <a:xfrm>
            <a:off x="74601" y="41898"/>
            <a:ext cx="1162699" cy="1162699"/>
          </a:xfrm>
          <a:prstGeom prst="rect">
            <a:avLst/>
          </a:prstGeom>
        </p:spPr>
      </p:pic>
      <p:grpSp>
        <p:nvGrpSpPr>
          <p:cNvPr id="15" name="组合 14"/>
          <p:cNvGrpSpPr/>
          <p:nvPr/>
        </p:nvGrpSpPr>
        <p:grpSpPr>
          <a:xfrm>
            <a:off x="4786313" y="1769906"/>
            <a:ext cx="2692400" cy="2692398"/>
            <a:chOff x="3621315" y="860427"/>
            <a:chExt cx="2982686" cy="2982684"/>
          </a:xfrm>
        </p:grpSpPr>
        <p:sp>
          <p:nvSpPr>
            <p:cNvPr id="16" name="椭圆 15"/>
            <p:cNvSpPr/>
            <p:nvPr/>
          </p:nvSpPr>
          <p:spPr>
            <a:xfrm>
              <a:off x="3704773" y="943884"/>
              <a:ext cx="2815771" cy="2815771"/>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3621315" y="860427"/>
              <a:ext cx="2982686" cy="2982684"/>
            </a:xfrm>
            <a:prstGeom prst="ellipse">
              <a:avLst/>
            </a:prstGeom>
            <a:noFill/>
            <a:ln>
              <a:solidFill>
                <a:srgbClr val="FC84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8118919" y="1712891"/>
            <a:ext cx="2692400" cy="2692398"/>
            <a:chOff x="3621315" y="860427"/>
            <a:chExt cx="2982686" cy="2982684"/>
          </a:xfrm>
        </p:grpSpPr>
        <p:sp>
          <p:nvSpPr>
            <p:cNvPr id="19" name="椭圆 18"/>
            <p:cNvSpPr/>
            <p:nvPr/>
          </p:nvSpPr>
          <p:spPr>
            <a:xfrm>
              <a:off x="3704773" y="943884"/>
              <a:ext cx="2815771" cy="2815771"/>
            </a:xfrm>
            <a:prstGeom prst="ellipse">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621315" y="860427"/>
              <a:ext cx="2982686" cy="2982684"/>
            </a:xfrm>
            <a:prstGeom prst="ellipse">
              <a:avLst/>
            </a:prstGeom>
            <a:noFill/>
            <a:ln>
              <a:solidFill>
                <a:srgbClr val="FC84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300"/>
                            </p:stCondLst>
                            <p:childTnLst>
                              <p:par>
                                <p:cTn id="16" presetID="5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8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3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3983736"/>
            <a:ext cx="12192000" cy="2874264"/>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4243776" y="1837092"/>
            <a:ext cx="1721596" cy="1721596"/>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333833" y="1837092"/>
            <a:ext cx="1721596" cy="1721596"/>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333833" y="4290008"/>
            <a:ext cx="1721596" cy="1721596"/>
          </a:xfrm>
          <a:prstGeom prst="ellipse">
            <a:avLst/>
          </a:prstGeom>
          <a:blipFill dpi="0" rotWithShape="1">
            <a:blip r:embed="rId5" cstate="email"/>
            <a:srcRect/>
            <a:tile tx="476250" ty="6985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43776" y="4290008"/>
            <a:ext cx="1721596" cy="1721596"/>
          </a:xfrm>
          <a:prstGeom prst="ellipse">
            <a:avLst/>
          </a:prstGeom>
          <a:blipFill dpi="0" rotWithShape="1">
            <a:blip r:embed="rId6" cstate="email"/>
            <a:srcRect/>
            <a:tile tx="76200" ty="6985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8172201" y="1934830"/>
            <a:ext cx="2987697" cy="1324662"/>
            <a:chOff x="8172201" y="1847746"/>
            <a:chExt cx="2987697" cy="1324662"/>
          </a:xfrm>
        </p:grpSpPr>
        <p:sp>
          <p:nvSpPr>
            <p:cNvPr id="19" name="文本框 18"/>
            <p:cNvSpPr txBox="1"/>
            <p:nvPr/>
          </p:nvSpPr>
          <p:spPr>
            <a:xfrm>
              <a:off x="8172201" y="1847746"/>
              <a:ext cx="2129085" cy="572464"/>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t>插花色彩配置</a:t>
              </a:r>
            </a:p>
          </p:txBody>
        </p:sp>
        <p:sp>
          <p:nvSpPr>
            <p:cNvPr id="21" name="文本框 20"/>
            <p:cNvSpPr txBox="1"/>
            <p:nvPr/>
          </p:nvSpPr>
          <p:spPr>
            <a:xfrm>
              <a:off x="8228218" y="2359878"/>
              <a:ext cx="2931680" cy="812530"/>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了解三原色，补色，间色的基本概念和使用</a:t>
              </a:r>
            </a:p>
          </p:txBody>
        </p:sp>
      </p:grpSp>
      <p:grpSp>
        <p:nvGrpSpPr>
          <p:cNvPr id="23" name="组合 22"/>
          <p:cNvGrpSpPr/>
          <p:nvPr/>
        </p:nvGrpSpPr>
        <p:grpSpPr>
          <a:xfrm>
            <a:off x="7772153" y="4532889"/>
            <a:ext cx="3672135" cy="1324662"/>
            <a:chOff x="7772153" y="1847746"/>
            <a:chExt cx="3672135" cy="1324662"/>
          </a:xfrm>
        </p:grpSpPr>
        <p:sp>
          <p:nvSpPr>
            <p:cNvPr id="24" name="文本框 23"/>
            <p:cNvSpPr txBox="1"/>
            <p:nvPr/>
          </p:nvSpPr>
          <p:spPr>
            <a:xfrm>
              <a:off x="7772153" y="1847746"/>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chemeClr val="bg1"/>
                  </a:solidFill>
                </a:rPr>
                <a:t>选材</a:t>
              </a:r>
            </a:p>
          </p:txBody>
        </p:sp>
        <p:sp>
          <p:nvSpPr>
            <p:cNvPr id="25" name="文本框 24"/>
            <p:cNvSpPr txBox="1"/>
            <p:nvPr/>
          </p:nvSpPr>
          <p:spPr>
            <a:xfrm>
              <a:off x="8228217" y="2359878"/>
              <a:ext cx="3216071" cy="812530"/>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solidFill>
                    <a:schemeClr val="bg1">
                      <a:lumMod val="95000"/>
                    </a:schemeClr>
                  </a:solidFill>
                </a:rPr>
                <a:t>竹、木、藤花器造型简洁，朴实无华，具有浓郁的乡土气息</a:t>
              </a:r>
            </a:p>
          </p:txBody>
        </p:sp>
      </p:grpSp>
      <p:grpSp>
        <p:nvGrpSpPr>
          <p:cNvPr id="36" name="组合 35"/>
          <p:cNvGrpSpPr/>
          <p:nvPr/>
        </p:nvGrpSpPr>
        <p:grpSpPr>
          <a:xfrm>
            <a:off x="1105332" y="1969903"/>
            <a:ext cx="3100523" cy="1289589"/>
            <a:chOff x="1105332" y="1847746"/>
            <a:chExt cx="3100523" cy="1289589"/>
          </a:xfrm>
        </p:grpSpPr>
        <p:sp>
          <p:nvSpPr>
            <p:cNvPr id="34" name="文本框 33"/>
            <p:cNvSpPr txBox="1"/>
            <p:nvPr/>
          </p:nvSpPr>
          <p:spPr>
            <a:xfrm>
              <a:off x="2462781" y="1847746"/>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t>插花六法</a:t>
              </a:r>
            </a:p>
          </p:txBody>
        </p:sp>
        <p:sp>
          <p:nvSpPr>
            <p:cNvPr id="35" name="文本框 34"/>
            <p:cNvSpPr txBox="1"/>
            <p:nvPr/>
          </p:nvSpPr>
          <p:spPr>
            <a:xfrm>
              <a:off x="1105332" y="2359878"/>
              <a:ext cx="2931680"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r"/>
              <a:r>
                <a:rPr lang="zh-CN" altLang="en-US"/>
                <a:t>作品中要体现大小，高低错落，虚实结合的特点</a:t>
              </a:r>
            </a:p>
          </p:txBody>
        </p:sp>
      </p:grpSp>
      <p:grpSp>
        <p:nvGrpSpPr>
          <p:cNvPr id="40" name="组合 39"/>
          <p:cNvGrpSpPr/>
          <p:nvPr/>
        </p:nvGrpSpPr>
        <p:grpSpPr>
          <a:xfrm>
            <a:off x="1103518" y="4532889"/>
            <a:ext cx="2931680" cy="1289589"/>
            <a:chOff x="1103518" y="4532889"/>
            <a:chExt cx="2931680" cy="1289589"/>
          </a:xfrm>
        </p:grpSpPr>
        <p:sp>
          <p:nvSpPr>
            <p:cNvPr id="38" name="文本框 37"/>
            <p:cNvSpPr txBox="1"/>
            <p:nvPr/>
          </p:nvSpPr>
          <p:spPr>
            <a:xfrm>
              <a:off x="2290515" y="4532889"/>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r"/>
              <a:r>
                <a:rPr lang="zh-CN" altLang="en-US" sz="2400" b="1">
                  <a:solidFill>
                    <a:schemeClr val="bg1"/>
                  </a:solidFill>
                </a:rPr>
                <a:t>色彩搭配</a:t>
              </a:r>
            </a:p>
          </p:txBody>
        </p:sp>
        <p:sp>
          <p:nvSpPr>
            <p:cNvPr id="39" name="文本框 38"/>
            <p:cNvSpPr txBox="1"/>
            <p:nvPr/>
          </p:nvSpPr>
          <p:spPr>
            <a:xfrm>
              <a:off x="1103518" y="5045021"/>
              <a:ext cx="2931680"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r"/>
              <a:r>
                <a:rPr lang="zh-CN" altLang="en-US">
                  <a:solidFill>
                    <a:schemeClr val="bg1">
                      <a:lumMod val="95000"/>
                    </a:schemeClr>
                  </a:solidFill>
                </a:rPr>
                <a:t>对于新手来说，最好的方法是色彩要讲究平衡</a:t>
              </a:r>
            </a:p>
          </p:txBody>
        </p:sp>
      </p:grpSp>
      <p:sp>
        <p:nvSpPr>
          <p:cNvPr id="28" name="矩形 27"/>
          <p:cNvSpPr/>
          <p:nvPr/>
        </p:nvSpPr>
        <p:spPr>
          <a:xfrm>
            <a:off x="969122" y="411690"/>
            <a:ext cx="2076209"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THE SECRET OF FLOWER</a:t>
            </a:r>
          </a:p>
        </p:txBody>
      </p:sp>
      <p:sp>
        <p:nvSpPr>
          <p:cNvPr id="29"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插花的基本技巧</a:t>
            </a:r>
          </a:p>
        </p:txBody>
      </p:sp>
      <p:pic>
        <p:nvPicPr>
          <p:cNvPr id="30" name="图片 29"/>
          <p:cNvPicPr>
            <a:picLocks noChangeAspect="1"/>
          </p:cNvPicPr>
          <p:nvPr/>
        </p:nvPicPr>
        <p:blipFill>
          <a:blip r:embed="rId7" cstate="email"/>
          <a:stretch>
            <a:fillRect/>
          </a:stretch>
        </p:blipFill>
        <p:spPr>
          <a:xfrm>
            <a:off x="74601" y="41898"/>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300"/>
                            </p:stCondLst>
                            <p:childTnLst>
                              <p:par>
                                <p:cTn id="16" presetID="2" presetClass="entr" presetSubtype="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8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300"/>
                            </p:stCondLst>
                            <p:childTnLst>
                              <p:par>
                                <p:cTn id="27" presetID="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33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800"/>
                            </p:stCondLst>
                            <p:childTnLst>
                              <p:par>
                                <p:cTn id="43" presetID="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0-#ppt_w/2"/>
                                          </p:val>
                                        </p:tav>
                                        <p:tav tm="100000">
                                          <p:val>
                                            <p:strVal val="#ppt_x"/>
                                          </p:val>
                                        </p:tav>
                                      </p:tavLst>
                                    </p:anim>
                                    <p:anim calcmode="lin" valueType="num">
                                      <p:cBhvr additive="base">
                                        <p:cTn id="46" dur="500" fill="hold"/>
                                        <p:tgtEl>
                                          <p:spTgt spid="40"/>
                                        </p:tgtEl>
                                        <p:attrNameLst>
                                          <p:attrName>ppt_y</p:attrName>
                                        </p:attrNameLst>
                                      </p:cBhvr>
                                      <p:tavLst>
                                        <p:tav tm="0">
                                          <p:val>
                                            <p:strVal val="#ppt_y"/>
                                          </p:val>
                                        </p:tav>
                                        <p:tav tm="100000">
                                          <p:val>
                                            <p:strVal val="#ppt_y"/>
                                          </p:val>
                                        </p:tav>
                                      </p:tavLst>
                                    </p:anim>
                                  </p:childTnLst>
                                </p:cTn>
                              </p:par>
                            </p:childTnLst>
                          </p:cTn>
                        </p:par>
                        <p:par>
                          <p:cTn id="47" fill="hold">
                            <p:stCondLst>
                              <p:cond delay="43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800"/>
                            </p:stCondLst>
                            <p:childTnLst>
                              <p:par>
                                <p:cTn id="54" presetID="2" presetClass="entr" presetSubtype="2"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9" grpId="0" animBg="1"/>
      <p:bldP spid="10"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676060" y="1727194"/>
            <a:ext cx="2235200" cy="2235200"/>
          </a:xfrm>
          <a:prstGeom prst="ellipse">
            <a:avLst/>
          </a:prstGeom>
          <a:blipFill dpi="0" rotWithShape="1">
            <a:blip r:embed="rId3" cstate="email"/>
            <a:srcRect/>
            <a:tile tx="127000" ty="-2540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566863" y="4122868"/>
            <a:ext cx="2453594" cy="1846771"/>
            <a:chOff x="1566863" y="4122868"/>
            <a:chExt cx="2453594" cy="1846771"/>
          </a:xfrm>
        </p:grpSpPr>
        <p:sp>
          <p:nvSpPr>
            <p:cNvPr id="6" name="文本框 5"/>
            <p:cNvSpPr txBox="1"/>
            <p:nvPr/>
          </p:nvSpPr>
          <p:spPr>
            <a:xfrm>
              <a:off x="1922123" y="4122868"/>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色彩搭配</a:t>
              </a:r>
            </a:p>
          </p:txBody>
        </p:sp>
        <p:sp>
          <p:nvSpPr>
            <p:cNvPr id="7" name="文本框 6"/>
            <p:cNvSpPr txBox="1"/>
            <p:nvPr/>
          </p:nvSpPr>
          <p:spPr>
            <a:xfrm>
              <a:off x="2191204" y="4553897"/>
              <a:ext cx="1204912" cy="200055"/>
            </a:xfrm>
            <a:prstGeom prst="rect">
              <a:avLst/>
            </a:prstGeom>
            <a:noFill/>
          </p:spPr>
          <p:txBody>
            <a:bodyPr wrap="square" rtlCol="0">
              <a:spAutoFit/>
            </a:bodyPr>
            <a:lstStyle/>
            <a:p>
              <a:pPr algn="dist"/>
              <a:r>
                <a:rPr lang="en-US" altLang="zh-CN" sz="700"/>
                <a:t>ABNNDJDJ</a:t>
              </a:r>
              <a:endParaRPr lang="zh-CN" altLang="en-US" sz="700"/>
            </a:p>
          </p:txBody>
        </p:sp>
        <p:sp>
          <p:nvSpPr>
            <p:cNvPr id="8" name="文本框 7"/>
            <p:cNvSpPr txBox="1"/>
            <p:nvPr/>
          </p:nvSpPr>
          <p:spPr>
            <a:xfrm>
              <a:off x="1566863" y="4797010"/>
              <a:ext cx="2453594" cy="1172629"/>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a:t>首先要要有一个主色调，色彩不宜过杂。</a:t>
              </a:r>
            </a:p>
            <a:p>
              <a:r>
                <a:rPr lang="zh-CN" altLang="en-US"/>
                <a:t>调和色配置</a:t>
              </a:r>
            </a:p>
          </p:txBody>
        </p:sp>
      </p:grpSp>
      <p:sp>
        <p:nvSpPr>
          <p:cNvPr id="9" name="椭圆 8"/>
          <p:cNvSpPr/>
          <p:nvPr/>
        </p:nvSpPr>
        <p:spPr>
          <a:xfrm>
            <a:off x="4941775" y="1727194"/>
            <a:ext cx="2235200" cy="2235200"/>
          </a:xfrm>
          <a:prstGeom prst="ellipse">
            <a:avLst/>
          </a:prstGeom>
          <a:blipFill dpi="0" rotWithShape="1">
            <a:blip r:embed="rId4" cstate="email"/>
            <a:srcRect/>
            <a:tile tx="127000" ty="-2540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09089" y="1727194"/>
            <a:ext cx="2235200" cy="2235200"/>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876121" y="4122868"/>
            <a:ext cx="2453594" cy="1846771"/>
            <a:chOff x="1566863" y="4122868"/>
            <a:chExt cx="2453594" cy="1846771"/>
          </a:xfrm>
        </p:grpSpPr>
        <p:sp>
          <p:nvSpPr>
            <p:cNvPr id="37" name="文本框 36"/>
            <p:cNvSpPr txBox="1"/>
            <p:nvPr/>
          </p:nvSpPr>
          <p:spPr>
            <a:xfrm>
              <a:off x="1922123" y="4122868"/>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立意构思</a:t>
              </a:r>
            </a:p>
          </p:txBody>
        </p:sp>
        <p:sp>
          <p:nvSpPr>
            <p:cNvPr id="38" name="文本框 37"/>
            <p:cNvSpPr txBox="1"/>
            <p:nvPr/>
          </p:nvSpPr>
          <p:spPr>
            <a:xfrm>
              <a:off x="2191204" y="4553897"/>
              <a:ext cx="1204912" cy="200055"/>
            </a:xfrm>
            <a:prstGeom prst="rect">
              <a:avLst/>
            </a:prstGeom>
            <a:noFill/>
          </p:spPr>
          <p:txBody>
            <a:bodyPr wrap="square" rtlCol="0">
              <a:spAutoFit/>
            </a:bodyPr>
            <a:lstStyle/>
            <a:p>
              <a:pPr algn="dist"/>
              <a:r>
                <a:rPr lang="en-US" altLang="zh-CN" sz="700"/>
                <a:t>ABNNDJDJ</a:t>
              </a:r>
              <a:endParaRPr lang="zh-CN" altLang="en-US" sz="700"/>
            </a:p>
          </p:txBody>
        </p:sp>
        <p:sp>
          <p:nvSpPr>
            <p:cNvPr id="39" name="文本框 38"/>
            <p:cNvSpPr txBox="1"/>
            <p:nvPr/>
          </p:nvSpPr>
          <p:spPr>
            <a:xfrm>
              <a:off x="1566863" y="4797010"/>
              <a:ext cx="2453594" cy="1172629"/>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a:t>明确作品摆放的位置。</a:t>
              </a:r>
            </a:p>
            <a:p>
              <a:r>
                <a:rPr lang="zh-CN" altLang="en-US"/>
                <a:t>   要考虑环境的小、气氛、位置的高低</a:t>
              </a:r>
            </a:p>
          </p:txBody>
        </p:sp>
      </p:grpSp>
      <p:grpSp>
        <p:nvGrpSpPr>
          <p:cNvPr id="40" name="组合 39"/>
          <p:cNvGrpSpPr/>
          <p:nvPr/>
        </p:nvGrpSpPr>
        <p:grpSpPr>
          <a:xfrm>
            <a:off x="8185378" y="4122868"/>
            <a:ext cx="2453594" cy="1846771"/>
            <a:chOff x="1566863" y="4122868"/>
            <a:chExt cx="2453594" cy="1846771"/>
          </a:xfrm>
        </p:grpSpPr>
        <p:sp>
          <p:nvSpPr>
            <p:cNvPr id="41" name="文本框 40"/>
            <p:cNvSpPr txBox="1"/>
            <p:nvPr/>
          </p:nvSpPr>
          <p:spPr>
            <a:xfrm>
              <a:off x="1922123" y="4122868"/>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造型插作</a:t>
              </a:r>
            </a:p>
          </p:txBody>
        </p:sp>
        <p:sp>
          <p:nvSpPr>
            <p:cNvPr id="42" name="文本框 41"/>
            <p:cNvSpPr txBox="1"/>
            <p:nvPr/>
          </p:nvSpPr>
          <p:spPr>
            <a:xfrm>
              <a:off x="2191204" y="4553897"/>
              <a:ext cx="1204912" cy="200055"/>
            </a:xfrm>
            <a:prstGeom prst="rect">
              <a:avLst/>
            </a:prstGeom>
            <a:noFill/>
          </p:spPr>
          <p:txBody>
            <a:bodyPr wrap="square" rtlCol="0">
              <a:spAutoFit/>
            </a:bodyPr>
            <a:lstStyle/>
            <a:p>
              <a:pPr algn="dist"/>
              <a:r>
                <a:rPr lang="en-US" altLang="zh-CN" sz="700"/>
                <a:t>ABNNDJDJ</a:t>
              </a:r>
              <a:endParaRPr lang="zh-CN" altLang="en-US" sz="700"/>
            </a:p>
          </p:txBody>
        </p:sp>
        <p:sp>
          <p:nvSpPr>
            <p:cNvPr id="43" name="文本框 42"/>
            <p:cNvSpPr txBox="1"/>
            <p:nvPr/>
          </p:nvSpPr>
          <p:spPr>
            <a:xfrm>
              <a:off x="1566863" y="4797010"/>
              <a:ext cx="2453594" cy="1172629"/>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a:t>把艺术构思变成具体的艺术形象。运用插花六法动手插制</a:t>
              </a:r>
            </a:p>
          </p:txBody>
        </p:sp>
      </p:grpSp>
      <p:sp>
        <p:nvSpPr>
          <p:cNvPr id="21" name="矩形 20"/>
          <p:cNvSpPr/>
          <p:nvPr/>
        </p:nvSpPr>
        <p:spPr>
          <a:xfrm>
            <a:off x="969122" y="411690"/>
            <a:ext cx="2076209"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THE SECRET OF FLOWER</a:t>
            </a:r>
          </a:p>
        </p:txBody>
      </p:sp>
      <p:sp>
        <p:nvSpPr>
          <p:cNvPr id="22"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插花的基本技巧</a:t>
            </a:r>
          </a:p>
        </p:txBody>
      </p:sp>
      <p:pic>
        <p:nvPicPr>
          <p:cNvPr id="23" name="图片 22"/>
          <p:cNvPicPr>
            <a:picLocks noChangeAspect="1"/>
          </p:cNvPicPr>
          <p:nvPr/>
        </p:nvPicPr>
        <p:blipFill>
          <a:blip r:embed="rId6" cstate="email"/>
          <a:stretch>
            <a:fillRect/>
          </a:stretch>
        </p:blipFill>
        <p:spPr>
          <a:xfrm>
            <a:off x="74601" y="41898"/>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300"/>
                            </p:stCondLst>
                            <p:childTnLst>
                              <p:par>
                                <p:cTn id="16" presetID="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par>
                          <p:cTn id="20" fill="hold">
                            <p:stCondLst>
                              <p:cond delay="18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300"/>
                            </p:stCondLst>
                            <p:childTnLst>
                              <p:par>
                                <p:cTn id="27" presetID="2" presetClass="entr" presetSubtype="4"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8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3300"/>
                            </p:stCondLst>
                            <p:childTnLst>
                              <p:par>
                                <p:cTn id="38" presetID="2" presetClass="entr" presetSubtype="4"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37223" y="0"/>
            <a:ext cx="6040070" cy="6400870"/>
            <a:chOff x="537223" y="0"/>
            <a:chExt cx="6040070" cy="6400870"/>
          </a:xfrm>
        </p:grpSpPr>
        <p:pic>
          <p:nvPicPr>
            <p:cNvPr id="4" name="图片 3"/>
            <p:cNvPicPr>
              <a:picLocks noChangeAspect="1"/>
            </p:cNvPicPr>
            <p:nvPr/>
          </p:nvPicPr>
          <p:blipFill>
            <a:blip r:embed="rId3"/>
            <a:stretch>
              <a:fillRect/>
            </a:stretch>
          </p:blipFill>
          <p:spPr>
            <a:xfrm>
              <a:off x="537223" y="0"/>
              <a:ext cx="6040070" cy="6400870"/>
            </a:xfrm>
            <a:prstGeom prst="rect">
              <a:avLst/>
            </a:prstGeom>
          </p:spPr>
        </p:pic>
        <p:sp>
          <p:nvSpPr>
            <p:cNvPr id="5" name="文本框 4"/>
            <p:cNvSpPr txBox="1"/>
            <p:nvPr/>
          </p:nvSpPr>
          <p:spPr>
            <a:xfrm>
              <a:off x="2634313" y="2625506"/>
              <a:ext cx="3535489" cy="2646878"/>
            </a:xfrm>
            <a:prstGeom prst="rect">
              <a:avLst/>
            </a:prstGeom>
            <a:noFill/>
          </p:spPr>
          <p:txBody>
            <a:bodyPr wrap="square" rtlCol="0">
              <a:spAutoFit/>
            </a:bodyPr>
            <a:lstStyle/>
            <a:p>
              <a:r>
                <a:rPr lang="en-US" altLang="zh-CN" sz="16600" spc="-650" dirty="0">
                  <a:solidFill>
                    <a:srgbClr val="F09D86"/>
                  </a:solidFill>
                  <a:latin typeface="方正姚体简体" panose="02010601030101010101" pitchFamily="2" charset="-122"/>
                  <a:ea typeface="方正姚体简体" panose="02010601030101010101" pitchFamily="2" charset="-122"/>
                </a:rPr>
                <a:t>04</a:t>
              </a:r>
              <a:endParaRPr lang="zh-CN" altLang="en-US" sz="16600" spc="-650" dirty="0">
                <a:solidFill>
                  <a:srgbClr val="F09D86"/>
                </a:solidFill>
                <a:latin typeface="方正姚体简体" panose="02010601030101010101" pitchFamily="2" charset="-122"/>
                <a:ea typeface="方正姚体简体" panose="02010601030101010101" pitchFamily="2" charset="-122"/>
              </a:endParaRPr>
            </a:p>
          </p:txBody>
        </p:sp>
      </p:grpSp>
      <p:sp>
        <p:nvSpPr>
          <p:cNvPr id="8" name="文本框 7"/>
          <p:cNvSpPr txBox="1"/>
          <p:nvPr/>
        </p:nvSpPr>
        <p:spPr>
          <a:xfrm>
            <a:off x="8957522" y="420484"/>
            <a:ext cx="1200329" cy="6017032"/>
          </a:xfrm>
          <a:prstGeom prst="rect">
            <a:avLst/>
          </a:prstGeom>
          <a:noFill/>
        </p:spPr>
        <p:txBody>
          <a:bodyPr vert="eaVert" wrap="none" rtlCol="0">
            <a:spAutoFit/>
          </a:bodyPr>
          <a:lstStyle/>
          <a:p>
            <a:pPr algn="r"/>
            <a:r>
              <a:rPr lang="zh-CN" altLang="en-US" sz="6600" dirty="0">
                <a:solidFill>
                  <a:schemeClr val="tx1">
                    <a:lumMod val="75000"/>
                    <a:lumOff val="25000"/>
                  </a:schemeClr>
                </a:solidFill>
                <a:latin typeface="方正姚体简体" panose="02010601030101010101" pitchFamily="2" charset="-122"/>
                <a:ea typeface="方正姚体简体" panose="02010601030101010101" pitchFamily="2" charset="-122"/>
              </a:rPr>
              <a:t>花语及送花常识</a:t>
            </a:r>
          </a:p>
        </p:txBody>
      </p:sp>
      <p:sp>
        <p:nvSpPr>
          <p:cNvPr id="9" name="矩形 8"/>
          <p:cNvSpPr/>
          <p:nvPr/>
        </p:nvSpPr>
        <p:spPr>
          <a:xfrm>
            <a:off x="7270186" y="1055153"/>
            <a:ext cx="1569660" cy="5654571"/>
          </a:xfrm>
          <a:prstGeom prst="rect">
            <a:avLst/>
          </a:prstGeom>
          <a:noFill/>
        </p:spPr>
        <p:txBody>
          <a:bodyPr vert="eaVert" wrap="square">
            <a:spAutoFit/>
          </a:bodyPr>
          <a:lstStyle/>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线条美，自然美，意境美，</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器皿美，色彩美，图案美，</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人工美，丰盛美，花材美</a:t>
            </a: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色彩美</a:t>
            </a:r>
          </a:p>
          <a:p>
            <a:pPr algn="ctr">
              <a:lnSpc>
                <a:spcPct val="150000"/>
              </a:lnSpc>
            </a:pPr>
            <a:endPar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14:presetBounceEnd="52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2000">
                                          <p:cBhvr additive="base">
                                            <p:cTn id="11" dur="15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05592" y="1936749"/>
            <a:ext cx="1593286" cy="297098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3258" y="1936749"/>
            <a:ext cx="1476375" cy="1422401"/>
          </a:xfrm>
          <a:prstGeom prst="rect">
            <a:avLst/>
          </a:prstGeom>
          <a:blipFill dpi="0" rotWithShape="1">
            <a:blip r:embed="rId4" cstate="email"/>
            <a:srcRect/>
            <a:tile tx="393700" ty="19050" sx="100000" sy="10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53258" y="3485330"/>
            <a:ext cx="1476375" cy="1422401"/>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90625" y="1936749"/>
            <a:ext cx="4839009" cy="4534311"/>
            <a:chOff x="1190625" y="1936749"/>
            <a:chExt cx="4839009" cy="4534311"/>
          </a:xfrm>
        </p:grpSpPr>
        <p:sp>
          <p:nvSpPr>
            <p:cNvPr id="5" name="矩形 4"/>
            <p:cNvSpPr/>
            <p:nvPr/>
          </p:nvSpPr>
          <p:spPr>
            <a:xfrm>
              <a:off x="1190625" y="1936749"/>
              <a:ext cx="1476375" cy="1422401"/>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537470" y="5048659"/>
              <a:ext cx="1492164" cy="1422401"/>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190625" y="3467715"/>
            <a:ext cx="1476375" cy="3003345"/>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805592" y="5048659"/>
            <a:ext cx="1593285" cy="1422401"/>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538666" y="1936749"/>
            <a:ext cx="4490575" cy="4534311"/>
          </a:xfrm>
          <a:prstGeom prst="rect">
            <a:avLst/>
          </a:prstGeom>
          <a:noFill/>
          <a:ln w="25400">
            <a:solidFill>
              <a:srgbClr val="9DD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DD1A1"/>
              </a:solidFill>
            </a:endParaRPr>
          </a:p>
        </p:txBody>
      </p:sp>
      <p:sp>
        <p:nvSpPr>
          <p:cNvPr id="34" name="椭圆 33"/>
          <p:cNvSpPr/>
          <p:nvPr/>
        </p:nvSpPr>
        <p:spPr>
          <a:xfrm>
            <a:off x="8256622" y="2431077"/>
            <a:ext cx="1054663" cy="1054663"/>
          </a:xfrm>
          <a:prstGeom prst="ellipse">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7912416" y="3880988"/>
            <a:ext cx="1743074" cy="631084"/>
            <a:chOff x="8104188" y="3778920"/>
            <a:chExt cx="1743074" cy="631084"/>
          </a:xfrm>
        </p:grpSpPr>
        <p:sp>
          <p:nvSpPr>
            <p:cNvPr id="38" name="文本框 37"/>
            <p:cNvSpPr txBox="1"/>
            <p:nvPr/>
          </p:nvSpPr>
          <p:spPr>
            <a:xfrm>
              <a:off x="8104188" y="3778920"/>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花语</a:t>
              </a:r>
            </a:p>
          </p:txBody>
        </p:sp>
        <p:sp>
          <p:nvSpPr>
            <p:cNvPr id="39" name="文本框 38"/>
            <p:cNvSpPr txBox="1"/>
            <p:nvPr/>
          </p:nvSpPr>
          <p:spPr>
            <a:xfrm>
              <a:off x="8373269" y="4209949"/>
              <a:ext cx="1204912" cy="200055"/>
            </a:xfrm>
            <a:prstGeom prst="rect">
              <a:avLst/>
            </a:prstGeom>
            <a:noFill/>
          </p:spPr>
          <p:txBody>
            <a:bodyPr wrap="square" rtlCol="0">
              <a:spAutoFit/>
            </a:bodyPr>
            <a:lstStyle/>
            <a:p>
              <a:pPr algn="dist"/>
              <a:r>
                <a:rPr lang="en-US" altLang="zh-CN" sz="700"/>
                <a:t>ABNNDJDJ</a:t>
              </a:r>
              <a:endParaRPr lang="zh-CN" altLang="en-US" sz="700"/>
            </a:p>
          </p:txBody>
        </p:sp>
      </p:grpSp>
      <p:sp>
        <p:nvSpPr>
          <p:cNvPr id="40" name="文本框 39"/>
          <p:cNvSpPr txBox="1"/>
          <p:nvPr/>
        </p:nvSpPr>
        <p:spPr>
          <a:xfrm>
            <a:off x="6693046" y="4614021"/>
            <a:ext cx="4181815" cy="153272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a:t>随着人们审美的不断提高，常常会赋予一些花独特含义，了解这些含义，对我们不管是插花还是送花都有益处。如果因为送花闹笑话就不好了</a:t>
            </a:r>
          </a:p>
        </p:txBody>
      </p:sp>
      <p:sp>
        <p:nvSpPr>
          <p:cNvPr id="18" name="矩形 17"/>
          <p:cNvSpPr/>
          <p:nvPr/>
        </p:nvSpPr>
        <p:spPr>
          <a:xfrm>
            <a:off x="969122" y="411690"/>
            <a:ext cx="2170787"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SOMETHING OF SENGDING</a:t>
            </a:r>
          </a:p>
        </p:txBody>
      </p:sp>
      <p:sp>
        <p:nvSpPr>
          <p:cNvPr id="19"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花语及送花常识</a:t>
            </a:r>
          </a:p>
        </p:txBody>
      </p:sp>
      <p:pic>
        <p:nvPicPr>
          <p:cNvPr id="20" name="图片 19"/>
          <p:cNvPicPr>
            <a:picLocks noChangeAspect="1"/>
          </p:cNvPicPr>
          <p:nvPr/>
        </p:nvPicPr>
        <p:blipFill>
          <a:blip r:embed="rId11" cstate="email"/>
          <a:stretch>
            <a:fillRect/>
          </a:stretch>
        </p:blipFill>
        <p:spPr>
          <a:xfrm>
            <a:off x="74601" y="41898"/>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3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8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3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28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300"/>
                            </p:stCondLst>
                            <p:childTnLst>
                              <p:par>
                                <p:cTn id="40" presetID="53"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38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4300"/>
                            </p:stCondLst>
                            <p:childTnLst>
                              <p:par>
                                <p:cTn id="50" presetID="53" presetClass="entr" presetSubtype="16"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4800"/>
                            </p:stCondLst>
                            <p:childTnLst>
                              <p:par>
                                <p:cTn id="56" presetID="2" presetClass="entr" presetSubtype="4"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ppt_x"/>
                                          </p:val>
                                        </p:tav>
                                        <p:tav tm="100000">
                                          <p:val>
                                            <p:strVal val="#ppt_x"/>
                                          </p:val>
                                        </p:tav>
                                      </p:tavLst>
                                    </p:anim>
                                    <p:anim calcmode="lin" valueType="num">
                                      <p:cBhvr additive="base">
                                        <p:cTn id="59" dur="500" fill="hold"/>
                                        <p:tgtEl>
                                          <p:spTgt spid="41"/>
                                        </p:tgtEl>
                                        <p:attrNameLst>
                                          <p:attrName>ppt_y</p:attrName>
                                        </p:attrNameLst>
                                      </p:cBhvr>
                                      <p:tavLst>
                                        <p:tav tm="0">
                                          <p:val>
                                            <p:strVal val="1+#ppt_h/2"/>
                                          </p:val>
                                        </p:tav>
                                        <p:tav tm="100000">
                                          <p:val>
                                            <p:strVal val="#ppt_y"/>
                                          </p:val>
                                        </p:tav>
                                      </p:tavLst>
                                    </p:anim>
                                  </p:childTnLst>
                                </p:cTn>
                              </p:par>
                            </p:childTnLst>
                          </p:cTn>
                        </p:par>
                        <p:par>
                          <p:cTn id="60" fill="hold">
                            <p:stCondLst>
                              <p:cond delay="5300"/>
                            </p:stCondLst>
                            <p:childTnLst>
                              <p:par>
                                <p:cTn id="61" presetID="2" presetClass="entr" presetSubtype="4" fill="hold" grpId="0" nodeType="afterEffect">
                                  <p:stCondLst>
                                    <p:cond delay="10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400" fill="hold"/>
                                        <p:tgtEl>
                                          <p:spTgt spid="40"/>
                                        </p:tgtEl>
                                        <p:attrNameLst>
                                          <p:attrName>ppt_x</p:attrName>
                                        </p:attrNameLst>
                                      </p:cBhvr>
                                      <p:tavLst>
                                        <p:tav tm="0">
                                          <p:val>
                                            <p:strVal val="#ppt_x"/>
                                          </p:val>
                                        </p:tav>
                                        <p:tav tm="100000">
                                          <p:val>
                                            <p:strVal val="#ppt_x"/>
                                          </p:val>
                                        </p:tav>
                                      </p:tavLst>
                                    </p:anim>
                                    <p:anim calcmode="lin" valueType="num">
                                      <p:cBhvr additive="base">
                                        <p:cTn id="64" dur="4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33" grpId="0" animBg="1"/>
      <p:bldP spid="34" grpId="0" animBg="1"/>
      <p:bldP spid="40"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9834" y="3263590"/>
            <a:ext cx="12201833" cy="1766970"/>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1112197" y="1963847"/>
            <a:ext cx="4519306" cy="1012090"/>
            <a:chOff x="1112197" y="1963847"/>
            <a:chExt cx="4519306" cy="1012090"/>
          </a:xfrm>
        </p:grpSpPr>
        <p:grpSp>
          <p:nvGrpSpPr>
            <p:cNvPr id="3" name="组合 2"/>
            <p:cNvGrpSpPr/>
            <p:nvPr/>
          </p:nvGrpSpPr>
          <p:grpSpPr>
            <a:xfrm>
              <a:off x="1112197" y="1963847"/>
              <a:ext cx="4519306" cy="1012090"/>
              <a:chOff x="2859394" y="4437131"/>
              <a:chExt cx="4519306" cy="1012090"/>
            </a:xfrm>
          </p:grpSpPr>
          <p:sp>
            <p:nvSpPr>
              <p:cNvPr id="8" name="矩形: 圆角 7"/>
              <p:cNvSpPr/>
              <p:nvPr/>
            </p:nvSpPr>
            <p:spPr>
              <a:xfrm rot="2700000">
                <a:off x="2840589" y="4610908"/>
                <a:ext cx="846232" cy="808622"/>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708459" y="4802890"/>
                <a:ext cx="3670241" cy="646331"/>
              </a:xfrm>
              <a:prstGeom prst="rect">
                <a:avLst/>
              </a:prstGeom>
            </p:spPr>
            <p:txBody>
              <a:bodyPr wrap="square">
                <a:spAutoFit/>
              </a:bodyPr>
              <a:lstStyle>
                <a:defPPr>
                  <a:defRPr lang="zh-CN"/>
                </a:defPPr>
                <a:lvl1pPr>
                  <a:defRPr sz="2000" b="1">
                    <a:solidFill>
                      <a:srgbClr val="FC8485"/>
                    </a:solidFill>
                    <a:latin typeface="微软雅黑" panose="020B0503020204020204" pitchFamily="34" charset="-122"/>
                    <a:ea typeface="微软雅黑" panose="020B0503020204020204" pitchFamily="34" charset="-122"/>
                  </a:defRPr>
                </a:lvl1pPr>
              </a:lstStyle>
              <a:p>
                <a:r>
                  <a:rPr lang="zh-CN" altLang="en-US" sz="1800" b="0">
                    <a:solidFill>
                      <a:srgbClr val="5F5F5B"/>
                    </a:solidFill>
                  </a:rPr>
                  <a:t>代表这伟大、神圣、慈祥的母亲 、温馨、和睦的美好形象</a:t>
                </a:r>
              </a:p>
            </p:txBody>
          </p:sp>
          <p:sp>
            <p:nvSpPr>
              <p:cNvPr id="2" name="矩形 1"/>
              <p:cNvSpPr/>
              <p:nvPr/>
            </p:nvSpPr>
            <p:spPr>
              <a:xfrm>
                <a:off x="3729301" y="4437131"/>
                <a:ext cx="954107" cy="400110"/>
              </a:xfrm>
              <a:prstGeom prst="rect">
                <a:avLst/>
              </a:prstGeom>
            </p:spPr>
            <p:txBody>
              <a:bodyPr wrap="none">
                <a:spAutoFit/>
              </a:bodyPr>
              <a:lstStyle/>
              <a:p>
                <a:r>
                  <a:rPr lang="zh-CN" altLang="en-US" sz="2000" b="1">
                    <a:solidFill>
                      <a:srgbClr val="323232"/>
                    </a:solidFill>
                    <a:latin typeface="微软雅黑" panose="020B0503020204020204" pitchFamily="34" charset="-122"/>
                    <a:ea typeface="微软雅黑" panose="020B0503020204020204" pitchFamily="34" charset="-122"/>
                  </a:rPr>
                  <a:t>康乃馨</a:t>
                </a:r>
              </a:p>
            </p:txBody>
          </p:sp>
        </p:grpSp>
        <p:sp>
          <p:nvSpPr>
            <p:cNvPr id="40" name="文本框 39"/>
            <p:cNvSpPr txBox="1"/>
            <p:nvPr/>
          </p:nvSpPr>
          <p:spPr>
            <a:xfrm>
              <a:off x="1173842" y="2312258"/>
              <a:ext cx="669788" cy="492443"/>
            </a:xfrm>
            <a:prstGeom prst="rect">
              <a:avLst/>
            </a:prstGeom>
            <a:noFill/>
          </p:spPr>
          <p:txBody>
            <a:bodyPr wrap="square" rtlCol="0">
              <a:spAutoFit/>
            </a:bodyPr>
            <a:lstStyle/>
            <a:p>
              <a:pPr algn="ctr">
                <a:lnSpc>
                  <a:spcPct val="130000"/>
                </a:lnSpc>
              </a:pPr>
              <a:r>
                <a:rPr lang="en-US" altLang="zh-CN" sz="2000" b="1">
                  <a:solidFill>
                    <a:srgbClr val="FC8485"/>
                  </a:solidFill>
                  <a:latin typeface="微软雅黑" panose="020B0503020204020204" pitchFamily="34" charset="-122"/>
                  <a:ea typeface="微软雅黑" panose="020B0503020204020204" pitchFamily="34" charset="-122"/>
                </a:rPr>
                <a:t>01</a:t>
              </a:r>
              <a:endParaRPr lang="zh-CN" altLang="en-US" sz="2000" b="1">
                <a:solidFill>
                  <a:srgbClr val="FC8485"/>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112197" y="3535472"/>
            <a:ext cx="4519306" cy="1070619"/>
            <a:chOff x="1112197" y="3535472"/>
            <a:chExt cx="4519306" cy="1070619"/>
          </a:xfrm>
        </p:grpSpPr>
        <p:sp>
          <p:nvSpPr>
            <p:cNvPr id="12" name="矩形: 圆角 11"/>
            <p:cNvSpPr/>
            <p:nvPr/>
          </p:nvSpPr>
          <p:spPr>
            <a:xfrm rot="2700000">
              <a:off x="1093392" y="3709249"/>
              <a:ext cx="846232" cy="808622"/>
            </a:xfrm>
            <a:prstGeom prst="roundRect">
              <a:avLst/>
            </a:prstGeom>
            <a:solidFill>
              <a:srgbClr val="E5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61262" y="3959760"/>
              <a:ext cx="3670241" cy="646331"/>
            </a:xfrm>
            <a:prstGeom prst="rect">
              <a:avLst/>
            </a:prstGeom>
          </p:spPr>
          <p:txBody>
            <a:bodyPr wrap="square">
              <a:spAutoFit/>
            </a:bodyPr>
            <a:lstStyle>
              <a:defPPr>
                <a:defRPr lang="zh-CN"/>
              </a:defPPr>
              <a:lvl1pPr>
                <a:defRPr b="0">
                  <a:solidFill>
                    <a:srgbClr val="5F5F5B"/>
                  </a:solidFill>
                  <a:latin typeface="微软雅黑" panose="020B0503020204020204" pitchFamily="34" charset="-122"/>
                  <a:ea typeface="微软雅黑" panose="020B0503020204020204" pitchFamily="34" charset="-122"/>
                </a:defRPr>
              </a:lvl1pPr>
            </a:lstStyle>
            <a:p>
              <a:r>
                <a:rPr lang="zh-CN" altLang="en-US">
                  <a:solidFill>
                    <a:schemeClr val="bg1"/>
                  </a:solidFill>
                </a:rPr>
                <a:t>代表着大展宏图、鸿运当头、心心相映的形象</a:t>
              </a:r>
            </a:p>
          </p:txBody>
        </p:sp>
        <p:sp>
          <p:nvSpPr>
            <p:cNvPr id="14" name="矩形 13"/>
            <p:cNvSpPr/>
            <p:nvPr/>
          </p:nvSpPr>
          <p:spPr>
            <a:xfrm>
              <a:off x="1982104" y="3535472"/>
              <a:ext cx="851515" cy="400110"/>
            </a:xfrm>
            <a:prstGeom prst="rect">
              <a:avLst/>
            </a:prstGeom>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红  掌</a:t>
              </a:r>
            </a:p>
          </p:txBody>
        </p:sp>
        <p:sp>
          <p:nvSpPr>
            <p:cNvPr id="41" name="文本框 40"/>
            <p:cNvSpPr txBox="1"/>
            <p:nvPr/>
          </p:nvSpPr>
          <p:spPr>
            <a:xfrm>
              <a:off x="1173842" y="3894315"/>
              <a:ext cx="669788" cy="453457"/>
            </a:xfrm>
            <a:prstGeom prst="rect">
              <a:avLst/>
            </a:prstGeom>
            <a:noFill/>
          </p:spPr>
          <p:txBody>
            <a:bodyPr wrap="square" rtlCol="0">
              <a:spAutoFit/>
            </a:bodyPr>
            <a:lstStyle/>
            <a:p>
              <a:pPr algn="ctr">
                <a:lnSpc>
                  <a:spcPct val="130000"/>
                </a:lnSpc>
              </a:pPr>
              <a:r>
                <a:rPr lang="en-US" altLang="zh-CN" sz="2000" b="1">
                  <a:solidFill>
                    <a:srgbClr val="FC8485"/>
                  </a:solidFill>
                  <a:latin typeface="微软雅黑" panose="020B0503020204020204" pitchFamily="34" charset="-122"/>
                  <a:ea typeface="微软雅黑" panose="020B0503020204020204" pitchFamily="34" charset="-122"/>
                </a:rPr>
                <a:t>03</a:t>
              </a:r>
              <a:endParaRPr lang="zh-CN" altLang="en-US" sz="2000" b="1">
                <a:solidFill>
                  <a:srgbClr val="FC8485"/>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12197" y="5107097"/>
            <a:ext cx="4519306" cy="1012090"/>
            <a:chOff x="1112197" y="5107097"/>
            <a:chExt cx="4519306" cy="1012090"/>
          </a:xfrm>
        </p:grpSpPr>
        <p:grpSp>
          <p:nvGrpSpPr>
            <p:cNvPr id="16" name="组合 15"/>
            <p:cNvGrpSpPr/>
            <p:nvPr/>
          </p:nvGrpSpPr>
          <p:grpSpPr>
            <a:xfrm>
              <a:off x="1112197" y="5107097"/>
              <a:ext cx="4519306" cy="1012090"/>
              <a:chOff x="2859394" y="4437131"/>
              <a:chExt cx="4519306" cy="1012090"/>
            </a:xfrm>
          </p:grpSpPr>
          <p:sp>
            <p:nvSpPr>
              <p:cNvPr id="17" name="矩形: 圆角 16"/>
              <p:cNvSpPr/>
              <p:nvPr/>
            </p:nvSpPr>
            <p:spPr>
              <a:xfrm rot="2700000">
                <a:off x="2840589" y="4610908"/>
                <a:ext cx="846232" cy="808622"/>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708459" y="4802890"/>
                <a:ext cx="3670241" cy="646331"/>
              </a:xfrm>
              <a:prstGeom prst="rect">
                <a:avLst/>
              </a:prstGeom>
            </p:spPr>
            <p:txBody>
              <a:bodyPr wrap="square">
                <a:spAutoFit/>
              </a:bodyPr>
              <a:lstStyle>
                <a:defPPr>
                  <a:defRPr lang="zh-CN"/>
                </a:defPPr>
                <a:lvl1pPr>
                  <a:defRPr sz="2000" b="1">
                    <a:solidFill>
                      <a:srgbClr val="FC8485"/>
                    </a:solidFill>
                    <a:latin typeface="微软雅黑" panose="020B0503020204020204" pitchFamily="34" charset="-122"/>
                    <a:ea typeface="微软雅黑" panose="020B0503020204020204" pitchFamily="34" charset="-122"/>
                  </a:defRPr>
                </a:lvl1pPr>
              </a:lstStyle>
              <a:p>
                <a:r>
                  <a:rPr lang="zh-CN" altLang="en-US" sz="1800" b="0">
                    <a:solidFill>
                      <a:srgbClr val="5F5F5B"/>
                    </a:solidFill>
                  </a:rPr>
                  <a:t>代表着百事顺意、百年好合、高贵的美好祝愿</a:t>
                </a:r>
              </a:p>
            </p:txBody>
          </p:sp>
          <p:sp>
            <p:nvSpPr>
              <p:cNvPr id="19" name="矩形 18"/>
              <p:cNvSpPr/>
              <p:nvPr/>
            </p:nvSpPr>
            <p:spPr>
              <a:xfrm>
                <a:off x="3729301" y="4437131"/>
                <a:ext cx="697627" cy="400110"/>
              </a:xfrm>
              <a:prstGeom prst="rect">
                <a:avLst/>
              </a:prstGeom>
            </p:spPr>
            <p:txBody>
              <a:bodyPr wrap="none">
                <a:spAutoFit/>
              </a:bodyPr>
              <a:lstStyle/>
              <a:p>
                <a:r>
                  <a:rPr lang="zh-CN" altLang="en-US" sz="2000" b="1">
                    <a:solidFill>
                      <a:srgbClr val="323232"/>
                    </a:solidFill>
                    <a:latin typeface="微软雅黑" panose="020B0503020204020204" pitchFamily="34" charset="-122"/>
                    <a:ea typeface="微软雅黑" panose="020B0503020204020204" pitchFamily="34" charset="-122"/>
                  </a:rPr>
                  <a:t>百合</a:t>
                </a:r>
              </a:p>
            </p:txBody>
          </p:sp>
        </p:grpSp>
        <p:sp>
          <p:nvSpPr>
            <p:cNvPr id="42" name="文本框 41"/>
            <p:cNvSpPr txBox="1"/>
            <p:nvPr/>
          </p:nvSpPr>
          <p:spPr>
            <a:xfrm>
              <a:off x="1173842" y="5476372"/>
              <a:ext cx="669788" cy="453457"/>
            </a:xfrm>
            <a:prstGeom prst="rect">
              <a:avLst/>
            </a:prstGeom>
            <a:noFill/>
          </p:spPr>
          <p:txBody>
            <a:bodyPr wrap="square" rtlCol="0">
              <a:spAutoFit/>
            </a:bodyPr>
            <a:lstStyle/>
            <a:p>
              <a:pPr algn="ctr">
                <a:lnSpc>
                  <a:spcPct val="130000"/>
                </a:lnSpc>
              </a:pPr>
              <a:r>
                <a:rPr lang="en-US" altLang="zh-CN" sz="2000" b="1">
                  <a:solidFill>
                    <a:srgbClr val="FC8485"/>
                  </a:solidFill>
                  <a:latin typeface="微软雅黑" panose="020B0503020204020204" pitchFamily="34" charset="-122"/>
                  <a:ea typeface="微软雅黑" panose="020B0503020204020204" pitchFamily="34" charset="-122"/>
                </a:rPr>
                <a:t>05</a:t>
              </a:r>
              <a:endParaRPr lang="zh-CN" altLang="en-US" sz="2000" b="1">
                <a:solidFill>
                  <a:srgbClr val="FC8485"/>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560497" y="5107097"/>
            <a:ext cx="4519306" cy="1012090"/>
            <a:chOff x="6560497" y="5107097"/>
            <a:chExt cx="4519306" cy="1012090"/>
          </a:xfrm>
        </p:grpSpPr>
        <p:grpSp>
          <p:nvGrpSpPr>
            <p:cNvPr id="31" name="组合 30"/>
            <p:cNvGrpSpPr/>
            <p:nvPr/>
          </p:nvGrpSpPr>
          <p:grpSpPr>
            <a:xfrm>
              <a:off x="6560497" y="5107097"/>
              <a:ext cx="4519306" cy="1012090"/>
              <a:chOff x="2859394" y="4437131"/>
              <a:chExt cx="4519306" cy="1012090"/>
            </a:xfrm>
          </p:grpSpPr>
          <p:sp>
            <p:nvSpPr>
              <p:cNvPr id="32" name="矩形: 圆角 31"/>
              <p:cNvSpPr/>
              <p:nvPr/>
            </p:nvSpPr>
            <p:spPr>
              <a:xfrm rot="2700000">
                <a:off x="2840589" y="4610908"/>
                <a:ext cx="846232" cy="808622"/>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3708459" y="4802890"/>
                <a:ext cx="3670241" cy="646331"/>
              </a:xfrm>
              <a:prstGeom prst="rect">
                <a:avLst/>
              </a:prstGeom>
            </p:spPr>
            <p:txBody>
              <a:bodyPr wrap="square">
                <a:spAutoFit/>
              </a:bodyPr>
              <a:lstStyle>
                <a:defPPr>
                  <a:defRPr lang="zh-CN"/>
                </a:defPPr>
                <a:lvl1pPr>
                  <a:defRPr sz="2000" b="1">
                    <a:solidFill>
                      <a:srgbClr val="FC8485"/>
                    </a:solidFill>
                    <a:latin typeface="微软雅黑" panose="020B0503020204020204" pitchFamily="34" charset="-122"/>
                    <a:ea typeface="微软雅黑" panose="020B0503020204020204" pitchFamily="34" charset="-122"/>
                  </a:defRPr>
                </a:lvl1pPr>
              </a:lstStyle>
              <a:p>
                <a:r>
                  <a:rPr lang="zh-CN" altLang="en-US" sz="1800" b="0" dirty="0">
                    <a:solidFill>
                      <a:srgbClr val="5F5F5B"/>
                    </a:solidFill>
                  </a:rPr>
                  <a:t>代表着爱的表白、博爱、永恒的祝福的美好祝愿</a:t>
                </a:r>
              </a:p>
            </p:txBody>
          </p:sp>
          <p:sp>
            <p:nvSpPr>
              <p:cNvPr id="34" name="矩形 33"/>
              <p:cNvSpPr/>
              <p:nvPr/>
            </p:nvSpPr>
            <p:spPr>
              <a:xfrm>
                <a:off x="3729301" y="4437131"/>
                <a:ext cx="954107" cy="400110"/>
              </a:xfrm>
              <a:prstGeom prst="rect">
                <a:avLst/>
              </a:prstGeom>
            </p:spPr>
            <p:txBody>
              <a:bodyPr wrap="none">
                <a:spAutoFit/>
              </a:bodyPr>
              <a:lstStyle/>
              <a:p>
                <a:r>
                  <a:rPr lang="zh-CN" altLang="en-US" sz="2000" b="1">
                    <a:solidFill>
                      <a:srgbClr val="323232"/>
                    </a:solidFill>
                    <a:latin typeface="微软雅黑" panose="020B0503020204020204" pitchFamily="34" charset="-122"/>
                    <a:ea typeface="微软雅黑" panose="020B0503020204020204" pitchFamily="34" charset="-122"/>
                  </a:rPr>
                  <a:t>郁金香</a:t>
                </a:r>
              </a:p>
            </p:txBody>
          </p:sp>
        </p:grpSp>
        <p:sp>
          <p:nvSpPr>
            <p:cNvPr id="43" name="文本框 42"/>
            <p:cNvSpPr txBox="1"/>
            <p:nvPr/>
          </p:nvSpPr>
          <p:spPr>
            <a:xfrm>
              <a:off x="6631213" y="5476372"/>
              <a:ext cx="669788" cy="453457"/>
            </a:xfrm>
            <a:prstGeom prst="rect">
              <a:avLst/>
            </a:prstGeom>
            <a:noFill/>
          </p:spPr>
          <p:txBody>
            <a:bodyPr wrap="square" rtlCol="0">
              <a:spAutoFit/>
            </a:bodyPr>
            <a:lstStyle/>
            <a:p>
              <a:pPr algn="ctr">
                <a:lnSpc>
                  <a:spcPct val="130000"/>
                </a:lnSpc>
              </a:pPr>
              <a:r>
                <a:rPr lang="en-US" altLang="zh-CN" sz="2000" b="1">
                  <a:solidFill>
                    <a:srgbClr val="FC8485"/>
                  </a:solidFill>
                  <a:latin typeface="微软雅黑" panose="020B0503020204020204" pitchFamily="34" charset="-122"/>
                  <a:ea typeface="微软雅黑" panose="020B0503020204020204" pitchFamily="34" charset="-122"/>
                </a:rPr>
                <a:t>06</a:t>
              </a:r>
              <a:endParaRPr lang="zh-CN" altLang="en-US" sz="2000" b="1">
                <a:solidFill>
                  <a:srgbClr val="FC8485"/>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560497" y="3535472"/>
            <a:ext cx="4519306" cy="1084661"/>
            <a:chOff x="6560497" y="3535472"/>
            <a:chExt cx="4519306" cy="1084661"/>
          </a:xfrm>
        </p:grpSpPr>
        <p:sp>
          <p:nvSpPr>
            <p:cNvPr id="27" name="矩形: 圆角 26"/>
            <p:cNvSpPr/>
            <p:nvPr/>
          </p:nvSpPr>
          <p:spPr>
            <a:xfrm rot="2700000">
              <a:off x="6541692" y="3709249"/>
              <a:ext cx="846232" cy="808622"/>
            </a:xfrm>
            <a:prstGeom prst="roundRect">
              <a:avLst/>
            </a:prstGeom>
            <a:solidFill>
              <a:srgbClr val="E5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409562" y="3973802"/>
              <a:ext cx="3670241" cy="646331"/>
            </a:xfrm>
            <a:prstGeom prst="rect">
              <a:avLst/>
            </a:prstGeom>
          </p:spPr>
          <p:txBody>
            <a:bodyPr wrap="square">
              <a:spAutoFit/>
            </a:bodyPr>
            <a:lstStyle>
              <a:defPPr>
                <a:defRPr lang="zh-CN"/>
              </a:defPPr>
              <a:lvl1pPr>
                <a:defRPr b="0">
                  <a:solidFill>
                    <a:schemeClr val="bg1"/>
                  </a:solidFill>
                  <a:latin typeface="微软雅黑" panose="020B0503020204020204" pitchFamily="34" charset="-122"/>
                  <a:ea typeface="微软雅黑" panose="020B0503020204020204" pitchFamily="34" charset="-122"/>
                </a:defRPr>
              </a:lvl1pPr>
            </a:lstStyle>
            <a:p>
              <a:r>
                <a:rPr lang="zh-CN" altLang="en-US"/>
                <a:t>代表着幸福，快乐，我爱你 ，高洁的美好形象</a:t>
              </a:r>
            </a:p>
          </p:txBody>
        </p:sp>
        <p:sp>
          <p:nvSpPr>
            <p:cNvPr id="29" name="矩形 28"/>
            <p:cNvSpPr/>
            <p:nvPr/>
          </p:nvSpPr>
          <p:spPr>
            <a:xfrm>
              <a:off x="7430404" y="3535472"/>
              <a:ext cx="954107" cy="400110"/>
            </a:xfrm>
            <a:prstGeom prst="rect">
              <a:avLst/>
            </a:prstGeom>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蝴蝶兰</a:t>
              </a:r>
            </a:p>
          </p:txBody>
        </p:sp>
        <p:sp>
          <p:nvSpPr>
            <p:cNvPr id="44" name="文本框 43"/>
            <p:cNvSpPr txBox="1"/>
            <p:nvPr/>
          </p:nvSpPr>
          <p:spPr>
            <a:xfrm>
              <a:off x="6631213" y="3894315"/>
              <a:ext cx="669788" cy="453457"/>
            </a:xfrm>
            <a:prstGeom prst="rect">
              <a:avLst/>
            </a:prstGeom>
            <a:noFill/>
          </p:spPr>
          <p:txBody>
            <a:bodyPr wrap="square" rtlCol="0">
              <a:spAutoFit/>
            </a:bodyPr>
            <a:lstStyle/>
            <a:p>
              <a:pPr algn="ctr">
                <a:lnSpc>
                  <a:spcPct val="130000"/>
                </a:lnSpc>
              </a:pPr>
              <a:r>
                <a:rPr lang="en-US" altLang="zh-CN" sz="2000" b="1">
                  <a:solidFill>
                    <a:srgbClr val="FC8485"/>
                  </a:solidFill>
                  <a:latin typeface="微软雅黑" panose="020B0503020204020204" pitchFamily="34" charset="-122"/>
                  <a:ea typeface="微软雅黑" panose="020B0503020204020204" pitchFamily="34" charset="-122"/>
                </a:rPr>
                <a:t>04</a:t>
              </a:r>
              <a:endParaRPr lang="zh-CN" altLang="en-US" sz="2000" b="1">
                <a:solidFill>
                  <a:srgbClr val="FC8485"/>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560497" y="1963847"/>
            <a:ext cx="4519306" cy="1012090"/>
            <a:chOff x="6560497" y="1963847"/>
            <a:chExt cx="4519306" cy="1012090"/>
          </a:xfrm>
        </p:grpSpPr>
        <p:grpSp>
          <p:nvGrpSpPr>
            <p:cNvPr id="21" name="组合 20"/>
            <p:cNvGrpSpPr/>
            <p:nvPr/>
          </p:nvGrpSpPr>
          <p:grpSpPr>
            <a:xfrm>
              <a:off x="6560497" y="1963847"/>
              <a:ext cx="4519306" cy="1012090"/>
              <a:chOff x="2859394" y="4437131"/>
              <a:chExt cx="4519306" cy="1012090"/>
            </a:xfrm>
          </p:grpSpPr>
          <p:sp>
            <p:nvSpPr>
              <p:cNvPr id="22" name="矩形: 圆角 21"/>
              <p:cNvSpPr/>
              <p:nvPr/>
            </p:nvSpPr>
            <p:spPr>
              <a:xfrm rot="2700000">
                <a:off x="2840589" y="4610908"/>
                <a:ext cx="846232" cy="808622"/>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3708459" y="4802890"/>
                <a:ext cx="3670241" cy="646331"/>
              </a:xfrm>
              <a:prstGeom prst="rect">
                <a:avLst/>
              </a:prstGeom>
            </p:spPr>
            <p:txBody>
              <a:bodyPr wrap="square">
                <a:spAutoFit/>
              </a:bodyPr>
              <a:lstStyle>
                <a:defPPr>
                  <a:defRPr lang="zh-CN"/>
                </a:defPPr>
                <a:lvl1pPr>
                  <a:defRPr sz="2000" b="1">
                    <a:solidFill>
                      <a:srgbClr val="FC8485"/>
                    </a:solidFill>
                    <a:latin typeface="微软雅黑" panose="020B0503020204020204" pitchFamily="34" charset="-122"/>
                    <a:ea typeface="微软雅黑" panose="020B0503020204020204" pitchFamily="34" charset="-122"/>
                  </a:defRPr>
                </a:lvl1pPr>
              </a:lstStyle>
              <a:p>
                <a:r>
                  <a:rPr lang="zh-CN" altLang="en-US" sz="1800" b="0">
                    <a:solidFill>
                      <a:srgbClr val="5F5F5B"/>
                    </a:solidFill>
                  </a:rPr>
                  <a:t>代表着神秘、兴奋、有毅力、追求丰富多彩人生的形象</a:t>
                </a:r>
              </a:p>
            </p:txBody>
          </p:sp>
          <p:sp>
            <p:nvSpPr>
              <p:cNvPr id="24" name="矩形 23"/>
              <p:cNvSpPr/>
              <p:nvPr/>
            </p:nvSpPr>
            <p:spPr>
              <a:xfrm>
                <a:off x="3729301" y="4437131"/>
                <a:ext cx="954107" cy="400110"/>
              </a:xfrm>
              <a:prstGeom prst="rect">
                <a:avLst/>
              </a:prstGeom>
            </p:spPr>
            <p:txBody>
              <a:bodyPr wrap="none">
                <a:spAutoFit/>
              </a:bodyPr>
              <a:lstStyle/>
              <a:p>
                <a:r>
                  <a:rPr lang="zh-CN" altLang="en-US" sz="2000" b="1">
                    <a:solidFill>
                      <a:srgbClr val="323232"/>
                    </a:solidFill>
                    <a:latin typeface="微软雅黑" panose="020B0503020204020204" pitchFamily="34" charset="-122"/>
                    <a:ea typeface="微软雅黑" panose="020B0503020204020204" pitchFamily="34" charset="-122"/>
                  </a:rPr>
                  <a:t>非洲菊</a:t>
                </a:r>
              </a:p>
            </p:txBody>
          </p:sp>
        </p:grpSp>
        <p:sp>
          <p:nvSpPr>
            <p:cNvPr id="45" name="文本框 44"/>
            <p:cNvSpPr txBox="1"/>
            <p:nvPr/>
          </p:nvSpPr>
          <p:spPr>
            <a:xfrm>
              <a:off x="6631213" y="2285951"/>
              <a:ext cx="669788" cy="453457"/>
            </a:xfrm>
            <a:prstGeom prst="rect">
              <a:avLst/>
            </a:prstGeom>
            <a:noFill/>
          </p:spPr>
          <p:txBody>
            <a:bodyPr wrap="square" rtlCol="0">
              <a:spAutoFit/>
            </a:bodyPr>
            <a:lstStyle/>
            <a:p>
              <a:pPr algn="ctr">
                <a:lnSpc>
                  <a:spcPct val="130000"/>
                </a:lnSpc>
              </a:pPr>
              <a:r>
                <a:rPr lang="en-US" altLang="zh-CN" sz="2000" b="1">
                  <a:solidFill>
                    <a:srgbClr val="FC8485"/>
                  </a:solidFill>
                  <a:latin typeface="微软雅黑" panose="020B0503020204020204" pitchFamily="34" charset="-122"/>
                  <a:ea typeface="微软雅黑" panose="020B0503020204020204" pitchFamily="34" charset="-122"/>
                </a:rPr>
                <a:t>02</a:t>
              </a:r>
              <a:endParaRPr lang="zh-CN" altLang="en-US" sz="2000" b="1">
                <a:solidFill>
                  <a:srgbClr val="FC8485"/>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969122" y="411690"/>
            <a:ext cx="2170787"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SOMETHING OF SENGDING</a:t>
            </a:r>
          </a:p>
        </p:txBody>
      </p:sp>
      <p:sp>
        <p:nvSpPr>
          <p:cNvPr id="47"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花语及送花常识</a:t>
            </a:r>
          </a:p>
        </p:txBody>
      </p:sp>
      <p:pic>
        <p:nvPicPr>
          <p:cNvPr id="48" name="图片 47"/>
          <p:cNvPicPr>
            <a:picLocks noChangeAspect="1"/>
          </p:cNvPicPr>
          <p:nvPr/>
        </p:nvPicPr>
        <p:blipFill>
          <a:blip r:embed="rId3" cstate="email"/>
          <a:stretch>
            <a:fillRect/>
          </a:stretch>
        </p:blipFill>
        <p:spPr>
          <a:xfrm>
            <a:off x="74601" y="41898"/>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3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300"/>
                            </p:stCondLst>
                            <p:childTnLst>
                              <p:par>
                                <p:cTn id="35" presetID="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800"/>
                            </p:stCondLst>
                            <p:childTnLst>
                              <p:par>
                                <p:cTn id="40" presetID="2" presetClass="entr" presetSubtype="8"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791200" y="1601278"/>
            <a:ext cx="3228788" cy="1522160"/>
            <a:chOff x="1451433" y="1639708"/>
            <a:chExt cx="3228788" cy="1522160"/>
          </a:xfrm>
        </p:grpSpPr>
        <p:grpSp>
          <p:nvGrpSpPr>
            <p:cNvPr id="8" name="组合 7"/>
            <p:cNvGrpSpPr/>
            <p:nvPr/>
          </p:nvGrpSpPr>
          <p:grpSpPr>
            <a:xfrm>
              <a:off x="2587011" y="1639708"/>
              <a:ext cx="2093210" cy="1107996"/>
              <a:chOff x="2324100" y="1809969"/>
              <a:chExt cx="2093210" cy="1107996"/>
            </a:xfrm>
          </p:grpSpPr>
          <p:sp>
            <p:nvSpPr>
              <p:cNvPr id="10" name="文本框 9"/>
              <p:cNvSpPr txBox="1"/>
              <p:nvPr/>
            </p:nvSpPr>
            <p:spPr>
              <a:xfrm>
                <a:off x="2324100" y="2256770"/>
                <a:ext cx="1657350" cy="523220"/>
              </a:xfrm>
              <a:prstGeom prst="rect">
                <a:avLst/>
              </a:prstGeom>
              <a:noFill/>
            </p:spPr>
            <p:txBody>
              <a:bodyPr wrap="square" rtlCol="0">
                <a:spAutoFit/>
              </a:bodyPr>
              <a:lstStyle/>
              <a:p>
                <a:r>
                  <a:rPr lang="en-US" altLang="zh-CN" sz="2800" i="1" dirty="0">
                    <a:solidFill>
                      <a:schemeClr val="tx1">
                        <a:lumMod val="75000"/>
                        <a:lumOff val="25000"/>
                      </a:schemeClr>
                    </a:solidFill>
                    <a:latin typeface="文悦古典明朝体 (非商业使用) W5" pitchFamily="50" charset="-122"/>
                    <a:ea typeface="文悦古典明朝体 (非商业使用) W5" pitchFamily="50" charset="-122"/>
                  </a:rPr>
                  <a:t>Part</a:t>
                </a:r>
                <a:endParaRPr lang="zh-CN" altLang="en-US" sz="2800" i="1"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sp>
            <p:nvSpPr>
              <p:cNvPr id="11" name="文本框 10"/>
              <p:cNvSpPr txBox="1"/>
              <p:nvPr/>
            </p:nvSpPr>
            <p:spPr>
              <a:xfrm>
                <a:off x="3255260" y="1809969"/>
                <a:ext cx="1162050" cy="1107996"/>
              </a:xfrm>
              <a:prstGeom prst="rect">
                <a:avLst/>
              </a:prstGeom>
              <a:noFill/>
            </p:spPr>
            <p:txBody>
              <a:bodyPr vert="horz" wrap="square" rtlCol="0">
                <a:spAutoFit/>
              </a:bodyPr>
              <a:lstStyle>
                <a:defPPr>
                  <a:defRPr lang="zh-CN"/>
                </a:defPPr>
                <a:lvl1pPr>
                  <a:defRPr sz="6600" i="1">
                    <a:solidFill>
                      <a:schemeClr val="accent2"/>
                    </a:solidFill>
                    <a:latin typeface="方正清刻本悦宋简体" panose="02000000000000000000" pitchFamily="2" charset="-122"/>
                    <a:ea typeface="方正清刻本悦宋简体" panose="02000000000000000000" pitchFamily="2" charset="-122"/>
                  </a:defRPr>
                </a:lvl1pPr>
              </a:lstStyle>
              <a:p>
                <a:r>
                  <a:rPr lang="en-US" altLang="zh-CN" dirty="0">
                    <a:solidFill>
                      <a:schemeClr val="tx1">
                        <a:lumMod val="75000"/>
                        <a:lumOff val="25000"/>
                      </a:schemeClr>
                    </a:solidFill>
                    <a:latin typeface="文悦古典明朝体 (非商业使用) W5" pitchFamily="50" charset="-122"/>
                    <a:ea typeface="文悦古典明朝体 (非商业使用) W5" pitchFamily="50" charset="-122"/>
                  </a:rPr>
                  <a:t>01</a:t>
                </a:r>
                <a:endParaRPr lang="zh-CN" altLang="en-US"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cxnSp>
            <p:nvCxnSpPr>
              <p:cNvPr id="12" name="直接连接符 11"/>
              <p:cNvCxnSpPr/>
              <p:nvPr/>
            </p:nvCxnSpPr>
            <p:spPr>
              <a:xfrm flipH="1">
                <a:off x="3183451" y="2012950"/>
                <a:ext cx="264822" cy="7191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51433" y="2638648"/>
              <a:ext cx="2932617" cy="523220"/>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r"/>
              <a:r>
                <a:rPr lang="zh-CN" altLang="en-US" dirty="0">
                  <a:solidFill>
                    <a:schemeClr val="tx1">
                      <a:lumMod val="75000"/>
                      <a:lumOff val="25000"/>
                    </a:schemeClr>
                  </a:solidFill>
                  <a:latin typeface="方正姚体简体" panose="02010601030101010101" pitchFamily="2" charset="-122"/>
                  <a:ea typeface="方正姚体简体" panose="02010601030101010101" pitchFamily="2" charset="-122"/>
                </a:rPr>
                <a:t>认识花材</a:t>
              </a:r>
            </a:p>
          </p:txBody>
        </p:sp>
      </p:grpSp>
      <p:grpSp>
        <p:nvGrpSpPr>
          <p:cNvPr id="13" name="组合 12"/>
          <p:cNvGrpSpPr/>
          <p:nvPr/>
        </p:nvGrpSpPr>
        <p:grpSpPr>
          <a:xfrm>
            <a:off x="8723817" y="1580572"/>
            <a:ext cx="2932617" cy="1571785"/>
            <a:chOff x="7373371" y="2164593"/>
            <a:chExt cx="2932617" cy="1571785"/>
          </a:xfrm>
        </p:grpSpPr>
        <p:grpSp>
          <p:nvGrpSpPr>
            <p:cNvPr id="14" name="组合 13"/>
            <p:cNvGrpSpPr/>
            <p:nvPr/>
          </p:nvGrpSpPr>
          <p:grpSpPr>
            <a:xfrm>
              <a:off x="7761458" y="2164593"/>
              <a:ext cx="2093210" cy="1107996"/>
              <a:chOff x="2324100" y="1809969"/>
              <a:chExt cx="2093210" cy="1107996"/>
            </a:xfrm>
          </p:grpSpPr>
          <p:sp>
            <p:nvSpPr>
              <p:cNvPr id="16" name="文本框 15"/>
              <p:cNvSpPr txBox="1"/>
              <p:nvPr/>
            </p:nvSpPr>
            <p:spPr>
              <a:xfrm>
                <a:off x="2324100" y="2256770"/>
                <a:ext cx="1657350" cy="523220"/>
              </a:xfrm>
              <a:prstGeom prst="rect">
                <a:avLst/>
              </a:prstGeom>
              <a:noFill/>
            </p:spPr>
            <p:txBody>
              <a:bodyPr wrap="square" rtlCol="0">
                <a:spAutoFit/>
              </a:bodyPr>
              <a:lstStyle/>
              <a:p>
                <a:r>
                  <a:rPr lang="en-US" altLang="zh-CN" sz="2800" i="1" dirty="0">
                    <a:solidFill>
                      <a:schemeClr val="tx1">
                        <a:lumMod val="75000"/>
                        <a:lumOff val="25000"/>
                      </a:schemeClr>
                    </a:solidFill>
                    <a:latin typeface="文悦古典明朝体 (非商业使用) W5" pitchFamily="50" charset="-122"/>
                    <a:ea typeface="文悦古典明朝体 (非商业使用) W5" pitchFamily="50" charset="-122"/>
                  </a:rPr>
                  <a:t>Part</a:t>
                </a:r>
                <a:endParaRPr lang="zh-CN" altLang="en-US" sz="2800" i="1"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sp>
            <p:nvSpPr>
              <p:cNvPr id="17" name="文本框 16"/>
              <p:cNvSpPr txBox="1"/>
              <p:nvPr/>
            </p:nvSpPr>
            <p:spPr>
              <a:xfrm>
                <a:off x="3255260" y="1809969"/>
                <a:ext cx="1162050" cy="1107996"/>
              </a:xfrm>
              <a:prstGeom prst="rect">
                <a:avLst/>
              </a:prstGeom>
              <a:noFill/>
            </p:spPr>
            <p:txBody>
              <a:bodyPr vert="horz" wrap="square" rtlCol="0">
                <a:spAutoFit/>
              </a:bodyPr>
              <a:lstStyle>
                <a:defPPr>
                  <a:defRPr lang="zh-CN"/>
                </a:defPPr>
                <a:lvl1pPr>
                  <a:defRPr sz="6600" i="1">
                    <a:solidFill>
                      <a:schemeClr val="accent2"/>
                    </a:solidFill>
                    <a:latin typeface="方正清刻本悦宋简体" panose="02000000000000000000" pitchFamily="2" charset="-122"/>
                    <a:ea typeface="方正清刻本悦宋简体" panose="02000000000000000000" pitchFamily="2" charset="-122"/>
                  </a:defRPr>
                </a:lvl1pPr>
              </a:lstStyle>
              <a:p>
                <a:r>
                  <a:rPr lang="en-US" altLang="zh-CN" dirty="0">
                    <a:solidFill>
                      <a:schemeClr val="tx1">
                        <a:lumMod val="75000"/>
                        <a:lumOff val="25000"/>
                      </a:schemeClr>
                    </a:solidFill>
                    <a:latin typeface="文悦古典明朝体 (非商业使用) W5" pitchFamily="50" charset="-122"/>
                    <a:ea typeface="文悦古典明朝体 (非商业使用) W5" pitchFamily="50" charset="-122"/>
                  </a:rPr>
                  <a:t>02</a:t>
                </a:r>
                <a:endParaRPr lang="zh-CN" altLang="en-US"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cxnSp>
            <p:nvCxnSpPr>
              <p:cNvPr id="18" name="直接连接符 17"/>
              <p:cNvCxnSpPr/>
              <p:nvPr/>
            </p:nvCxnSpPr>
            <p:spPr>
              <a:xfrm flipH="1">
                <a:off x="3183451" y="2012950"/>
                <a:ext cx="264822" cy="7191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7373371" y="3213158"/>
              <a:ext cx="2932617" cy="523220"/>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r"/>
              <a:r>
                <a:rPr lang="zh-CN" altLang="en-US" spc="-100" dirty="0">
                  <a:solidFill>
                    <a:schemeClr val="tx1">
                      <a:lumMod val="75000"/>
                      <a:lumOff val="25000"/>
                    </a:schemeClr>
                  </a:solidFill>
                  <a:latin typeface="方正姚体简体" panose="02010601030101010101" pitchFamily="2" charset="-122"/>
                  <a:ea typeface="方正姚体简体" panose="02010601030101010101" pitchFamily="2" charset="-122"/>
                </a:rPr>
                <a:t>插花基础知识</a:t>
              </a:r>
            </a:p>
          </p:txBody>
        </p:sp>
      </p:grpSp>
      <p:grpSp>
        <p:nvGrpSpPr>
          <p:cNvPr id="19" name="组合 18"/>
          <p:cNvGrpSpPr/>
          <p:nvPr/>
        </p:nvGrpSpPr>
        <p:grpSpPr>
          <a:xfrm>
            <a:off x="5868826" y="3989454"/>
            <a:ext cx="2932617" cy="1554797"/>
            <a:chOff x="1095252" y="3485897"/>
            <a:chExt cx="2932617" cy="1554797"/>
          </a:xfrm>
        </p:grpSpPr>
        <p:grpSp>
          <p:nvGrpSpPr>
            <p:cNvPr id="20" name="组合 19"/>
            <p:cNvGrpSpPr/>
            <p:nvPr/>
          </p:nvGrpSpPr>
          <p:grpSpPr>
            <a:xfrm>
              <a:off x="1895916" y="3485897"/>
              <a:ext cx="2093210" cy="1107996"/>
              <a:chOff x="2324100" y="1809969"/>
              <a:chExt cx="2093210" cy="1107996"/>
            </a:xfrm>
          </p:grpSpPr>
          <p:sp>
            <p:nvSpPr>
              <p:cNvPr id="22" name="文本框 21"/>
              <p:cNvSpPr txBox="1"/>
              <p:nvPr/>
            </p:nvSpPr>
            <p:spPr>
              <a:xfrm>
                <a:off x="2324100" y="2256770"/>
                <a:ext cx="1657350" cy="523220"/>
              </a:xfrm>
              <a:prstGeom prst="rect">
                <a:avLst/>
              </a:prstGeom>
              <a:noFill/>
            </p:spPr>
            <p:txBody>
              <a:bodyPr wrap="square" rtlCol="0">
                <a:spAutoFit/>
              </a:bodyPr>
              <a:lstStyle/>
              <a:p>
                <a:r>
                  <a:rPr lang="en-US" altLang="zh-CN" sz="2800" i="1" dirty="0">
                    <a:solidFill>
                      <a:schemeClr val="tx1">
                        <a:lumMod val="75000"/>
                        <a:lumOff val="25000"/>
                      </a:schemeClr>
                    </a:solidFill>
                    <a:latin typeface="文悦古典明朝体 (非商业使用) W5" pitchFamily="50" charset="-122"/>
                    <a:ea typeface="文悦古典明朝体 (非商业使用) W5" pitchFamily="50" charset="-122"/>
                  </a:rPr>
                  <a:t>Part</a:t>
                </a:r>
                <a:endParaRPr lang="zh-CN" altLang="en-US" sz="2800" i="1"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sp>
            <p:nvSpPr>
              <p:cNvPr id="23" name="文本框 22"/>
              <p:cNvSpPr txBox="1"/>
              <p:nvPr/>
            </p:nvSpPr>
            <p:spPr>
              <a:xfrm>
                <a:off x="3255260" y="1809969"/>
                <a:ext cx="1162050" cy="1107996"/>
              </a:xfrm>
              <a:prstGeom prst="rect">
                <a:avLst/>
              </a:prstGeom>
              <a:noFill/>
            </p:spPr>
            <p:txBody>
              <a:bodyPr vert="horz" wrap="square" rtlCol="0">
                <a:spAutoFit/>
              </a:bodyPr>
              <a:lstStyle>
                <a:defPPr>
                  <a:defRPr lang="zh-CN"/>
                </a:defPPr>
                <a:lvl1pPr>
                  <a:defRPr sz="6600" i="1">
                    <a:solidFill>
                      <a:schemeClr val="accent2"/>
                    </a:solidFill>
                    <a:latin typeface="方正清刻本悦宋简体" panose="02000000000000000000" pitchFamily="2" charset="-122"/>
                    <a:ea typeface="方正清刻本悦宋简体" panose="02000000000000000000" pitchFamily="2" charset="-122"/>
                  </a:defRPr>
                </a:lvl1pPr>
              </a:lstStyle>
              <a:p>
                <a:r>
                  <a:rPr lang="en-US" altLang="zh-CN" dirty="0">
                    <a:solidFill>
                      <a:schemeClr val="tx1">
                        <a:lumMod val="75000"/>
                        <a:lumOff val="25000"/>
                      </a:schemeClr>
                    </a:solidFill>
                    <a:latin typeface="文悦古典明朝体 (非商业使用) W5" pitchFamily="50" charset="-122"/>
                    <a:ea typeface="文悦古典明朝体 (非商业使用) W5" pitchFamily="50" charset="-122"/>
                  </a:rPr>
                  <a:t>03</a:t>
                </a:r>
                <a:endParaRPr lang="zh-CN" altLang="en-US"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cxnSp>
            <p:nvCxnSpPr>
              <p:cNvPr id="24" name="直接连接符 23"/>
              <p:cNvCxnSpPr/>
              <p:nvPr/>
            </p:nvCxnSpPr>
            <p:spPr>
              <a:xfrm flipH="1">
                <a:off x="3183451" y="2012950"/>
                <a:ext cx="264822" cy="7191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1095252" y="4517474"/>
              <a:ext cx="2932617" cy="523220"/>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r"/>
              <a:r>
                <a:rPr lang="zh-CN" altLang="en-US" spc="-290" dirty="0">
                  <a:solidFill>
                    <a:schemeClr val="tx1">
                      <a:lumMod val="75000"/>
                      <a:lumOff val="25000"/>
                    </a:schemeClr>
                  </a:solidFill>
                  <a:latin typeface="方正姚体简体" panose="02010601030101010101" pitchFamily="2" charset="-122"/>
                  <a:ea typeface="方正姚体简体" panose="02010601030101010101" pitchFamily="2" charset="-122"/>
                </a:rPr>
                <a:t>插花的基本技巧</a:t>
              </a:r>
            </a:p>
          </p:txBody>
        </p:sp>
      </p:grpSp>
      <p:grpSp>
        <p:nvGrpSpPr>
          <p:cNvPr id="25" name="组合 24"/>
          <p:cNvGrpSpPr/>
          <p:nvPr/>
        </p:nvGrpSpPr>
        <p:grpSpPr>
          <a:xfrm>
            <a:off x="9009306" y="3977983"/>
            <a:ext cx="2932617" cy="1572587"/>
            <a:chOff x="7246490" y="4010782"/>
            <a:chExt cx="2932617" cy="1572587"/>
          </a:xfrm>
        </p:grpSpPr>
        <p:grpSp>
          <p:nvGrpSpPr>
            <p:cNvPr id="26" name="组合 25"/>
            <p:cNvGrpSpPr/>
            <p:nvPr/>
          </p:nvGrpSpPr>
          <p:grpSpPr>
            <a:xfrm>
              <a:off x="7325598" y="4010782"/>
              <a:ext cx="2093210" cy="1107996"/>
              <a:chOff x="2324100" y="1809969"/>
              <a:chExt cx="2093210" cy="1107996"/>
            </a:xfrm>
          </p:grpSpPr>
          <p:sp>
            <p:nvSpPr>
              <p:cNvPr id="28" name="文本框 27"/>
              <p:cNvSpPr txBox="1"/>
              <p:nvPr/>
            </p:nvSpPr>
            <p:spPr>
              <a:xfrm>
                <a:off x="2324100" y="2256770"/>
                <a:ext cx="1657350" cy="523220"/>
              </a:xfrm>
              <a:prstGeom prst="rect">
                <a:avLst/>
              </a:prstGeom>
              <a:noFill/>
            </p:spPr>
            <p:txBody>
              <a:bodyPr wrap="square" rtlCol="0">
                <a:spAutoFit/>
              </a:bodyPr>
              <a:lstStyle/>
              <a:p>
                <a:r>
                  <a:rPr lang="en-US" altLang="zh-CN" sz="2800" i="1" dirty="0">
                    <a:solidFill>
                      <a:schemeClr val="tx1">
                        <a:lumMod val="75000"/>
                        <a:lumOff val="25000"/>
                      </a:schemeClr>
                    </a:solidFill>
                    <a:latin typeface="文悦古典明朝体 (非商业使用) W5" pitchFamily="50" charset="-122"/>
                    <a:ea typeface="文悦古典明朝体 (非商业使用) W5" pitchFamily="50" charset="-122"/>
                  </a:rPr>
                  <a:t>Part</a:t>
                </a:r>
                <a:endParaRPr lang="zh-CN" altLang="en-US" sz="2800" i="1"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sp>
            <p:nvSpPr>
              <p:cNvPr id="29" name="文本框 28"/>
              <p:cNvSpPr txBox="1"/>
              <p:nvPr/>
            </p:nvSpPr>
            <p:spPr>
              <a:xfrm>
                <a:off x="3255260" y="1809969"/>
                <a:ext cx="1162050" cy="1107996"/>
              </a:xfrm>
              <a:prstGeom prst="rect">
                <a:avLst/>
              </a:prstGeom>
              <a:noFill/>
            </p:spPr>
            <p:txBody>
              <a:bodyPr vert="horz" wrap="square" rtlCol="0">
                <a:spAutoFit/>
              </a:bodyPr>
              <a:lstStyle>
                <a:defPPr>
                  <a:defRPr lang="zh-CN"/>
                </a:defPPr>
                <a:lvl1pPr>
                  <a:defRPr sz="6600" i="1">
                    <a:solidFill>
                      <a:schemeClr val="accent2"/>
                    </a:solidFill>
                    <a:latin typeface="方正清刻本悦宋简体" panose="02000000000000000000" pitchFamily="2" charset="-122"/>
                    <a:ea typeface="方正清刻本悦宋简体" panose="02000000000000000000" pitchFamily="2" charset="-122"/>
                  </a:defRPr>
                </a:lvl1pPr>
              </a:lstStyle>
              <a:p>
                <a:r>
                  <a:rPr lang="en-US" altLang="zh-CN" dirty="0">
                    <a:solidFill>
                      <a:schemeClr val="tx1">
                        <a:lumMod val="75000"/>
                        <a:lumOff val="25000"/>
                      </a:schemeClr>
                    </a:solidFill>
                    <a:latin typeface="文悦古典明朝体 (非商业使用) W5" pitchFamily="50" charset="-122"/>
                    <a:ea typeface="文悦古典明朝体 (非商业使用) W5" pitchFamily="50" charset="-122"/>
                  </a:rPr>
                  <a:t>04</a:t>
                </a:r>
                <a:endParaRPr lang="zh-CN" altLang="en-US"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cxnSp>
            <p:nvCxnSpPr>
              <p:cNvPr id="30" name="直接连接符 29"/>
              <p:cNvCxnSpPr/>
              <p:nvPr/>
            </p:nvCxnSpPr>
            <p:spPr>
              <a:xfrm flipH="1">
                <a:off x="3183451" y="2012950"/>
                <a:ext cx="264822" cy="7191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7246490" y="5060149"/>
              <a:ext cx="2932617" cy="523220"/>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r"/>
              <a:r>
                <a:rPr lang="zh-CN" altLang="en-US" spc="-100" dirty="0">
                  <a:solidFill>
                    <a:schemeClr val="tx1">
                      <a:lumMod val="75000"/>
                      <a:lumOff val="25000"/>
                    </a:schemeClr>
                  </a:solidFill>
                  <a:latin typeface="方正姚体简体" panose="02010601030101010101" pitchFamily="2" charset="-122"/>
                  <a:ea typeface="方正姚体简体" panose="02010601030101010101" pitchFamily="2" charset="-122"/>
                </a:rPr>
                <a:t>花语及送花常识</a:t>
              </a:r>
            </a:p>
          </p:txBody>
        </p:sp>
      </p:grpSp>
      <p:grpSp>
        <p:nvGrpSpPr>
          <p:cNvPr id="2" name="组合 1"/>
          <p:cNvGrpSpPr/>
          <p:nvPr/>
        </p:nvGrpSpPr>
        <p:grpSpPr>
          <a:xfrm>
            <a:off x="143016" y="150810"/>
            <a:ext cx="5741708" cy="6084686"/>
            <a:chOff x="143016" y="150810"/>
            <a:chExt cx="5741708" cy="6084686"/>
          </a:xfrm>
        </p:grpSpPr>
        <p:pic>
          <p:nvPicPr>
            <p:cNvPr id="42" name="图片 41"/>
            <p:cNvPicPr>
              <a:picLocks noChangeAspect="1"/>
            </p:cNvPicPr>
            <p:nvPr/>
          </p:nvPicPr>
          <p:blipFill>
            <a:blip r:embed="rId3"/>
            <a:stretch>
              <a:fillRect/>
            </a:stretch>
          </p:blipFill>
          <p:spPr>
            <a:xfrm>
              <a:off x="143016" y="150810"/>
              <a:ext cx="5741708" cy="6084686"/>
            </a:xfrm>
            <a:prstGeom prst="rect">
              <a:avLst/>
            </a:prstGeom>
          </p:spPr>
        </p:pic>
        <p:sp>
          <p:nvSpPr>
            <p:cNvPr id="31" name="文本框 30"/>
            <p:cNvSpPr txBox="1"/>
            <p:nvPr/>
          </p:nvSpPr>
          <p:spPr>
            <a:xfrm>
              <a:off x="1915135" y="2828921"/>
              <a:ext cx="3953691" cy="1569660"/>
            </a:xfrm>
            <a:prstGeom prst="rect">
              <a:avLst/>
            </a:prstGeom>
            <a:noFill/>
          </p:spPr>
          <p:txBody>
            <a:bodyPr wrap="square" rtlCol="0">
              <a:spAutoFit/>
            </a:bodyPr>
            <a:lstStyle/>
            <a:p>
              <a:r>
                <a:rPr lang="zh-CN" altLang="en-US" sz="9600" spc="-650" dirty="0">
                  <a:solidFill>
                    <a:srgbClr val="F09D86"/>
                  </a:solidFill>
                  <a:latin typeface="方正姚体简体" panose="02010601030101010101" pitchFamily="2" charset="-122"/>
                  <a:ea typeface="方正姚体简体" panose="02010601030101010101" pitchFamily="2" charset="-122"/>
                </a:rPr>
                <a:t>目录</a:t>
              </a:r>
            </a:p>
          </p:txBody>
        </p:sp>
        <p:sp>
          <p:nvSpPr>
            <p:cNvPr id="32" name="文本框 31"/>
            <p:cNvSpPr txBox="1"/>
            <p:nvPr/>
          </p:nvSpPr>
          <p:spPr>
            <a:xfrm>
              <a:off x="600303" y="4001005"/>
              <a:ext cx="5016218" cy="830997"/>
            </a:xfrm>
            <a:prstGeom prst="rect">
              <a:avLst/>
            </a:prstGeom>
            <a:noFill/>
          </p:spPr>
          <p:txBody>
            <a:bodyPr vert="horz" wrap="square" rtlCol="0">
              <a:spAutoFit/>
            </a:bodyPr>
            <a:lstStyle>
              <a:defPPr>
                <a:defRPr lang="zh-CN"/>
              </a:defPPr>
              <a:lvl1pPr>
                <a:defRPr sz="6600" i="1">
                  <a:solidFill>
                    <a:schemeClr val="accent2"/>
                  </a:solidFill>
                  <a:latin typeface="方正清刻本悦宋简体" panose="02000000000000000000" pitchFamily="2" charset="-122"/>
                  <a:ea typeface="方正清刻本悦宋简体" panose="02000000000000000000" pitchFamily="2" charset="-122"/>
                </a:defRPr>
              </a:lvl1pPr>
            </a:lstStyle>
            <a:p>
              <a:pPr algn="ctr"/>
              <a:r>
                <a:rPr lang="en-US" altLang="zh-CN" sz="4800" dirty="0">
                  <a:solidFill>
                    <a:srgbClr val="F09D86"/>
                  </a:solidFill>
                  <a:latin typeface="文悦古典明朝体 (非商业使用) W5" pitchFamily="50" charset="-122"/>
                  <a:ea typeface="文悦古典明朝体 (非商业使用) W5" pitchFamily="50" charset="-122"/>
                </a:rPr>
                <a:t>contents</a:t>
              </a:r>
              <a:endParaRPr lang="zh-CN" altLang="en-US" sz="4800" dirty="0">
                <a:solidFill>
                  <a:srgbClr val="F09D86"/>
                </a:solidFill>
                <a:latin typeface="文悦古典明朝体 (非商业使用) W5" pitchFamily="50" charset="-122"/>
                <a:ea typeface="文悦古典明朝体 (非商业使用) W5" pitchFamily="5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8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21303" y="3808514"/>
            <a:ext cx="2076191" cy="2578025"/>
            <a:chOff x="1121303" y="3808514"/>
            <a:chExt cx="2076191" cy="2578025"/>
          </a:xfrm>
        </p:grpSpPr>
        <p:sp>
          <p:nvSpPr>
            <p:cNvPr id="17" name="椭圆 16"/>
            <p:cNvSpPr/>
            <p:nvPr/>
          </p:nvSpPr>
          <p:spPr>
            <a:xfrm>
              <a:off x="1121303" y="4477833"/>
              <a:ext cx="1520296" cy="1520296"/>
            </a:xfrm>
            <a:prstGeom prst="ellipse">
              <a:avLst/>
            </a:prstGeom>
            <a:solidFill>
              <a:srgbClr val="FC8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email"/>
            <a:stretch>
              <a:fillRect/>
            </a:stretch>
          </p:blipFill>
          <p:spPr>
            <a:xfrm>
              <a:off x="1131391" y="3808514"/>
              <a:ext cx="2066103" cy="2578025"/>
            </a:xfrm>
            <a:prstGeom prst="rect">
              <a:avLst/>
            </a:prstGeom>
          </p:spPr>
        </p:pic>
      </p:grpSp>
      <p:grpSp>
        <p:nvGrpSpPr>
          <p:cNvPr id="22" name="组合 21"/>
          <p:cNvGrpSpPr/>
          <p:nvPr/>
        </p:nvGrpSpPr>
        <p:grpSpPr>
          <a:xfrm>
            <a:off x="6341004" y="3730125"/>
            <a:ext cx="1520296" cy="2783260"/>
            <a:chOff x="6417204" y="3869825"/>
            <a:chExt cx="1520296" cy="2783260"/>
          </a:xfrm>
        </p:grpSpPr>
        <p:sp>
          <p:nvSpPr>
            <p:cNvPr id="18" name="椭圆 17"/>
            <p:cNvSpPr/>
            <p:nvPr/>
          </p:nvSpPr>
          <p:spPr>
            <a:xfrm>
              <a:off x="6417204" y="4610276"/>
              <a:ext cx="1520296" cy="1520296"/>
            </a:xfrm>
            <a:prstGeom prst="ellipse">
              <a:avLst/>
            </a:prstGeom>
            <a:solidFill>
              <a:srgbClr val="FC8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cstate="email"/>
            <a:srcRect/>
            <a:stretch>
              <a:fillRect/>
            </a:stretch>
          </p:blipFill>
          <p:spPr>
            <a:xfrm>
              <a:off x="6550063" y="3869825"/>
              <a:ext cx="1186052" cy="2783260"/>
            </a:xfrm>
            <a:prstGeom prst="rect">
              <a:avLst/>
            </a:prstGeom>
          </p:spPr>
        </p:pic>
      </p:grpSp>
      <p:grpSp>
        <p:nvGrpSpPr>
          <p:cNvPr id="7" name="组合 6"/>
          <p:cNvGrpSpPr/>
          <p:nvPr/>
        </p:nvGrpSpPr>
        <p:grpSpPr>
          <a:xfrm>
            <a:off x="982663" y="1654451"/>
            <a:ext cx="10153650" cy="1933472"/>
            <a:chOff x="982663" y="1654451"/>
            <a:chExt cx="10153650" cy="1933472"/>
          </a:xfrm>
        </p:grpSpPr>
        <p:sp>
          <p:nvSpPr>
            <p:cNvPr id="13" name="矩形 12"/>
            <p:cNvSpPr/>
            <p:nvPr/>
          </p:nvSpPr>
          <p:spPr>
            <a:xfrm>
              <a:off x="982663" y="1654451"/>
              <a:ext cx="10153650" cy="1933472"/>
            </a:xfrm>
            <a:prstGeom prst="rect">
              <a:avLst/>
            </a:prstGeom>
            <a:solidFill>
              <a:srgbClr val="9DD1A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6" name="组合 35"/>
            <p:cNvGrpSpPr/>
            <p:nvPr/>
          </p:nvGrpSpPr>
          <p:grpSpPr>
            <a:xfrm>
              <a:off x="3509825" y="1916682"/>
              <a:ext cx="6142811" cy="1369439"/>
              <a:chOff x="3509825" y="1823588"/>
              <a:chExt cx="6142811" cy="1369439"/>
            </a:xfrm>
          </p:grpSpPr>
          <p:grpSp>
            <p:nvGrpSpPr>
              <p:cNvPr id="23" name="组合 22"/>
              <p:cNvGrpSpPr/>
              <p:nvPr/>
            </p:nvGrpSpPr>
            <p:grpSpPr>
              <a:xfrm>
                <a:off x="3509825" y="1823588"/>
                <a:ext cx="1743074" cy="631084"/>
                <a:chOff x="7973560" y="3778920"/>
                <a:chExt cx="1743074" cy="631084"/>
              </a:xfrm>
            </p:grpSpPr>
            <p:sp>
              <p:nvSpPr>
                <p:cNvPr id="24" name="文本框 23"/>
                <p:cNvSpPr txBox="1"/>
                <p:nvPr/>
              </p:nvSpPr>
              <p:spPr>
                <a:xfrm>
                  <a:off x="7973560" y="3778920"/>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粉玫瑰</a:t>
                  </a:r>
                </a:p>
              </p:txBody>
            </p:sp>
            <p:sp>
              <p:nvSpPr>
                <p:cNvPr id="25" name="文本框 24"/>
                <p:cNvSpPr txBox="1"/>
                <p:nvPr/>
              </p:nvSpPr>
              <p:spPr>
                <a:xfrm>
                  <a:off x="8297069" y="4209949"/>
                  <a:ext cx="1204912" cy="200055"/>
                </a:xfrm>
                <a:prstGeom prst="rect">
                  <a:avLst/>
                </a:prstGeom>
                <a:noFill/>
              </p:spPr>
              <p:txBody>
                <a:bodyPr wrap="square" rtlCol="0">
                  <a:spAutoFit/>
                </a:bodyPr>
                <a:lstStyle/>
                <a:p>
                  <a:pPr algn="dist"/>
                  <a:r>
                    <a:rPr lang="en-US" altLang="zh-CN" sz="700"/>
                    <a:t>ABNNDJDJ</a:t>
                  </a:r>
                  <a:endParaRPr lang="zh-CN" altLang="en-US" sz="700"/>
                </a:p>
              </p:txBody>
            </p:sp>
          </p:grpSp>
          <p:sp>
            <p:nvSpPr>
              <p:cNvPr id="26" name="文本框 25"/>
              <p:cNvSpPr txBox="1"/>
              <p:nvPr/>
            </p:nvSpPr>
            <p:spPr>
              <a:xfrm>
                <a:off x="3803261" y="2415570"/>
                <a:ext cx="5849375"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粉色玫瑰清新的外表，常常受到很多人的青睐。它的话语是初恋、求爱、爱心与特别的关怀</a:t>
                </a:r>
              </a:p>
            </p:txBody>
          </p:sp>
        </p:grpSp>
      </p:grpSp>
      <p:grpSp>
        <p:nvGrpSpPr>
          <p:cNvPr id="5" name="组合 4"/>
          <p:cNvGrpSpPr/>
          <p:nvPr/>
        </p:nvGrpSpPr>
        <p:grpSpPr>
          <a:xfrm>
            <a:off x="2941953" y="4286833"/>
            <a:ext cx="3115116" cy="2099706"/>
            <a:chOff x="2941953" y="4286833"/>
            <a:chExt cx="2799354" cy="2099706"/>
          </a:xfrm>
        </p:grpSpPr>
        <p:sp>
          <p:nvSpPr>
            <p:cNvPr id="14" name="矩形 13"/>
            <p:cNvSpPr/>
            <p:nvPr/>
          </p:nvSpPr>
          <p:spPr>
            <a:xfrm>
              <a:off x="3010807" y="4286833"/>
              <a:ext cx="2730500" cy="2099706"/>
            </a:xfrm>
            <a:prstGeom prst="rect">
              <a:avLst/>
            </a:prstGeom>
            <a:solidFill>
              <a:srgbClr val="9DD1A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2941953" y="4338188"/>
              <a:ext cx="2671447" cy="1513348"/>
              <a:chOff x="2941953" y="4338188"/>
              <a:chExt cx="2671447" cy="1513348"/>
            </a:xfrm>
          </p:grpSpPr>
          <p:grpSp>
            <p:nvGrpSpPr>
              <p:cNvPr id="32" name="组合 31"/>
              <p:cNvGrpSpPr/>
              <p:nvPr/>
            </p:nvGrpSpPr>
            <p:grpSpPr>
              <a:xfrm>
                <a:off x="2941953" y="4338188"/>
                <a:ext cx="1743074" cy="631084"/>
                <a:chOff x="7977188" y="3778920"/>
                <a:chExt cx="1743074" cy="631084"/>
              </a:xfrm>
            </p:grpSpPr>
            <p:sp>
              <p:nvSpPr>
                <p:cNvPr id="33" name="文本框 32"/>
                <p:cNvSpPr txBox="1"/>
                <p:nvPr/>
              </p:nvSpPr>
              <p:spPr>
                <a:xfrm>
                  <a:off x="7977188" y="3778920"/>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蝴蝶兰</a:t>
                  </a:r>
                </a:p>
              </p:txBody>
            </p:sp>
            <p:sp>
              <p:nvSpPr>
                <p:cNvPr id="34" name="文本框 33"/>
                <p:cNvSpPr txBox="1"/>
                <p:nvPr/>
              </p:nvSpPr>
              <p:spPr>
                <a:xfrm>
                  <a:off x="8297069" y="4209949"/>
                  <a:ext cx="1204912" cy="200055"/>
                </a:xfrm>
                <a:prstGeom prst="rect">
                  <a:avLst/>
                </a:prstGeom>
                <a:noFill/>
              </p:spPr>
              <p:txBody>
                <a:bodyPr wrap="square" rtlCol="0">
                  <a:spAutoFit/>
                </a:bodyPr>
                <a:lstStyle/>
                <a:p>
                  <a:pPr algn="dist"/>
                  <a:r>
                    <a:rPr lang="en-US" altLang="zh-CN" sz="700"/>
                    <a:t>ABNNDJDJ</a:t>
                  </a:r>
                  <a:endParaRPr lang="zh-CN" altLang="en-US" sz="700"/>
                </a:p>
              </p:txBody>
            </p:sp>
          </p:grpSp>
          <p:sp>
            <p:nvSpPr>
              <p:cNvPr id="35" name="文本框 34"/>
              <p:cNvSpPr txBox="1"/>
              <p:nvPr/>
            </p:nvSpPr>
            <p:spPr>
              <a:xfrm>
                <a:off x="3234053" y="5039006"/>
                <a:ext cx="2379347" cy="812530"/>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寓意幸福，快乐，我爱你 ，高洁</a:t>
                </a:r>
              </a:p>
            </p:txBody>
          </p:sp>
        </p:grpSp>
      </p:grpSp>
      <p:grpSp>
        <p:nvGrpSpPr>
          <p:cNvPr id="4" name="组合 3"/>
          <p:cNvGrpSpPr/>
          <p:nvPr/>
        </p:nvGrpSpPr>
        <p:grpSpPr>
          <a:xfrm>
            <a:off x="7869100" y="4286833"/>
            <a:ext cx="3281500" cy="2099706"/>
            <a:chOff x="7869100" y="4286833"/>
            <a:chExt cx="3281500" cy="2099706"/>
          </a:xfrm>
        </p:grpSpPr>
        <p:sp>
          <p:nvSpPr>
            <p:cNvPr id="15" name="矩形 14"/>
            <p:cNvSpPr/>
            <p:nvPr/>
          </p:nvSpPr>
          <p:spPr>
            <a:xfrm>
              <a:off x="7943850" y="4286833"/>
              <a:ext cx="3206750" cy="2099706"/>
            </a:xfrm>
            <a:prstGeom prst="rect">
              <a:avLst/>
            </a:prstGeom>
            <a:solidFill>
              <a:srgbClr val="9DD1A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7869100" y="4338188"/>
              <a:ext cx="3067184" cy="1873447"/>
              <a:chOff x="7869100" y="4338188"/>
              <a:chExt cx="3067184" cy="1873447"/>
            </a:xfrm>
          </p:grpSpPr>
          <p:grpSp>
            <p:nvGrpSpPr>
              <p:cNvPr id="37" name="组合 36"/>
              <p:cNvGrpSpPr/>
              <p:nvPr/>
            </p:nvGrpSpPr>
            <p:grpSpPr>
              <a:xfrm>
                <a:off x="7869100" y="4338188"/>
                <a:ext cx="1743074" cy="631084"/>
                <a:chOff x="7973560" y="3778920"/>
                <a:chExt cx="1743074" cy="631084"/>
              </a:xfrm>
            </p:grpSpPr>
            <p:sp>
              <p:nvSpPr>
                <p:cNvPr id="38" name="文本框 37"/>
                <p:cNvSpPr txBox="1"/>
                <p:nvPr/>
              </p:nvSpPr>
              <p:spPr>
                <a:xfrm>
                  <a:off x="7973560" y="3778920"/>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玫  瑰</a:t>
                  </a:r>
                </a:p>
              </p:txBody>
            </p:sp>
            <p:sp>
              <p:nvSpPr>
                <p:cNvPr id="39" name="文本框 38"/>
                <p:cNvSpPr txBox="1"/>
                <p:nvPr/>
              </p:nvSpPr>
              <p:spPr>
                <a:xfrm>
                  <a:off x="8297069" y="4209949"/>
                  <a:ext cx="1204912" cy="200055"/>
                </a:xfrm>
                <a:prstGeom prst="rect">
                  <a:avLst/>
                </a:prstGeom>
                <a:noFill/>
              </p:spPr>
              <p:txBody>
                <a:bodyPr wrap="square" rtlCol="0">
                  <a:spAutoFit/>
                </a:bodyPr>
                <a:lstStyle/>
                <a:p>
                  <a:pPr algn="dist"/>
                  <a:r>
                    <a:rPr lang="en-US" altLang="zh-CN" sz="700"/>
                    <a:t>ABNNDJDJ</a:t>
                  </a:r>
                  <a:endParaRPr lang="zh-CN" altLang="en-US" sz="700"/>
                </a:p>
              </p:txBody>
            </p:sp>
          </p:grpSp>
          <p:sp>
            <p:nvSpPr>
              <p:cNvPr id="40" name="文本框 39"/>
              <p:cNvSpPr txBox="1"/>
              <p:nvPr/>
            </p:nvSpPr>
            <p:spPr>
              <a:xfrm>
                <a:off x="8164828" y="5039006"/>
                <a:ext cx="2771456" cy="1172629"/>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不同演的的玫瑰有不同的花语。红色代表纯洁的爱、美丽的爱情、美好常在</a:t>
                </a:r>
              </a:p>
            </p:txBody>
          </p:sp>
        </p:grpSp>
      </p:grpSp>
      <p:sp>
        <p:nvSpPr>
          <p:cNvPr id="41" name="矩形 40"/>
          <p:cNvSpPr/>
          <p:nvPr/>
        </p:nvSpPr>
        <p:spPr>
          <a:xfrm>
            <a:off x="10933967" y="693963"/>
            <a:ext cx="209550" cy="1676400"/>
          </a:xfrm>
          <a:prstGeom prst="rect">
            <a:avLst/>
          </a:prstGeom>
          <a:solidFill>
            <a:srgbClr val="CD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068" y="1364276"/>
            <a:ext cx="2598517" cy="2598517"/>
            <a:chOff x="1156068" y="1364276"/>
            <a:chExt cx="2598517" cy="2598517"/>
          </a:xfrm>
        </p:grpSpPr>
        <p:sp>
          <p:nvSpPr>
            <p:cNvPr id="16" name="椭圆 15"/>
            <p:cNvSpPr/>
            <p:nvPr/>
          </p:nvSpPr>
          <p:spPr>
            <a:xfrm>
              <a:off x="1614789" y="1939647"/>
              <a:ext cx="1520296" cy="1520296"/>
            </a:xfrm>
            <a:prstGeom prst="ellipse">
              <a:avLst/>
            </a:prstGeom>
            <a:solidFill>
              <a:srgbClr val="FC8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cstate="email"/>
            <a:stretch>
              <a:fillRect/>
            </a:stretch>
          </p:blipFill>
          <p:spPr>
            <a:xfrm>
              <a:off x="1156068" y="1364276"/>
              <a:ext cx="2598517" cy="2598517"/>
            </a:xfrm>
            <a:prstGeom prst="rect">
              <a:avLst/>
            </a:prstGeom>
          </p:spPr>
        </p:pic>
      </p:grpSp>
      <p:sp>
        <p:nvSpPr>
          <p:cNvPr id="42" name="矩形 41"/>
          <p:cNvSpPr/>
          <p:nvPr/>
        </p:nvSpPr>
        <p:spPr>
          <a:xfrm>
            <a:off x="969122" y="411690"/>
            <a:ext cx="2170787"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SOMETHING OF SENGDING</a:t>
            </a:r>
          </a:p>
        </p:txBody>
      </p:sp>
      <p:sp>
        <p:nvSpPr>
          <p:cNvPr id="43"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花语及送花常识</a:t>
            </a:r>
          </a:p>
        </p:txBody>
      </p:sp>
      <p:pic>
        <p:nvPicPr>
          <p:cNvPr id="44" name="图片 43"/>
          <p:cNvPicPr>
            <a:picLocks noChangeAspect="1"/>
          </p:cNvPicPr>
          <p:nvPr/>
        </p:nvPicPr>
        <p:blipFill>
          <a:blip r:embed="rId6" cstate="email"/>
          <a:stretch>
            <a:fillRect/>
          </a:stretch>
        </p:blipFill>
        <p:spPr>
          <a:xfrm>
            <a:off x="74601" y="41898"/>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3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8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300"/>
                            </p:stCondLst>
                            <p:childTnLst>
                              <p:par>
                                <p:cTn id="27" presetID="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80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300"/>
                            </p:stCondLst>
                            <p:childTnLst>
                              <p:par>
                                <p:cTn id="38" presetID="2" presetClass="entr" presetSubtype="4"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217127" y="1574389"/>
            <a:ext cx="4816901" cy="4816901"/>
          </a:xfrm>
          <a:prstGeom prst="rect">
            <a:avLst/>
          </a:prstGeom>
          <a:effectLst>
            <a:outerShdw blurRad="88900" sx="102000" sy="102000" algn="ctr" rotWithShape="0">
              <a:prstClr val="black">
                <a:alpha val="19000"/>
              </a:prstClr>
            </a:outerShdw>
          </a:effectLst>
        </p:spPr>
      </p:pic>
      <p:grpSp>
        <p:nvGrpSpPr>
          <p:cNvPr id="3" name="组合 2"/>
          <p:cNvGrpSpPr/>
          <p:nvPr/>
        </p:nvGrpSpPr>
        <p:grpSpPr>
          <a:xfrm>
            <a:off x="5372745" y="1945811"/>
            <a:ext cx="4904432" cy="1257829"/>
            <a:chOff x="1083617" y="2026788"/>
            <a:chExt cx="4904432" cy="1257829"/>
          </a:xfrm>
        </p:grpSpPr>
        <p:grpSp>
          <p:nvGrpSpPr>
            <p:cNvPr id="2" name="组合 1"/>
            <p:cNvGrpSpPr/>
            <p:nvPr/>
          </p:nvGrpSpPr>
          <p:grpSpPr>
            <a:xfrm>
              <a:off x="1083617" y="2419467"/>
              <a:ext cx="4904432" cy="865150"/>
              <a:chOff x="1083617" y="2535581"/>
              <a:chExt cx="4904432" cy="865150"/>
            </a:xfrm>
          </p:grpSpPr>
          <p:sp>
            <p:nvSpPr>
              <p:cNvPr id="9" name="矩形: 圆角 8"/>
              <p:cNvSpPr/>
              <p:nvPr/>
            </p:nvSpPr>
            <p:spPr>
              <a:xfrm rot="2700000">
                <a:off x="1069748" y="2549450"/>
                <a:ext cx="624114" cy="596376"/>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p:cNvSpPr txBox="1"/>
              <p:nvPr/>
            </p:nvSpPr>
            <p:spPr>
              <a:xfrm>
                <a:off x="1753848" y="2623274"/>
                <a:ext cx="4234201" cy="7774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兰花、非洲菊、红掌、天堂鸟等，要选用暖色调的花</a:t>
                </a:r>
              </a:p>
            </p:txBody>
          </p:sp>
        </p:grpSp>
        <p:sp>
          <p:nvSpPr>
            <p:cNvPr id="36" name="文本框 35"/>
            <p:cNvSpPr txBox="1"/>
            <p:nvPr/>
          </p:nvSpPr>
          <p:spPr>
            <a:xfrm>
              <a:off x="1589403" y="2026788"/>
              <a:ext cx="1743074" cy="525657"/>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新年送花</a:t>
              </a:r>
            </a:p>
          </p:txBody>
        </p:sp>
      </p:grpSp>
      <p:grpSp>
        <p:nvGrpSpPr>
          <p:cNvPr id="4" name="组合 3"/>
          <p:cNvGrpSpPr/>
          <p:nvPr/>
        </p:nvGrpSpPr>
        <p:grpSpPr>
          <a:xfrm>
            <a:off x="5372745" y="3380911"/>
            <a:ext cx="4891732" cy="1326466"/>
            <a:chOff x="1083617" y="3461888"/>
            <a:chExt cx="4891732" cy="1326466"/>
          </a:xfrm>
        </p:grpSpPr>
        <p:grpSp>
          <p:nvGrpSpPr>
            <p:cNvPr id="17" name="组合 16"/>
            <p:cNvGrpSpPr/>
            <p:nvPr/>
          </p:nvGrpSpPr>
          <p:grpSpPr>
            <a:xfrm>
              <a:off x="1083617" y="3805581"/>
              <a:ext cx="4891732" cy="982773"/>
              <a:chOff x="1083617" y="2535581"/>
              <a:chExt cx="4891732" cy="982773"/>
            </a:xfrm>
          </p:grpSpPr>
          <p:sp>
            <p:nvSpPr>
              <p:cNvPr id="20" name="矩形: 圆角 19"/>
              <p:cNvSpPr/>
              <p:nvPr/>
            </p:nvSpPr>
            <p:spPr>
              <a:xfrm rot="2700000">
                <a:off x="1069748" y="2549450"/>
                <a:ext cx="624114" cy="596376"/>
              </a:xfrm>
              <a:prstGeom prst="roundRect">
                <a:avLst/>
              </a:prstGeom>
              <a:solidFill>
                <a:srgbClr val="FC8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741148" y="2705824"/>
                <a:ext cx="4234201" cy="812530"/>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在父亲节的时候，可以送黄色的玫瑰和百合、石斛兰</a:t>
                </a:r>
              </a:p>
            </p:txBody>
          </p:sp>
        </p:grpSp>
        <p:sp>
          <p:nvSpPr>
            <p:cNvPr id="37" name="文本框 36"/>
            <p:cNvSpPr txBox="1"/>
            <p:nvPr/>
          </p:nvSpPr>
          <p:spPr>
            <a:xfrm>
              <a:off x="1716403" y="3461888"/>
              <a:ext cx="1743074" cy="572464"/>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父亲节送花</a:t>
              </a:r>
            </a:p>
          </p:txBody>
        </p:sp>
      </p:grpSp>
      <p:grpSp>
        <p:nvGrpSpPr>
          <p:cNvPr id="5" name="组合 4"/>
          <p:cNvGrpSpPr/>
          <p:nvPr/>
        </p:nvGrpSpPr>
        <p:grpSpPr>
          <a:xfrm>
            <a:off x="5372745" y="4904911"/>
            <a:ext cx="4904432" cy="968182"/>
            <a:chOff x="1083617" y="4985888"/>
            <a:chExt cx="4904432" cy="968182"/>
          </a:xfrm>
        </p:grpSpPr>
        <p:grpSp>
          <p:nvGrpSpPr>
            <p:cNvPr id="22" name="组合 21"/>
            <p:cNvGrpSpPr/>
            <p:nvPr/>
          </p:nvGrpSpPr>
          <p:grpSpPr>
            <a:xfrm>
              <a:off x="1083617" y="5229794"/>
              <a:ext cx="4904432" cy="724276"/>
              <a:chOff x="1083617" y="2573680"/>
              <a:chExt cx="4904432" cy="724276"/>
            </a:xfrm>
          </p:grpSpPr>
          <p:sp>
            <p:nvSpPr>
              <p:cNvPr id="30" name="矩形: 圆角 29"/>
              <p:cNvSpPr/>
              <p:nvPr/>
            </p:nvSpPr>
            <p:spPr>
              <a:xfrm rot="2700000">
                <a:off x="1069748" y="2587549"/>
                <a:ext cx="624114" cy="596376"/>
              </a:xfrm>
              <a:prstGeom prst="round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753848" y="2845524"/>
                <a:ext cx="4234201" cy="452432"/>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pPr algn="l"/>
                <a:r>
                  <a:rPr lang="zh-CN" altLang="en-US"/>
                  <a:t>红玫瑰、郁金香等等</a:t>
                </a:r>
              </a:p>
            </p:txBody>
          </p:sp>
        </p:grpSp>
        <p:sp>
          <p:nvSpPr>
            <p:cNvPr id="38" name="文本框 37"/>
            <p:cNvSpPr txBox="1"/>
            <p:nvPr/>
          </p:nvSpPr>
          <p:spPr>
            <a:xfrm>
              <a:off x="1767203" y="4985888"/>
              <a:ext cx="1743074" cy="572464"/>
            </a:xfrm>
            <a:prstGeom prst="rect">
              <a:avLst/>
            </a:prstGeom>
            <a:noFill/>
          </p:spPr>
          <p:txBody>
            <a:bodyPr wrap="square" rtlCol="0">
              <a:spAutoFit/>
            </a:bodyPr>
            <a:lstStyle>
              <a:defPPr>
                <a:defRPr lang="zh-CN"/>
              </a:defPPr>
              <a:lvl1pPr algn="ctr">
                <a:lnSpc>
                  <a:spcPct val="130000"/>
                </a:lnSpc>
                <a:defRPr>
                  <a:solidFill>
                    <a:srgbClr val="323232"/>
                  </a:solidFill>
                  <a:latin typeface="微软雅黑" panose="020B0503020204020204" pitchFamily="34" charset="-122"/>
                  <a:ea typeface="微软雅黑" panose="020B0503020204020204" pitchFamily="34" charset="-122"/>
                </a:defRPr>
              </a:lvl1pPr>
            </a:lstStyle>
            <a:p>
              <a:r>
                <a:rPr lang="zh-CN" altLang="en-US" sz="2400" b="1">
                  <a:solidFill>
                    <a:srgbClr val="FC8485"/>
                  </a:solidFill>
                </a:rPr>
                <a:t>情人节送花</a:t>
              </a:r>
            </a:p>
          </p:txBody>
        </p:sp>
      </p:grpSp>
      <p:sp>
        <p:nvSpPr>
          <p:cNvPr id="25" name="矩形 24"/>
          <p:cNvSpPr/>
          <p:nvPr/>
        </p:nvSpPr>
        <p:spPr>
          <a:xfrm>
            <a:off x="969122" y="411690"/>
            <a:ext cx="2170787" cy="272960"/>
          </a:xfrm>
          <a:prstGeom prst="rect">
            <a:avLst/>
          </a:prstGeom>
        </p:spPr>
        <p:txBody>
          <a:bodyPr wrap="none">
            <a:spAutoFit/>
          </a:bodyPr>
          <a:lstStyle/>
          <a:p>
            <a:pPr>
              <a:lnSpc>
                <a:spcPct val="80000"/>
              </a:lnSpc>
            </a:pPr>
            <a:r>
              <a:rPr lang="en-US" altLang="zh-CN" sz="1465" kern="800" dirty="0">
                <a:solidFill>
                  <a:schemeClr val="tx1">
                    <a:lumMod val="75000"/>
                    <a:lumOff val="25000"/>
                  </a:schemeClr>
                </a:solidFill>
                <a:latin typeface="DotumChe" panose="020B0609000101010101" pitchFamily="49" charset="-127"/>
                <a:ea typeface="DotumChe" panose="020B0609000101010101" pitchFamily="49" charset="-127"/>
              </a:rPr>
              <a:t>SOMETHING OF SENGDING</a:t>
            </a:r>
          </a:p>
        </p:txBody>
      </p:sp>
      <p:sp>
        <p:nvSpPr>
          <p:cNvPr id="26" name="TextBox 1"/>
          <p:cNvSpPr txBox="1"/>
          <p:nvPr/>
        </p:nvSpPr>
        <p:spPr>
          <a:xfrm>
            <a:off x="969122" y="715365"/>
            <a:ext cx="2502624"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花语及送花常识</a:t>
            </a:r>
          </a:p>
        </p:txBody>
      </p:sp>
      <p:pic>
        <p:nvPicPr>
          <p:cNvPr id="27" name="图片 26"/>
          <p:cNvPicPr>
            <a:picLocks noChangeAspect="1"/>
          </p:cNvPicPr>
          <p:nvPr/>
        </p:nvPicPr>
        <p:blipFill>
          <a:blip r:embed="rId4" cstate="email"/>
          <a:stretch>
            <a:fillRect/>
          </a:stretch>
        </p:blipFill>
        <p:spPr>
          <a:xfrm>
            <a:off x="74601" y="41898"/>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8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00"/>
                                        <p:tgtEl>
                                          <p:spTgt spid="3"/>
                                        </p:tgtEl>
                                      </p:cBhvr>
                                    </p:animEffect>
                                    <p:anim calcmode="lin" valueType="num">
                                      <p:cBhvr>
                                        <p:cTn id="19" dur="700" fill="hold"/>
                                        <p:tgtEl>
                                          <p:spTgt spid="3"/>
                                        </p:tgtEl>
                                        <p:attrNameLst>
                                          <p:attrName>ppt_x</p:attrName>
                                        </p:attrNameLst>
                                      </p:cBhvr>
                                      <p:tavLst>
                                        <p:tav tm="0">
                                          <p:val>
                                            <p:strVal val="#ppt_x"/>
                                          </p:val>
                                        </p:tav>
                                        <p:tav tm="100000">
                                          <p:val>
                                            <p:strVal val="#ppt_x"/>
                                          </p:val>
                                        </p:tav>
                                      </p:tavLst>
                                    </p:anim>
                                    <p:anim calcmode="lin" valueType="num">
                                      <p:cBhvr>
                                        <p:cTn id="20" dur="7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8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700"/>
                                        <p:tgtEl>
                                          <p:spTgt spid="4"/>
                                        </p:tgtEl>
                                      </p:cBhvr>
                                    </p:animEffect>
                                    <p:anim calcmode="lin" valueType="num">
                                      <p:cBhvr>
                                        <p:cTn id="25" dur="700" fill="hold"/>
                                        <p:tgtEl>
                                          <p:spTgt spid="4"/>
                                        </p:tgtEl>
                                        <p:attrNameLst>
                                          <p:attrName>ppt_x</p:attrName>
                                        </p:attrNameLst>
                                      </p:cBhvr>
                                      <p:tavLst>
                                        <p:tav tm="0">
                                          <p:val>
                                            <p:strVal val="#ppt_x"/>
                                          </p:val>
                                        </p:tav>
                                        <p:tav tm="100000">
                                          <p:val>
                                            <p:strVal val="#ppt_x"/>
                                          </p:val>
                                        </p:tav>
                                      </p:tavLst>
                                    </p:anim>
                                    <p:anim calcmode="lin" valueType="num">
                                      <p:cBhvr>
                                        <p:cTn id="26" dur="7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8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800"/>
                                        <p:tgtEl>
                                          <p:spTgt spid="5"/>
                                        </p:tgtEl>
                                      </p:cBhvr>
                                    </p:animEffect>
                                    <p:anim calcmode="lin" valueType="num">
                                      <p:cBhvr>
                                        <p:cTn id="31" dur="800" fill="hold"/>
                                        <p:tgtEl>
                                          <p:spTgt spid="5"/>
                                        </p:tgtEl>
                                        <p:attrNameLst>
                                          <p:attrName>ppt_x</p:attrName>
                                        </p:attrNameLst>
                                      </p:cBhvr>
                                      <p:tavLst>
                                        <p:tav tm="0">
                                          <p:val>
                                            <p:strVal val="#ppt_x"/>
                                          </p:val>
                                        </p:tav>
                                        <p:tav tm="100000">
                                          <p:val>
                                            <p:strVal val="#ppt_x"/>
                                          </p:val>
                                        </p:tav>
                                      </p:tavLst>
                                    </p:anim>
                                    <p:anim calcmode="lin" valueType="num">
                                      <p:cBhvr>
                                        <p:cTn id="32" dur="8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rot="5400000">
            <a:off x="866705" y="117245"/>
            <a:ext cx="6022350" cy="6034541"/>
          </a:xfrm>
          <a:prstGeom prst="rect">
            <a:avLst/>
          </a:prstGeom>
        </p:spPr>
      </p:pic>
      <p:pic>
        <p:nvPicPr>
          <p:cNvPr id="7" name="图片 6"/>
          <p:cNvPicPr>
            <a:picLocks noChangeAspect="1"/>
          </p:cNvPicPr>
          <p:nvPr/>
        </p:nvPicPr>
        <p:blipFill>
          <a:blip r:embed="rId4" cstate="email"/>
          <a:stretch>
            <a:fillRect/>
          </a:stretch>
        </p:blipFill>
        <p:spPr>
          <a:xfrm>
            <a:off x="2454894" y="1408038"/>
            <a:ext cx="9423989" cy="3797450"/>
          </a:xfrm>
          <a:prstGeom prst="rect">
            <a:avLst/>
          </a:prstGeom>
        </p:spPr>
      </p:pic>
      <p:pic>
        <p:nvPicPr>
          <p:cNvPr id="11" name="图片 10"/>
          <p:cNvPicPr>
            <a:picLocks noChangeAspect="1"/>
          </p:cNvPicPr>
          <p:nvPr/>
        </p:nvPicPr>
        <p:blipFill>
          <a:blip r:embed="rId5" cstate="email"/>
          <a:stretch>
            <a:fillRect/>
          </a:stretch>
        </p:blipFill>
        <p:spPr>
          <a:xfrm>
            <a:off x="-370222" y="-134502"/>
            <a:ext cx="4854907" cy="7127003"/>
          </a:xfrm>
          <a:prstGeom prst="rect">
            <a:avLst/>
          </a:prstGeom>
        </p:spPr>
      </p:pic>
      <p:pic>
        <p:nvPicPr>
          <p:cNvPr id="13" name="图片 12"/>
          <p:cNvPicPr>
            <a:picLocks noChangeAspect="1"/>
          </p:cNvPicPr>
          <p:nvPr/>
        </p:nvPicPr>
        <p:blipFill>
          <a:blip r:embed="rId6" cstate="email"/>
          <a:stretch>
            <a:fillRect/>
          </a:stretch>
        </p:blipFill>
        <p:spPr>
          <a:xfrm>
            <a:off x="9986376" y="495129"/>
            <a:ext cx="1998801" cy="2164767"/>
          </a:xfrm>
          <a:prstGeom prst="rect">
            <a:avLst/>
          </a:prstGeom>
        </p:spPr>
      </p:pic>
      <p:grpSp>
        <p:nvGrpSpPr>
          <p:cNvPr id="2" name="组合 1"/>
          <p:cNvGrpSpPr/>
          <p:nvPr/>
        </p:nvGrpSpPr>
        <p:grpSpPr>
          <a:xfrm>
            <a:off x="10289853" y="2996948"/>
            <a:ext cx="1558034" cy="1722433"/>
            <a:chOff x="10289853" y="2996948"/>
            <a:chExt cx="1558034" cy="1722433"/>
          </a:xfrm>
        </p:grpSpPr>
        <p:pic>
          <p:nvPicPr>
            <p:cNvPr id="24" name="图片 23"/>
            <p:cNvPicPr>
              <a:picLocks noChangeAspect="1"/>
            </p:cNvPicPr>
            <p:nvPr/>
          </p:nvPicPr>
          <p:blipFill>
            <a:blip r:embed="rId7" cstate="email"/>
            <a:stretch>
              <a:fillRect/>
            </a:stretch>
          </p:blipFill>
          <p:spPr>
            <a:xfrm>
              <a:off x="10289853" y="3249197"/>
              <a:ext cx="1391845" cy="1394662"/>
            </a:xfrm>
            <a:prstGeom prst="rect">
              <a:avLst/>
            </a:prstGeom>
          </p:spPr>
        </p:pic>
        <p:pic>
          <p:nvPicPr>
            <p:cNvPr id="19" name="图片 18"/>
            <p:cNvPicPr>
              <a:picLocks noChangeAspect="1"/>
            </p:cNvPicPr>
            <p:nvPr/>
          </p:nvPicPr>
          <p:blipFill>
            <a:blip r:embed="rId8" cstate="email"/>
            <a:stretch>
              <a:fillRect/>
            </a:stretch>
          </p:blipFill>
          <p:spPr>
            <a:xfrm>
              <a:off x="10572011" y="2996948"/>
              <a:ext cx="1275876" cy="1722433"/>
            </a:xfrm>
            <a:prstGeom prst="rect">
              <a:avLst/>
            </a:prstGeom>
          </p:spPr>
        </p:pic>
      </p:grpSp>
      <p:sp>
        <p:nvSpPr>
          <p:cNvPr id="20" name="文本框 19"/>
          <p:cNvSpPr txBox="1"/>
          <p:nvPr/>
        </p:nvSpPr>
        <p:spPr>
          <a:xfrm>
            <a:off x="5055577" y="2162510"/>
            <a:ext cx="6219745" cy="1785104"/>
          </a:xfrm>
          <a:prstGeom prst="rect">
            <a:avLst/>
          </a:prstGeom>
          <a:noFill/>
        </p:spPr>
        <p:txBody>
          <a:bodyPr wrap="square" rtlCol="0">
            <a:spAutoFit/>
          </a:bodyPr>
          <a:lstStyle/>
          <a:p>
            <a:r>
              <a:rPr lang="zh-CN" altLang="en-US" sz="11000" spc="-650" dirty="0">
                <a:solidFill>
                  <a:srgbClr val="F09D86"/>
                </a:solidFill>
                <a:latin typeface="方正姚体简体" panose="02010601030101010101" pitchFamily="2" charset="-122"/>
                <a:ea typeface="方正姚体简体" panose="02010601030101010101" pitchFamily="2" charset="-122"/>
              </a:rPr>
              <a:t>谢谢观看</a:t>
            </a:r>
          </a:p>
        </p:txBody>
      </p:sp>
      <p:pic>
        <p:nvPicPr>
          <p:cNvPr id="26" name="图片 25"/>
          <p:cNvPicPr>
            <a:picLocks noChangeAspect="1"/>
          </p:cNvPicPr>
          <p:nvPr/>
        </p:nvPicPr>
        <p:blipFill>
          <a:blip r:embed="rId9" cstate="email"/>
          <a:stretch>
            <a:fillRect/>
          </a:stretch>
        </p:blipFill>
        <p:spPr>
          <a:xfrm>
            <a:off x="8142120" y="5189848"/>
            <a:ext cx="1756677" cy="1463897"/>
          </a:xfrm>
          <a:prstGeom prst="rect">
            <a:avLst/>
          </a:prstGeom>
        </p:spPr>
      </p:pic>
      <p:pic>
        <p:nvPicPr>
          <p:cNvPr id="27" name="图片 26"/>
          <p:cNvPicPr>
            <a:picLocks noChangeAspect="1"/>
          </p:cNvPicPr>
          <p:nvPr/>
        </p:nvPicPr>
        <p:blipFill>
          <a:blip r:embed="rId10" cstate="email"/>
          <a:stretch>
            <a:fillRect/>
          </a:stretch>
        </p:blipFill>
        <p:spPr>
          <a:xfrm rot="1849140">
            <a:off x="9371893" y="3628973"/>
            <a:ext cx="1112837" cy="1205239"/>
          </a:xfrm>
          <a:prstGeom prst="rect">
            <a:avLst/>
          </a:prstGeom>
        </p:spPr>
      </p:pic>
      <p:sp>
        <p:nvSpPr>
          <p:cNvPr id="30" name="文本框 29"/>
          <p:cNvSpPr txBox="1"/>
          <p:nvPr/>
        </p:nvSpPr>
        <p:spPr>
          <a:xfrm>
            <a:off x="7166889" y="3837638"/>
            <a:ext cx="2390190" cy="410845"/>
          </a:xfrm>
          <a:prstGeom prst="rect">
            <a:avLst/>
          </a:prstGeom>
          <a:noFill/>
        </p:spPr>
        <p:txBody>
          <a:bodyPr wrap="square" rtlCol="0">
            <a:spAutoFit/>
          </a:bodyPr>
          <a:lstStyle/>
          <a:p>
            <a:pPr algn="ctr">
              <a:lnSpc>
                <a:spcPct val="130000"/>
              </a:lnSpc>
            </a:pPr>
            <a:r>
              <a:rPr lang="zh-CN" altLang="en-US" sz="1600" spc="160" smtClean="0">
                <a:solidFill>
                  <a:srgbClr val="323232"/>
                </a:solidFill>
                <a:latin typeface="造字工房悦黑体验版特细体" pitchFamily="50" charset="-122"/>
                <a:ea typeface="造字工房悦黑体验版特细体" pitchFamily="50" charset="-122"/>
              </a:rPr>
              <a:t>演讲人：</a:t>
            </a:r>
            <a:r>
              <a:rPr lang="en-US" altLang="zh-CN" sz="1600" spc="160" smtClean="0">
                <a:solidFill>
                  <a:srgbClr val="323232"/>
                </a:solidFill>
                <a:latin typeface="造字工房悦黑体验版特细体" pitchFamily="50" charset="-122"/>
                <a:ea typeface="造字工房悦黑体验版特细体" pitchFamily="50" charset="-122"/>
              </a:rPr>
              <a:t>PPT818</a:t>
            </a:r>
            <a:endParaRPr lang="en-US" altLang="zh-CN" sz="1600" spc="160" dirty="0">
              <a:solidFill>
                <a:srgbClr val="323232"/>
              </a:solidFill>
              <a:latin typeface="造字工房悦黑体验版特细体" pitchFamily="50" charset="-122"/>
              <a:ea typeface="造字工房悦黑体验版特细体" pitchFamily="50" charset="-122"/>
            </a:endParaRPr>
          </a:p>
        </p:txBody>
      </p:sp>
      <p:pic>
        <p:nvPicPr>
          <p:cNvPr id="31" name="图片 30"/>
          <p:cNvPicPr>
            <a:picLocks noChangeAspect="1"/>
          </p:cNvPicPr>
          <p:nvPr/>
        </p:nvPicPr>
        <p:blipFill>
          <a:blip r:embed="rId11" cstate="email"/>
          <a:stretch>
            <a:fillRect/>
          </a:stretch>
        </p:blipFill>
        <p:spPr>
          <a:xfrm>
            <a:off x="10070310" y="5334409"/>
            <a:ext cx="869989" cy="8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par>
                              <p:cTn id="15" fill="hold">
                                <p:stCondLst>
                                  <p:cond delay="1500"/>
                                </p:stCondLst>
                                <p:childTnLst>
                                  <p:par>
                                    <p:cTn id="16" presetID="22" presetClass="entr" presetSubtype="8" fill="hold" nodeType="afterEffect">
                                      <p:stCondLst>
                                        <p:cond delay="0"/>
                                      </p:stCondLst>
                                      <p:iterate type="lt">
                                        <p:tmPct val="0"/>
                                      </p:iterate>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000"/>
                                </p:stCondLst>
                                <p:childTnLst>
                                  <p:par>
                                    <p:cTn id="20" presetID="26" presetClass="emph" presetSubtype="0" fill="hold" grpId="0" nodeType="afterEffect">
                                      <p:stCondLst>
                                        <p:cond delay="0"/>
                                      </p:stCondLst>
                                      <p:iterate type="lt">
                                        <p:tmPct val="10000"/>
                                      </p:iterate>
                                      <p:childTnLst>
                                        <p:animEffect transition="out" filter="fade">
                                          <p:cBhvr>
                                            <p:cTn id="21" dur="500" tmFilter="0, 0; .2, .5; .8, .5; 1, 0"/>
                                            <p:tgtEl>
                                              <p:spTgt spid="20">
                                                <p:txEl>
                                                  <p:pRg st="0" end="0"/>
                                                </p:txEl>
                                              </p:spTgt>
                                            </p:tgtEl>
                                          </p:cBhvr>
                                        </p:animEffect>
                                        <p:animScale>
                                          <p:cBhvr>
                                            <p:cTn id="22" dur="250" autoRev="1" fill="hold"/>
                                            <p:tgtEl>
                                              <p:spTgt spid="20">
                                                <p:txEl>
                                                  <p:pRg st="0" end="0"/>
                                                </p:txEl>
                                              </p:spTgt>
                                            </p:tgtEl>
                                          </p:cBhvr>
                                          <p:by x="105000" y="105000"/>
                                        </p:animScale>
                                      </p:childTnLst>
                                    </p:cTn>
                                  </p:par>
                                </p:childTnLst>
                              </p:cTn>
                            </p:par>
                            <p:par>
                              <p:cTn id="23" fill="hold">
                                <p:stCondLst>
                                  <p:cond delay="1649"/>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149"/>
                                </p:stCondLst>
                                <p:childTnLst>
                                  <p:par>
                                    <p:cTn id="28" presetID="2" presetClass="entr" presetSubtype="6" fill="hold" nodeType="afterEffect" p14:presetBounceEnd="40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2649"/>
                                </p:stCondLst>
                                <p:childTnLst>
                                  <p:par>
                                    <p:cTn id="36" presetID="2" presetClass="entr" presetSubtype="6" fill="hold" nodeType="afterEffect" p14:presetBounceEnd="40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40000">
                                          <p:cBhvr additive="base">
                                            <p:cTn id="38"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14:presetBounceEnd="40000">
                                      <p:stCondLst>
                                        <p:cond delay="350"/>
                                      </p:stCondLst>
                                      <p:childTnLst>
                                        <p:set>
                                          <p:cBhvr>
                                            <p:cTn id="41" dur="1" fill="hold">
                                              <p:stCondLst>
                                                <p:cond delay="0"/>
                                              </p:stCondLst>
                                            </p:cTn>
                                            <p:tgtEl>
                                              <p:spTgt spid="31"/>
                                            </p:tgtEl>
                                            <p:attrNameLst>
                                              <p:attrName>style.visibility</p:attrName>
                                            </p:attrNameLst>
                                          </p:cBhvr>
                                          <p:to>
                                            <p:strVal val="visible"/>
                                          </p:to>
                                        </p:set>
                                        <p:anim calcmode="lin" valueType="num" p14:bounceEnd="40000">
                                          <p:cBhvr additive="base">
                                            <p:cTn id="42"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3649"/>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par>
                              <p:cTn id="15" fill="hold">
                                <p:stCondLst>
                                  <p:cond delay="1500"/>
                                </p:stCondLst>
                                <p:childTnLst>
                                  <p:par>
                                    <p:cTn id="16" presetID="22" presetClass="entr" presetSubtype="8" fill="hold" nodeType="afterEffect">
                                      <p:stCondLst>
                                        <p:cond delay="0"/>
                                      </p:stCondLst>
                                      <p:iterate type="lt">
                                        <p:tmPct val="0"/>
                                      </p:iterate>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000"/>
                                </p:stCondLst>
                                <p:childTnLst>
                                  <p:par>
                                    <p:cTn id="20" presetID="26" presetClass="emph" presetSubtype="0" fill="hold" grpId="0" nodeType="afterEffect">
                                      <p:stCondLst>
                                        <p:cond delay="0"/>
                                      </p:stCondLst>
                                      <p:iterate type="lt">
                                        <p:tmPct val="10000"/>
                                      </p:iterate>
                                      <p:childTnLst>
                                        <p:animEffect transition="out" filter="fade">
                                          <p:cBhvr>
                                            <p:cTn id="21" dur="500" tmFilter="0, 0; .2, .5; .8, .5; 1, 0"/>
                                            <p:tgtEl>
                                              <p:spTgt spid="20">
                                                <p:txEl>
                                                  <p:pRg st="0" end="0"/>
                                                </p:txEl>
                                              </p:spTgt>
                                            </p:tgtEl>
                                          </p:cBhvr>
                                        </p:animEffect>
                                        <p:animScale>
                                          <p:cBhvr>
                                            <p:cTn id="22" dur="250" autoRev="1" fill="hold"/>
                                            <p:tgtEl>
                                              <p:spTgt spid="20">
                                                <p:txEl>
                                                  <p:pRg st="0" end="0"/>
                                                </p:txEl>
                                              </p:spTgt>
                                            </p:tgtEl>
                                          </p:cBhvr>
                                          <p:by x="105000" y="105000"/>
                                        </p:animScale>
                                      </p:childTnLst>
                                    </p:cTn>
                                  </p:par>
                                </p:childTnLst>
                              </p:cTn>
                            </p:par>
                            <p:par>
                              <p:cTn id="23" fill="hold">
                                <p:stCondLst>
                                  <p:cond delay="1649"/>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149"/>
                                </p:stCondLst>
                                <p:childTnLst>
                                  <p:par>
                                    <p:cTn id="28" presetID="2" presetClass="entr" presetSubtype="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2649"/>
                                </p:stCondLst>
                                <p:childTnLst>
                                  <p:par>
                                    <p:cTn id="36" presetID="2" presetClass="entr" presetSubtype="6"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1+#ppt_w/2"/>
                                              </p:val>
                                            </p:tav>
                                            <p:tav tm="100000">
                                              <p:val>
                                                <p:strVal val="#ppt_x"/>
                                              </p:val>
                                            </p:tav>
                                          </p:tavLst>
                                        </p:anim>
                                        <p:anim calcmode="lin" valueType="num">
                                          <p:cBhvr additive="base">
                                            <p:cTn id="39" dur="75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3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1+#ppt_w/2"/>
                                              </p:val>
                                            </p:tav>
                                            <p:tav tm="100000">
                                              <p:val>
                                                <p:strVal val="#ppt_x"/>
                                              </p:val>
                                            </p:tav>
                                          </p:tavLst>
                                        </p:anim>
                                        <p:anim calcmode="lin" valueType="num">
                                          <p:cBhvr additive="base">
                                            <p:cTn id="43" dur="7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3649"/>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3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37223" y="0"/>
            <a:ext cx="6040070" cy="6400870"/>
            <a:chOff x="537223" y="0"/>
            <a:chExt cx="6040070" cy="6400870"/>
          </a:xfrm>
        </p:grpSpPr>
        <p:pic>
          <p:nvPicPr>
            <p:cNvPr id="4" name="图片 3"/>
            <p:cNvPicPr>
              <a:picLocks noChangeAspect="1"/>
            </p:cNvPicPr>
            <p:nvPr/>
          </p:nvPicPr>
          <p:blipFill>
            <a:blip r:embed="rId3"/>
            <a:stretch>
              <a:fillRect/>
            </a:stretch>
          </p:blipFill>
          <p:spPr>
            <a:xfrm>
              <a:off x="537223" y="0"/>
              <a:ext cx="6040070" cy="6400870"/>
            </a:xfrm>
            <a:prstGeom prst="rect">
              <a:avLst/>
            </a:prstGeom>
          </p:spPr>
        </p:pic>
        <p:sp>
          <p:nvSpPr>
            <p:cNvPr id="5" name="文本框 4"/>
            <p:cNvSpPr txBox="1"/>
            <p:nvPr/>
          </p:nvSpPr>
          <p:spPr>
            <a:xfrm>
              <a:off x="2634313" y="2625506"/>
              <a:ext cx="3535489" cy="2646878"/>
            </a:xfrm>
            <a:prstGeom prst="rect">
              <a:avLst/>
            </a:prstGeom>
            <a:noFill/>
          </p:spPr>
          <p:txBody>
            <a:bodyPr wrap="square" rtlCol="0">
              <a:spAutoFit/>
            </a:bodyPr>
            <a:lstStyle/>
            <a:p>
              <a:r>
                <a:rPr lang="en-US" altLang="zh-CN" sz="16600" spc="-650" dirty="0">
                  <a:solidFill>
                    <a:srgbClr val="F09D86"/>
                  </a:solidFill>
                  <a:latin typeface="方正姚体简体" panose="02010601030101010101" pitchFamily="2" charset="-122"/>
                  <a:ea typeface="方正姚体简体" panose="02010601030101010101" pitchFamily="2" charset="-122"/>
                </a:rPr>
                <a:t>01</a:t>
              </a:r>
              <a:endParaRPr lang="zh-CN" altLang="en-US" sz="16600" spc="-650" dirty="0">
                <a:solidFill>
                  <a:srgbClr val="F09D86"/>
                </a:solidFill>
                <a:latin typeface="方正姚体简体" panose="02010601030101010101" pitchFamily="2" charset="-122"/>
                <a:ea typeface="方正姚体简体" panose="02010601030101010101" pitchFamily="2" charset="-122"/>
              </a:endParaRPr>
            </a:p>
          </p:txBody>
        </p:sp>
      </p:grpSp>
      <p:sp>
        <p:nvSpPr>
          <p:cNvPr id="8" name="文本框 7"/>
          <p:cNvSpPr txBox="1"/>
          <p:nvPr/>
        </p:nvSpPr>
        <p:spPr>
          <a:xfrm>
            <a:off x="8839846" y="1486732"/>
            <a:ext cx="1292662" cy="3785652"/>
          </a:xfrm>
          <a:prstGeom prst="rect">
            <a:avLst/>
          </a:prstGeom>
          <a:noFill/>
        </p:spPr>
        <p:txBody>
          <a:bodyPr vert="eaVert" wrap="none" rtlCol="0">
            <a:spAutoFit/>
          </a:bodyPr>
          <a:lstStyle/>
          <a:p>
            <a:pPr algn="r"/>
            <a:r>
              <a:rPr lang="zh-CN" altLang="en-US" sz="7200" dirty="0">
                <a:solidFill>
                  <a:schemeClr val="tx1">
                    <a:lumMod val="75000"/>
                    <a:lumOff val="25000"/>
                  </a:schemeClr>
                </a:solidFill>
                <a:latin typeface="方正姚体简体" panose="02010601030101010101" pitchFamily="2" charset="-122"/>
                <a:ea typeface="方正姚体简体" panose="02010601030101010101" pitchFamily="2" charset="-122"/>
              </a:rPr>
              <a:t>认识花材</a:t>
            </a:r>
          </a:p>
        </p:txBody>
      </p:sp>
      <p:sp>
        <p:nvSpPr>
          <p:cNvPr id="9" name="矩形 8"/>
          <p:cNvSpPr/>
          <p:nvPr/>
        </p:nvSpPr>
        <p:spPr>
          <a:xfrm>
            <a:off x="7547184" y="1055153"/>
            <a:ext cx="1292662" cy="5654571"/>
          </a:xfrm>
          <a:prstGeom prst="rect">
            <a:avLst/>
          </a:prstGeom>
          <a:noFill/>
        </p:spPr>
        <p:txBody>
          <a:bodyPr vert="eaVert" wrap="square">
            <a:spAutoFit/>
          </a:bodyPr>
          <a:lstStyle/>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能再现大自然和生活美的花卉艺术品</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也称插花艺术</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花朵大部分全开不宜购买</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判断有无滑的感觉</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14:presetBounceEnd="52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2000">
                                          <p:cBhvr additive="base">
                                            <p:cTn id="11" dur="15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4" y="5157192"/>
            <a:ext cx="12190413" cy="1700808"/>
          </a:xfrm>
          <a:prstGeom prst="rect">
            <a:avLst/>
          </a:prstGeom>
          <a:solidFill>
            <a:srgbClr val="9CC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Box 14"/>
          <p:cNvSpPr txBox="1"/>
          <p:nvPr/>
        </p:nvSpPr>
        <p:spPr>
          <a:xfrm>
            <a:off x="5264283" y="1754512"/>
            <a:ext cx="2438056" cy="666786"/>
          </a:xfrm>
          <a:prstGeom prst="rect">
            <a:avLst/>
          </a:prstGeom>
          <a:noFill/>
        </p:spPr>
        <p:txBody>
          <a:bodyPr wrap="square" rtlCol="0">
            <a:spAutoFit/>
          </a:bodyPr>
          <a:lstStyle/>
          <a:p>
            <a:r>
              <a:rPr lang="en-US" altLang="zh-CN" sz="3735" dirty="0">
                <a:solidFill>
                  <a:srgbClr val="3E6442"/>
                </a:solidFill>
                <a:latin typeface="Bodoni MT Black" panose="02070A03080606020203" pitchFamily="18" charset="0"/>
                <a:ea typeface="微软雅黑" panose="020B0503020204020204" pitchFamily="34" charset="-122"/>
              </a:rPr>
              <a:t>LOVE</a:t>
            </a:r>
            <a:endParaRPr lang="zh-CN" altLang="en-US" sz="3735" dirty="0">
              <a:solidFill>
                <a:srgbClr val="3E6442"/>
              </a:solidFill>
              <a:latin typeface="Bodoni MT Black" panose="02070A03080606020203" pitchFamily="18" charset="0"/>
              <a:ea typeface="微软雅黑" panose="020B0503020204020204" pitchFamily="34" charset="-122"/>
            </a:endParaRPr>
          </a:p>
        </p:txBody>
      </p:sp>
      <p:sp>
        <p:nvSpPr>
          <p:cNvPr id="6" name="矩形 5"/>
          <p:cNvSpPr/>
          <p:nvPr/>
        </p:nvSpPr>
        <p:spPr>
          <a:xfrm>
            <a:off x="7036479" y="1807892"/>
            <a:ext cx="2456122" cy="420564"/>
          </a:xfrm>
          <a:prstGeom prst="rect">
            <a:avLst/>
          </a:prstGeom>
        </p:spPr>
        <p:txBody>
          <a:bodyPr wrap="none">
            <a:spAutoFit/>
          </a:bodyPr>
          <a:lstStyle/>
          <a:p>
            <a:r>
              <a:rPr lang="en-US" altLang="zh-CN" sz="2135" spc="600" dirty="0">
                <a:solidFill>
                  <a:schemeClr val="tx1">
                    <a:lumMod val="75000"/>
                    <a:lumOff val="25000"/>
                  </a:schemeClr>
                </a:solidFill>
                <a:latin typeface="Agent Red" panose="00000400000000000000" pitchFamily="2" charset="0"/>
              </a:rPr>
              <a:t>follow</a:t>
            </a:r>
            <a:endParaRPr lang="zh-CN" altLang="en-US" sz="2135" spc="600" dirty="0">
              <a:solidFill>
                <a:schemeClr val="tx1">
                  <a:lumMod val="75000"/>
                  <a:lumOff val="25000"/>
                </a:schemeClr>
              </a:solidFill>
              <a:latin typeface="Agent Red" panose="00000400000000000000" pitchFamily="2" charset="0"/>
            </a:endParaRPr>
          </a:p>
        </p:txBody>
      </p:sp>
      <p:sp>
        <p:nvSpPr>
          <p:cNvPr id="7" name="任意多边形 6"/>
          <p:cNvSpPr/>
          <p:nvPr/>
        </p:nvSpPr>
        <p:spPr>
          <a:xfrm>
            <a:off x="6934843" y="1936411"/>
            <a:ext cx="1850739" cy="333829"/>
          </a:xfrm>
          <a:custGeom>
            <a:avLst/>
            <a:gdLst>
              <a:gd name="connsiteX0" fmla="*/ 0 w 4107543"/>
              <a:gd name="connsiteY0" fmla="*/ 0 h 333829"/>
              <a:gd name="connsiteX1" fmla="*/ 0 w 4107543"/>
              <a:gd name="connsiteY1" fmla="*/ 333829 h 333829"/>
              <a:gd name="connsiteX2" fmla="*/ 4107543 w 4107543"/>
              <a:gd name="connsiteY2" fmla="*/ 333829 h 333829"/>
            </a:gdLst>
            <a:ahLst/>
            <a:cxnLst>
              <a:cxn ang="0">
                <a:pos x="connsiteX0" y="connsiteY0"/>
              </a:cxn>
              <a:cxn ang="0">
                <a:pos x="connsiteX1" y="connsiteY1"/>
              </a:cxn>
              <a:cxn ang="0">
                <a:pos x="connsiteX2" y="connsiteY2"/>
              </a:cxn>
            </a:cxnLst>
            <a:rect l="l" t="t" r="r" b="b"/>
            <a:pathLst>
              <a:path w="4107543" h="333829">
                <a:moveTo>
                  <a:pt x="0" y="0"/>
                </a:moveTo>
                <a:lnTo>
                  <a:pt x="0" y="333829"/>
                </a:lnTo>
                <a:lnTo>
                  <a:pt x="4107543" y="333829"/>
                </a:lnTo>
              </a:path>
            </a:pathLst>
          </a:cu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1">
                  <a:lumMod val="75000"/>
                  <a:lumOff val="25000"/>
                </a:schemeClr>
              </a:solidFill>
            </a:endParaRPr>
          </a:p>
        </p:txBody>
      </p:sp>
      <p:sp>
        <p:nvSpPr>
          <p:cNvPr id="10" name="TextBox 20"/>
          <p:cNvSpPr txBox="1"/>
          <p:nvPr/>
        </p:nvSpPr>
        <p:spPr>
          <a:xfrm>
            <a:off x="5151877" y="2755339"/>
            <a:ext cx="4845563" cy="1287019"/>
          </a:xfrm>
          <a:prstGeom prst="rect">
            <a:avLst/>
          </a:prstGeom>
          <a:noFill/>
        </p:spPr>
        <p:txBody>
          <a:bodyPr wrap="square" rtlCol="0">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将剪切下来的植物之枝、叶、花、果作为素材，经过一定的技术（修剪、整枝、弯曲）和艺术（构思、造型、设色等）加工，重新配置成一件精致美丽、富有诗情画意、能再现大自然和生活美的花卉艺术品，也称插花艺术</a:t>
            </a:r>
          </a:p>
        </p:txBody>
      </p:sp>
      <p:pic>
        <p:nvPicPr>
          <p:cNvPr id="11" name="图片 10"/>
          <p:cNvPicPr>
            <a:picLocks noChangeAspect="1"/>
          </p:cNvPicPr>
          <p:nvPr/>
        </p:nvPicPr>
        <p:blipFill>
          <a:blip r:embed="rId3" cstate="email"/>
          <a:stretch>
            <a:fillRect/>
          </a:stretch>
        </p:blipFill>
        <p:spPr>
          <a:xfrm rot="2428072">
            <a:off x="9921073" y="2295631"/>
            <a:ext cx="1410139" cy="2584104"/>
          </a:xfrm>
          <a:prstGeom prst="rect">
            <a:avLst/>
          </a:prstGeom>
        </p:spPr>
      </p:pic>
      <p:pic>
        <p:nvPicPr>
          <p:cNvPr id="12" name="图片 11"/>
          <p:cNvPicPr>
            <a:picLocks noChangeAspect="1"/>
          </p:cNvPicPr>
          <p:nvPr/>
        </p:nvPicPr>
        <p:blipFill>
          <a:blip r:embed="rId4"/>
          <a:stretch>
            <a:fillRect/>
          </a:stretch>
        </p:blipFill>
        <p:spPr>
          <a:xfrm>
            <a:off x="206007" y="1742833"/>
            <a:ext cx="4844597" cy="4994907"/>
          </a:xfrm>
          <a:prstGeom prst="rect">
            <a:avLst/>
          </a:prstGeom>
        </p:spPr>
      </p:pic>
      <p:sp>
        <p:nvSpPr>
          <p:cNvPr id="14" name="矩形 13"/>
          <p:cNvSpPr/>
          <p:nvPr/>
        </p:nvSpPr>
        <p:spPr>
          <a:xfrm>
            <a:off x="1207227" y="218213"/>
            <a:ext cx="2047355" cy="272960"/>
          </a:xfrm>
          <a:prstGeom prst="rect">
            <a:avLst/>
          </a:prstGeom>
        </p:spPr>
        <p:txBody>
          <a:bodyPr wrap="none">
            <a:spAutoFit/>
          </a:bodyPr>
          <a:lstStyle/>
          <a:p>
            <a:pPr>
              <a:lnSpc>
                <a:spcPct val="80000"/>
              </a:lnSpc>
            </a:pPr>
            <a:r>
              <a:rPr lang="en-US" altLang="zh-CN" sz="1465" kern="800" spc="300" dirty="0">
                <a:solidFill>
                  <a:schemeClr val="tx1">
                    <a:lumMod val="75000"/>
                    <a:lumOff val="25000"/>
                  </a:schemeClr>
                </a:solidFill>
                <a:latin typeface="DotumChe" panose="020B0609000101010101" pitchFamily="49" charset="-127"/>
                <a:ea typeface="DotumChe" panose="020B0609000101010101" pitchFamily="49" charset="-127"/>
              </a:rPr>
              <a:t>KNOW THE FLOER</a:t>
            </a:r>
          </a:p>
        </p:txBody>
      </p:sp>
      <p:sp>
        <p:nvSpPr>
          <p:cNvPr id="15" name="TextBox 1"/>
          <p:cNvSpPr txBox="1"/>
          <p:nvPr/>
        </p:nvSpPr>
        <p:spPr>
          <a:xfrm>
            <a:off x="1207227" y="521888"/>
            <a:ext cx="1620180"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认识花材</a:t>
            </a:r>
          </a:p>
        </p:txBody>
      </p:sp>
      <p:pic>
        <p:nvPicPr>
          <p:cNvPr id="3" name="图片 2"/>
          <p:cNvPicPr>
            <a:picLocks noChangeAspect="1"/>
          </p:cNvPicPr>
          <p:nvPr/>
        </p:nvPicPr>
        <p:blipFill>
          <a:blip r:embed="rId5" cstate="email"/>
          <a:stretch>
            <a:fillRect/>
          </a:stretch>
        </p:blipFill>
        <p:spPr>
          <a:xfrm>
            <a:off x="299365" y="-90177"/>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149"/>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set>
                                      <p:cBhvr>
                                        <p:cTn id="26" dur="227" fill="hold">
                                          <p:stCondLst>
                                            <p:cond delay="0"/>
                                          </p:stCondLst>
                                        </p:cTn>
                                        <p:tgtEl>
                                          <p:spTgt spid="6"/>
                                        </p:tgtEl>
                                        <p:attrNameLst>
                                          <p:attrName>style.rotation</p:attrName>
                                        </p:attrNameLst>
                                      </p:cBhvr>
                                      <p:to>
                                        <p:strVal val="-45.0"/>
                                      </p:to>
                                    </p:set>
                                    <p:anim calcmode="lin" valueType="num">
                                      <p:cBhvr>
                                        <p:cTn id="27"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8"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3900"/>
                            </p:stCondLst>
                            <p:childTnLst>
                              <p:par>
                                <p:cTn id="32" presetID="16" presetClass="entr" presetSubtype="37"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500"/>
                                        <p:tgtEl>
                                          <p:spTgt spid="10"/>
                                        </p:tgtEl>
                                      </p:cBhvr>
                                    </p:animEffect>
                                  </p:childTnLst>
                                </p:cTn>
                              </p:par>
                            </p:childTnLst>
                          </p:cTn>
                        </p:par>
                        <p:par>
                          <p:cTn id="35" fill="hold">
                            <p:stCondLst>
                              <p:cond delay="4400"/>
                            </p:stCondLst>
                            <p:childTnLst>
                              <p:par>
                                <p:cTn id="36" presetID="55"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childTnLst>
                          </p:cTn>
                        </p:par>
                        <p:par>
                          <p:cTn id="41" fill="hold">
                            <p:stCondLst>
                              <p:cond delay="5400"/>
                            </p:stCondLst>
                            <p:childTnLst>
                              <p:par>
                                <p:cTn id="42" presetID="26" presetClass="emph" presetSubtype="0" fill="hold" nodeType="afterEffect">
                                  <p:stCondLst>
                                    <p:cond delay="0"/>
                                  </p:stCondLst>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_1"/>
          <p:cNvSpPr/>
          <p:nvPr/>
        </p:nvSpPr>
        <p:spPr>
          <a:xfrm>
            <a:off x="1" y="4732747"/>
            <a:ext cx="12191999" cy="2125253"/>
          </a:xfrm>
          <a:prstGeom prst="rect">
            <a:avLst/>
          </a:prstGeom>
          <a:solidFill>
            <a:srgbClr val="9CCF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5227806" y="3147697"/>
            <a:ext cx="2258952" cy="1569660"/>
          </a:xfrm>
          <a:prstGeom prst="rect">
            <a:avLst/>
          </a:prstGeom>
        </p:spPr>
        <p:txBody>
          <a:bodyPr wrap="none">
            <a:spAutoFit/>
          </a:bodyPr>
          <a:lstStyle/>
          <a:p>
            <a:pPr algn="r"/>
            <a:r>
              <a:rPr lang="en-US" altLang="zh-CN" sz="9600" b="1" dirty="0">
                <a:solidFill>
                  <a:srgbClr val="548A59"/>
                </a:solidFill>
                <a:latin typeface="Agency FB" panose="020B0503020202020204" pitchFamily="34" charset="0"/>
                <a:ea typeface="微软雅黑" panose="020B0503020204020204" pitchFamily="34" charset="-122"/>
              </a:rPr>
              <a:t>LOVE</a:t>
            </a:r>
            <a:endParaRPr lang="zh-CN" altLang="en-US" sz="9600" dirty="0">
              <a:solidFill>
                <a:srgbClr val="548A59"/>
              </a:solidFill>
              <a:latin typeface="Agency FB" panose="020B0503020202020204" pitchFamily="34" charset="0"/>
              <a:ea typeface="微软雅黑" panose="020B0503020204020204" pitchFamily="34" charset="-122"/>
            </a:endParaRPr>
          </a:p>
        </p:txBody>
      </p:sp>
      <p:sp>
        <p:nvSpPr>
          <p:cNvPr id="8" name="矩形 7"/>
          <p:cNvSpPr/>
          <p:nvPr/>
        </p:nvSpPr>
        <p:spPr>
          <a:xfrm>
            <a:off x="7512603" y="3786240"/>
            <a:ext cx="627095" cy="300210"/>
          </a:xfrm>
          <a:prstGeom prst="rect">
            <a:avLst/>
          </a:prstGeom>
        </p:spPr>
        <p:txBody>
          <a:bodyPr wrap="none">
            <a:spAutoFit/>
          </a:bodyPr>
          <a:lstStyle/>
          <a:p>
            <a:r>
              <a:rPr lang="en-US" altLang="zh-CN" sz="1350" dirty="0">
                <a:solidFill>
                  <a:srgbClr val="49774D"/>
                </a:solidFill>
              </a:rPr>
              <a:t>follow</a:t>
            </a:r>
          </a:p>
        </p:txBody>
      </p:sp>
      <p:grpSp>
        <p:nvGrpSpPr>
          <p:cNvPr id="9" name="组合 8"/>
          <p:cNvGrpSpPr/>
          <p:nvPr/>
        </p:nvGrpSpPr>
        <p:grpSpPr>
          <a:xfrm>
            <a:off x="933669" y="4993289"/>
            <a:ext cx="4187347" cy="1173437"/>
            <a:chOff x="900024" y="2704800"/>
            <a:chExt cx="1584790" cy="1173436"/>
          </a:xfrm>
        </p:grpSpPr>
        <p:sp>
          <p:nvSpPr>
            <p:cNvPr id="10" name="TextBox 9"/>
            <p:cNvSpPr txBox="1"/>
            <p:nvPr/>
          </p:nvSpPr>
          <p:spPr>
            <a:xfrm>
              <a:off x="900024" y="2704800"/>
              <a:ext cx="758169"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认识花材</a:t>
              </a:r>
            </a:p>
          </p:txBody>
        </p:sp>
        <p:sp>
          <p:nvSpPr>
            <p:cNvPr id="11" name="TextBox 10"/>
            <p:cNvSpPr txBox="1"/>
            <p:nvPr/>
          </p:nvSpPr>
          <p:spPr>
            <a:xfrm>
              <a:off x="900024" y="3032236"/>
              <a:ext cx="1584790" cy="84600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可选择的花材丰富，鲜艳，清新，最易表现出强烈的艺术魅力，在多数场合下，特别是盛大而隆重的场合、重要的庆典活动中，都用鲜花插花</a:t>
              </a:r>
            </a:p>
          </p:txBody>
        </p:sp>
      </p:grpSp>
      <p:sp>
        <p:nvSpPr>
          <p:cNvPr id="12" name="矩形 11"/>
          <p:cNvSpPr/>
          <p:nvPr/>
        </p:nvSpPr>
        <p:spPr>
          <a:xfrm>
            <a:off x="974269" y="1559138"/>
            <a:ext cx="3778324" cy="281746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12"/>
          <p:cNvSpPr/>
          <p:nvPr/>
        </p:nvSpPr>
        <p:spPr>
          <a:xfrm>
            <a:off x="4986973" y="1452176"/>
            <a:ext cx="2499784" cy="142235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709184" y="1452175"/>
            <a:ext cx="2367595" cy="1404956"/>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7" name="图片 16"/>
          <p:cNvPicPr>
            <a:picLocks noChangeAspect="1"/>
          </p:cNvPicPr>
          <p:nvPr/>
        </p:nvPicPr>
        <p:blipFill>
          <a:blip r:embed="rId6" cstate="email"/>
          <a:stretch>
            <a:fillRect/>
          </a:stretch>
        </p:blipFill>
        <p:spPr>
          <a:xfrm>
            <a:off x="8920477" y="3786240"/>
            <a:ext cx="3055180" cy="2950256"/>
          </a:xfrm>
          <a:prstGeom prst="rect">
            <a:avLst/>
          </a:prstGeom>
        </p:spPr>
      </p:pic>
      <p:sp>
        <p:nvSpPr>
          <p:cNvPr id="20" name="矩形 19"/>
          <p:cNvSpPr/>
          <p:nvPr/>
        </p:nvSpPr>
        <p:spPr>
          <a:xfrm>
            <a:off x="1207227" y="218213"/>
            <a:ext cx="2047355" cy="272960"/>
          </a:xfrm>
          <a:prstGeom prst="rect">
            <a:avLst/>
          </a:prstGeom>
        </p:spPr>
        <p:txBody>
          <a:bodyPr wrap="none">
            <a:spAutoFit/>
          </a:bodyPr>
          <a:lstStyle/>
          <a:p>
            <a:pPr>
              <a:lnSpc>
                <a:spcPct val="80000"/>
              </a:lnSpc>
            </a:pPr>
            <a:r>
              <a:rPr lang="en-US" altLang="zh-CN" sz="1465" kern="800" spc="300" dirty="0">
                <a:solidFill>
                  <a:schemeClr val="tx1">
                    <a:lumMod val="75000"/>
                    <a:lumOff val="25000"/>
                  </a:schemeClr>
                </a:solidFill>
                <a:latin typeface="DotumChe" panose="020B0609000101010101" pitchFamily="49" charset="-127"/>
                <a:ea typeface="DotumChe" panose="020B0609000101010101" pitchFamily="49" charset="-127"/>
              </a:rPr>
              <a:t>KNOW THE FLOER</a:t>
            </a:r>
          </a:p>
        </p:txBody>
      </p:sp>
      <p:sp>
        <p:nvSpPr>
          <p:cNvPr id="21" name="TextBox 1"/>
          <p:cNvSpPr txBox="1"/>
          <p:nvPr/>
        </p:nvSpPr>
        <p:spPr>
          <a:xfrm>
            <a:off x="1207227" y="521888"/>
            <a:ext cx="1620180"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认识花材</a:t>
            </a:r>
          </a:p>
        </p:txBody>
      </p:sp>
      <p:pic>
        <p:nvPicPr>
          <p:cNvPr id="15" name="图片 14"/>
          <p:cNvPicPr>
            <a:picLocks noChangeAspect="1"/>
          </p:cNvPicPr>
          <p:nvPr/>
        </p:nvPicPr>
        <p:blipFill>
          <a:blip r:embed="rId7" cstate="email"/>
          <a:stretch>
            <a:fillRect/>
          </a:stretch>
        </p:blipFill>
        <p:spPr>
          <a:xfrm>
            <a:off x="71197" y="-59462"/>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3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800" decel="100000"/>
                                        <p:tgtEl>
                                          <p:spTgt spid="12"/>
                                        </p:tgtEl>
                                      </p:cBhvr>
                                    </p:animEffect>
                                    <p:anim calcmode="lin" valueType="num">
                                      <p:cBhvr>
                                        <p:cTn id="13" dur="800" decel="100000" fill="hold"/>
                                        <p:tgtEl>
                                          <p:spTgt spid="12"/>
                                        </p:tgtEl>
                                        <p:attrNameLst>
                                          <p:attrName>style.rotation</p:attrName>
                                        </p:attrNameLst>
                                      </p:cBhvr>
                                      <p:tavLst>
                                        <p:tav tm="0">
                                          <p:val>
                                            <p:fltVal val="-90"/>
                                          </p:val>
                                        </p:tav>
                                        <p:tav tm="100000">
                                          <p:val>
                                            <p:fltVal val="0"/>
                                          </p:val>
                                        </p:tav>
                                      </p:tavLst>
                                    </p:anim>
                                    <p:anim calcmode="lin" valueType="num">
                                      <p:cBhvr>
                                        <p:cTn id="14" dur="800" decel="100000" fill="hold"/>
                                        <p:tgtEl>
                                          <p:spTgt spid="12"/>
                                        </p:tgtEl>
                                        <p:attrNameLst>
                                          <p:attrName>ppt_x</p:attrName>
                                        </p:attrNameLst>
                                      </p:cBhvr>
                                      <p:tavLst>
                                        <p:tav tm="0">
                                          <p:val>
                                            <p:strVal val="#ppt_x+0.4"/>
                                          </p:val>
                                        </p:tav>
                                        <p:tav tm="100000">
                                          <p:val>
                                            <p:strVal val="#ppt_x-0.05"/>
                                          </p:val>
                                        </p:tav>
                                      </p:tavLst>
                                    </p:anim>
                                    <p:anim calcmode="lin" valueType="num">
                                      <p:cBhvr>
                                        <p:cTn id="15" dur="800" decel="100000" fill="hold"/>
                                        <p:tgtEl>
                                          <p:spTgt spid="1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800" decel="100000"/>
                                        <p:tgtEl>
                                          <p:spTgt spid="13"/>
                                        </p:tgtEl>
                                      </p:cBhvr>
                                    </p:animEffect>
                                    <p:anim calcmode="lin" valueType="num">
                                      <p:cBhvr>
                                        <p:cTn id="21" dur="800" decel="100000" fill="hold"/>
                                        <p:tgtEl>
                                          <p:spTgt spid="13"/>
                                        </p:tgtEl>
                                        <p:attrNameLst>
                                          <p:attrName>style.rotation</p:attrName>
                                        </p:attrNameLst>
                                      </p:cBhvr>
                                      <p:tavLst>
                                        <p:tav tm="0">
                                          <p:val>
                                            <p:fltVal val="-90"/>
                                          </p:val>
                                        </p:tav>
                                        <p:tav tm="100000">
                                          <p:val>
                                            <p:fltVal val="0"/>
                                          </p:val>
                                        </p:tav>
                                      </p:tavLst>
                                    </p:anim>
                                    <p:anim calcmode="lin" valueType="num">
                                      <p:cBhvr>
                                        <p:cTn id="22" dur="800" decel="100000" fill="hold"/>
                                        <p:tgtEl>
                                          <p:spTgt spid="13"/>
                                        </p:tgtEl>
                                        <p:attrNameLst>
                                          <p:attrName>ppt_x</p:attrName>
                                        </p:attrNameLst>
                                      </p:cBhvr>
                                      <p:tavLst>
                                        <p:tav tm="0">
                                          <p:val>
                                            <p:strVal val="#ppt_x+0.4"/>
                                          </p:val>
                                        </p:tav>
                                        <p:tav tm="100000">
                                          <p:val>
                                            <p:strVal val="#ppt_x-0.05"/>
                                          </p:val>
                                        </p:tav>
                                      </p:tavLst>
                                    </p:anim>
                                    <p:anim calcmode="lin" valueType="num">
                                      <p:cBhvr>
                                        <p:cTn id="23" dur="800" decel="100000" fill="hold"/>
                                        <p:tgtEl>
                                          <p:spTgt spid="1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800" decel="100000"/>
                                        <p:tgtEl>
                                          <p:spTgt spid="14"/>
                                        </p:tgtEl>
                                      </p:cBhvr>
                                    </p:animEffect>
                                    <p:anim calcmode="lin" valueType="num">
                                      <p:cBhvr>
                                        <p:cTn id="29" dur="800" decel="100000" fill="hold"/>
                                        <p:tgtEl>
                                          <p:spTgt spid="14"/>
                                        </p:tgtEl>
                                        <p:attrNameLst>
                                          <p:attrName>style.rotation</p:attrName>
                                        </p:attrNameLst>
                                      </p:cBhvr>
                                      <p:tavLst>
                                        <p:tav tm="0">
                                          <p:val>
                                            <p:fltVal val="-90"/>
                                          </p:val>
                                        </p:tav>
                                        <p:tav tm="100000">
                                          <p:val>
                                            <p:fltVal val="0"/>
                                          </p:val>
                                        </p:tav>
                                      </p:tavLst>
                                    </p:anim>
                                    <p:anim calcmode="lin" valueType="num">
                                      <p:cBhvr>
                                        <p:cTn id="30" dur="800" decel="100000" fill="hold"/>
                                        <p:tgtEl>
                                          <p:spTgt spid="14"/>
                                        </p:tgtEl>
                                        <p:attrNameLst>
                                          <p:attrName>ppt_x</p:attrName>
                                        </p:attrNameLst>
                                      </p:cBhvr>
                                      <p:tavLst>
                                        <p:tav tm="0">
                                          <p:val>
                                            <p:strVal val="#ppt_x+0.4"/>
                                          </p:val>
                                        </p:tav>
                                        <p:tav tm="100000">
                                          <p:val>
                                            <p:strVal val="#ppt_x-0.05"/>
                                          </p:val>
                                        </p:tav>
                                      </p:tavLst>
                                    </p:anim>
                                    <p:anim calcmode="lin" valueType="num">
                                      <p:cBhvr>
                                        <p:cTn id="31" dur="800" decel="100000" fill="hold"/>
                                        <p:tgtEl>
                                          <p:spTgt spid="1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34" fill="hold">
                            <p:stCondLst>
                              <p:cond delay="164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
                                        </p:tgtEl>
                                      </p:cBhvr>
                                    </p:animEffect>
                                  </p:childTnLst>
                                </p:cTn>
                              </p:par>
                            </p:childTnLst>
                          </p:cTn>
                        </p:par>
                        <p:par>
                          <p:cTn id="42" fill="hold">
                            <p:stCondLst>
                              <p:cond delay="2800"/>
                            </p:stCondLst>
                            <p:childTnLst>
                              <p:par>
                                <p:cTn id="43" presetID="49" presetClass="entr" presetSubtype="0" decel="100000" fill="hold" grpId="0" nodeType="after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 calcmode="lin" valueType="num">
                                      <p:cBhvr>
                                        <p:cTn id="47" dur="500" fill="hold"/>
                                        <p:tgtEl>
                                          <p:spTgt spid="8"/>
                                        </p:tgtEl>
                                        <p:attrNameLst>
                                          <p:attrName>style.rotation</p:attrName>
                                        </p:attrNameLst>
                                      </p:cBhvr>
                                      <p:tavLst>
                                        <p:tav tm="0">
                                          <p:val>
                                            <p:fltVal val="360"/>
                                          </p:val>
                                        </p:tav>
                                        <p:tav tm="100000">
                                          <p:val>
                                            <p:fltVal val="0"/>
                                          </p:val>
                                        </p:tav>
                                      </p:tavLst>
                                    </p:anim>
                                    <p:animEffect transition="in" filter="fade">
                                      <p:cBhvr>
                                        <p:cTn id="48" dur="500"/>
                                        <p:tgtEl>
                                          <p:spTgt spid="8"/>
                                        </p:tgtEl>
                                      </p:cBhvr>
                                    </p:animEffect>
                                  </p:childTnLst>
                                </p:cTn>
                              </p:par>
                            </p:childTnLst>
                          </p:cTn>
                        </p:par>
                        <p:par>
                          <p:cTn id="49" fill="hold">
                            <p:stCondLst>
                              <p:cond delay="3550"/>
                            </p:stCondLst>
                            <p:childTnLst>
                              <p:par>
                                <p:cTn id="50" presetID="16" presetClass="entr" presetSubtype="37"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outVertical)">
                                      <p:cBhvr>
                                        <p:cTn id="52" dur="500"/>
                                        <p:tgtEl>
                                          <p:spTgt spid="9"/>
                                        </p:tgtEl>
                                      </p:cBhvr>
                                    </p:animEffect>
                                  </p:childTnLst>
                                </p:cTn>
                              </p:par>
                            </p:childTnLst>
                          </p:cTn>
                        </p:par>
                        <p:par>
                          <p:cTn id="53" fill="hold">
                            <p:stCondLst>
                              <p:cond delay="4050"/>
                            </p:stCondLst>
                            <p:childTnLst>
                              <p:par>
                                <p:cTn id="54" presetID="42"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animBg="1"/>
      <p:bldP spid="14"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509320" y="4149080"/>
            <a:ext cx="2520280" cy="2520280"/>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椭圆 4"/>
          <p:cNvSpPr/>
          <p:nvPr/>
        </p:nvSpPr>
        <p:spPr>
          <a:xfrm>
            <a:off x="5195900" y="1484784"/>
            <a:ext cx="2520280" cy="2520280"/>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椭圆 5"/>
          <p:cNvSpPr/>
          <p:nvPr/>
        </p:nvSpPr>
        <p:spPr>
          <a:xfrm>
            <a:off x="5342804" y="4170039"/>
            <a:ext cx="2520280" cy="2520280"/>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1454372" y="1452415"/>
            <a:ext cx="2520280" cy="2520280"/>
          </a:xfrm>
          <a:prstGeom prst="ellipse">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2875836" y="3515117"/>
            <a:ext cx="1512168" cy="317649"/>
          </a:xfrm>
          <a:prstGeom prst="roundRect">
            <a:avLst>
              <a:gd name="adj" fmla="val 50000"/>
            </a:avLst>
          </a:prstGeom>
          <a:solidFill>
            <a:srgbClr val="9CCFA4"/>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请输入内容</a:t>
            </a:r>
          </a:p>
        </p:txBody>
      </p:sp>
      <p:sp>
        <p:nvSpPr>
          <p:cNvPr id="10" name="圆角矩形 9"/>
          <p:cNvSpPr/>
          <p:nvPr/>
        </p:nvSpPr>
        <p:spPr>
          <a:xfrm>
            <a:off x="6897368" y="3629204"/>
            <a:ext cx="1512168" cy="317649"/>
          </a:xfrm>
          <a:prstGeom prst="roundRect">
            <a:avLst>
              <a:gd name="adj" fmla="val 50000"/>
            </a:avLst>
          </a:prstGeom>
          <a:solidFill>
            <a:srgbClr val="9CCFA4"/>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请输入内容</a:t>
            </a:r>
          </a:p>
        </p:txBody>
      </p:sp>
      <p:sp>
        <p:nvSpPr>
          <p:cNvPr id="11" name="圆角矩形 10"/>
          <p:cNvSpPr/>
          <p:nvPr/>
        </p:nvSpPr>
        <p:spPr>
          <a:xfrm>
            <a:off x="3030269" y="6294916"/>
            <a:ext cx="1512168" cy="317649"/>
          </a:xfrm>
          <a:prstGeom prst="roundRect">
            <a:avLst>
              <a:gd name="adj" fmla="val 50000"/>
            </a:avLst>
          </a:prstGeom>
          <a:solidFill>
            <a:srgbClr val="9CCFA4"/>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请输入内容</a:t>
            </a:r>
          </a:p>
        </p:txBody>
      </p:sp>
      <p:sp>
        <p:nvSpPr>
          <p:cNvPr id="12" name="圆角矩形 11"/>
          <p:cNvSpPr/>
          <p:nvPr/>
        </p:nvSpPr>
        <p:spPr>
          <a:xfrm>
            <a:off x="6943539" y="6294917"/>
            <a:ext cx="1512168" cy="317649"/>
          </a:xfrm>
          <a:prstGeom prst="roundRect">
            <a:avLst>
              <a:gd name="adj" fmla="val 50000"/>
            </a:avLst>
          </a:prstGeom>
          <a:solidFill>
            <a:srgbClr val="9CCFA4"/>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请输入内容</a:t>
            </a:r>
          </a:p>
        </p:txBody>
      </p:sp>
      <p:sp>
        <p:nvSpPr>
          <p:cNvPr id="13" name="矩形 12"/>
          <p:cNvSpPr/>
          <p:nvPr/>
        </p:nvSpPr>
        <p:spPr>
          <a:xfrm>
            <a:off x="9048330" y="0"/>
            <a:ext cx="3142879" cy="6858000"/>
          </a:xfrm>
          <a:prstGeom prst="rect">
            <a:avLst/>
          </a:prstGeom>
          <a:solidFill>
            <a:srgbClr val="9DD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组合 13"/>
          <p:cNvGrpSpPr/>
          <p:nvPr/>
        </p:nvGrpSpPr>
        <p:grpSpPr>
          <a:xfrm>
            <a:off x="9282908" y="3788025"/>
            <a:ext cx="2602768" cy="2494512"/>
            <a:chOff x="1662514" y="3390778"/>
            <a:chExt cx="985073" cy="2494514"/>
          </a:xfrm>
        </p:grpSpPr>
        <p:sp>
          <p:nvSpPr>
            <p:cNvPr id="15" name="TextBox 12"/>
            <p:cNvSpPr txBox="1"/>
            <p:nvPr/>
          </p:nvSpPr>
          <p:spPr>
            <a:xfrm>
              <a:off x="1662514" y="3390778"/>
              <a:ext cx="758169" cy="338554"/>
            </a:xfrm>
            <a:prstGeom prst="rect">
              <a:avLst/>
            </a:prstGeom>
            <a:noFill/>
          </p:spPr>
          <p:txBody>
            <a:bodyPr wrap="square" rtlCol="0">
              <a:spAutoFit/>
            </a:bodyPr>
            <a:lstStyle/>
            <a:p>
              <a:r>
                <a:rPr lang="zh-CN" altLang="en-US" sz="1600" b="1" dirty="0">
                  <a:solidFill>
                    <a:srgbClr val="3E6442"/>
                  </a:solidFill>
                  <a:latin typeface="微软雅黑" panose="020B0503020204020204" pitchFamily="34" charset="-122"/>
                  <a:ea typeface="微软雅黑" panose="020B0503020204020204" pitchFamily="34" charset="-122"/>
                </a:rPr>
                <a:t>输入您的标题文字</a:t>
              </a:r>
            </a:p>
          </p:txBody>
        </p:sp>
        <p:sp>
          <p:nvSpPr>
            <p:cNvPr id="16" name="TextBox 13"/>
            <p:cNvSpPr txBox="1"/>
            <p:nvPr/>
          </p:nvSpPr>
          <p:spPr>
            <a:xfrm>
              <a:off x="1662514" y="3772789"/>
              <a:ext cx="985073" cy="2112503"/>
            </a:xfrm>
            <a:prstGeom prst="rect">
              <a:avLst/>
            </a:prstGeom>
            <a:noFill/>
          </p:spPr>
          <p:txBody>
            <a:bodyPr wrap="square" rtlCol="0">
              <a:spAutoFit/>
            </a:bodyPr>
            <a:lstStyle/>
            <a:p>
              <a:pPr algn="just">
                <a:lnSpc>
                  <a:spcPct val="150000"/>
                </a:lnSpc>
              </a:pPr>
              <a:r>
                <a:rPr lang="zh-CN" altLang="en-US" sz="1300" dirty="0">
                  <a:solidFill>
                    <a:schemeClr val="bg1">
                      <a:lumMod val="95000"/>
                    </a:schemeClr>
                  </a:solidFill>
                  <a:latin typeface="微软雅黑" panose="020B0503020204020204" pitchFamily="34" charset="-122"/>
                  <a:ea typeface="微软雅黑" panose="020B0503020204020204" pitchFamily="34" charset="-122"/>
                </a:rPr>
                <a:t>插花是将剪切下来的植物之枝、叶、花、果作为素材，经过一定的技术和艺术（构思、造型、设色等）加工的作品</a:t>
              </a:r>
              <a:endParaRPr lang="en-US" altLang="zh-CN" sz="1300" dirty="0">
                <a:solidFill>
                  <a:schemeClr val="bg1">
                    <a:lumMod val="9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300" dirty="0">
                  <a:solidFill>
                    <a:schemeClr val="bg1">
                      <a:lumMod val="95000"/>
                    </a:schemeClr>
                  </a:solidFill>
                  <a:latin typeface="微软雅黑" panose="020B0503020204020204" pitchFamily="34" charset="-122"/>
                  <a:ea typeface="微软雅黑" panose="020B0503020204020204" pitchFamily="34" charset="-122"/>
                </a:rPr>
                <a:t>能再现大自然和生活美的花卉艺术品，也称插花艺术</a:t>
              </a:r>
            </a:p>
            <a:p>
              <a:pPr algn="just">
                <a:lnSpc>
                  <a:spcPct val="120000"/>
                </a:lnSpc>
              </a:pPr>
              <a:endParaRPr lang="en-US" altLang="zh-CN" sz="1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1207227" y="218213"/>
            <a:ext cx="2047355" cy="272960"/>
          </a:xfrm>
          <a:prstGeom prst="rect">
            <a:avLst/>
          </a:prstGeom>
        </p:spPr>
        <p:txBody>
          <a:bodyPr wrap="none">
            <a:spAutoFit/>
          </a:bodyPr>
          <a:lstStyle/>
          <a:p>
            <a:pPr>
              <a:lnSpc>
                <a:spcPct val="80000"/>
              </a:lnSpc>
            </a:pPr>
            <a:r>
              <a:rPr lang="en-US" altLang="zh-CN" sz="1465" kern="800" spc="300" dirty="0">
                <a:solidFill>
                  <a:schemeClr val="tx1">
                    <a:lumMod val="75000"/>
                    <a:lumOff val="25000"/>
                  </a:schemeClr>
                </a:solidFill>
                <a:latin typeface="DotumChe" panose="020B0609000101010101" pitchFamily="49" charset="-127"/>
                <a:ea typeface="DotumChe" panose="020B0609000101010101" pitchFamily="49" charset="-127"/>
              </a:rPr>
              <a:t>KNOW THE FLOER</a:t>
            </a:r>
          </a:p>
        </p:txBody>
      </p:sp>
      <p:sp>
        <p:nvSpPr>
          <p:cNvPr id="20" name="TextBox 1"/>
          <p:cNvSpPr txBox="1"/>
          <p:nvPr/>
        </p:nvSpPr>
        <p:spPr>
          <a:xfrm>
            <a:off x="1207227" y="521888"/>
            <a:ext cx="1620180"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认识花材</a:t>
            </a:r>
          </a:p>
        </p:txBody>
      </p:sp>
      <p:pic>
        <p:nvPicPr>
          <p:cNvPr id="22" name="图片 21"/>
          <p:cNvPicPr>
            <a:picLocks noChangeAspect="1"/>
          </p:cNvPicPr>
          <p:nvPr/>
        </p:nvPicPr>
        <p:blipFill>
          <a:blip r:embed="rId7" cstate="email"/>
          <a:stretch>
            <a:fillRect/>
          </a:stretch>
        </p:blipFill>
        <p:spPr>
          <a:xfrm>
            <a:off x="9327465" y="521887"/>
            <a:ext cx="2627632" cy="2627632"/>
          </a:xfrm>
          <a:prstGeom prst="rect">
            <a:avLst/>
          </a:prstGeom>
        </p:spPr>
      </p:pic>
      <p:pic>
        <p:nvPicPr>
          <p:cNvPr id="21" name="图片 20"/>
          <p:cNvPicPr>
            <a:picLocks noChangeAspect="1"/>
          </p:cNvPicPr>
          <p:nvPr/>
        </p:nvPicPr>
        <p:blipFill>
          <a:blip r:embed="rId8" cstate="email"/>
          <a:stretch>
            <a:fillRect/>
          </a:stretch>
        </p:blipFill>
        <p:spPr>
          <a:xfrm>
            <a:off x="299365" y="-90177"/>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149"/>
                            </p:stCondLst>
                            <p:childTnLst>
                              <p:par>
                                <p:cTn id="15" presetID="49" presetClass="entr" presetSubtype="0" de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360"/>
                                          </p:val>
                                        </p:tav>
                                        <p:tav tm="100000">
                                          <p:val>
                                            <p:fltVal val="0"/>
                                          </p:val>
                                        </p:tav>
                                      </p:tavLst>
                                    </p:anim>
                                    <p:animEffect transition="in" filter="fade">
                                      <p:cBhvr>
                                        <p:cTn id="20" dur="500"/>
                                        <p:tgtEl>
                                          <p:spTgt spid="9"/>
                                        </p:tgtEl>
                                      </p:cBhvr>
                                    </p:animEffect>
                                  </p:childTnLst>
                                </p:cTn>
                              </p:par>
                            </p:childTnLst>
                          </p:cTn>
                        </p:par>
                        <p:par>
                          <p:cTn id="21" fill="hold">
                            <p:stCondLst>
                              <p:cond delay="1649"/>
                            </p:stCondLst>
                            <p:childTnLst>
                              <p:par>
                                <p:cTn id="22" presetID="2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par>
                          <p:cTn id="26" fill="hold">
                            <p:stCondLst>
                              <p:cond delay="2149"/>
                            </p:stCondLst>
                            <p:childTnLst>
                              <p:par>
                                <p:cTn id="27" presetID="49" presetClass="entr" presetSubtype="0"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649"/>
                            </p:stCondLst>
                            <p:childTnLst>
                              <p:par>
                                <p:cTn id="34" presetID="2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childTnLst>
                                </p:cTn>
                              </p:par>
                            </p:childTnLst>
                          </p:cTn>
                        </p:par>
                        <p:par>
                          <p:cTn id="38" fill="hold">
                            <p:stCondLst>
                              <p:cond delay="3149"/>
                            </p:stCondLst>
                            <p:childTnLst>
                              <p:par>
                                <p:cTn id="39" presetID="49" presetClass="entr" presetSubtype="0" decel="10000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3649"/>
                            </p:stCondLst>
                            <p:childTnLst>
                              <p:par>
                                <p:cTn id="46" presetID="23"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childTnLst>
                                </p:cTn>
                              </p:par>
                            </p:childTnLst>
                          </p:cTn>
                        </p:par>
                        <p:par>
                          <p:cTn id="50" fill="hold">
                            <p:stCondLst>
                              <p:cond delay="4149"/>
                            </p:stCondLst>
                            <p:childTnLst>
                              <p:par>
                                <p:cTn id="51" presetID="49" presetClass="entr" presetSubtype="0" decel="10000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360"/>
                                          </p:val>
                                        </p:tav>
                                        <p:tav tm="100000">
                                          <p:val>
                                            <p:fltVal val="0"/>
                                          </p:val>
                                        </p:tav>
                                      </p:tavLst>
                                    </p:anim>
                                    <p:animEffect transition="in" filter="fade">
                                      <p:cBhvr>
                                        <p:cTn id="56" dur="500"/>
                                        <p:tgtEl>
                                          <p:spTgt spid="12"/>
                                        </p:tgtEl>
                                      </p:cBhvr>
                                    </p:animEffect>
                                  </p:childTnLst>
                                </p:cTn>
                              </p:par>
                            </p:childTnLst>
                          </p:cTn>
                        </p:par>
                        <p:par>
                          <p:cTn id="57" fill="hold">
                            <p:stCondLst>
                              <p:cond delay="4649"/>
                            </p:stCondLst>
                            <p:childTnLst>
                              <p:par>
                                <p:cTn id="58" presetID="2" presetClass="entr" presetSubtype="2"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par>
                          <p:cTn id="62" fill="hold">
                            <p:stCondLst>
                              <p:cond delay="5149"/>
                            </p:stCondLst>
                            <p:childTnLst>
                              <p:par>
                                <p:cTn id="63" presetID="16" presetClass="entr" presetSubtype="37"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out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tretch>
            <a:fillRect/>
          </a:stretch>
        </p:blipFill>
        <p:spPr bwMode="auto">
          <a:xfrm>
            <a:off x="4810282" y="753413"/>
            <a:ext cx="7391244" cy="410624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526" y="2684427"/>
            <a:ext cx="12211051" cy="3763963"/>
          </a:xfrm>
          <a:prstGeom prst="rect">
            <a:avLst/>
          </a:prstGeom>
          <a:solidFill>
            <a:srgbClr val="548A59">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rgbClr val="FFFFFF"/>
              </a:solidFill>
              <a:ea typeface="宋体" panose="02010600030101010101" pitchFamily="2" charset="-122"/>
            </a:endParaRPr>
          </a:p>
        </p:txBody>
      </p:sp>
      <p:sp>
        <p:nvSpPr>
          <p:cNvPr id="5" name="TextBox 29"/>
          <p:cNvSpPr txBox="1"/>
          <p:nvPr/>
        </p:nvSpPr>
        <p:spPr>
          <a:xfrm>
            <a:off x="6456041" y="3427635"/>
            <a:ext cx="4624073" cy="1107996"/>
          </a:xfrm>
          <a:prstGeom prst="rect">
            <a:avLst/>
          </a:prstGeom>
          <a:noFill/>
        </p:spPr>
        <p:txBody>
          <a:bodyPr wrap="square" rtlCol="0">
            <a:spAutoFit/>
          </a:bodyPr>
          <a:lstStyle/>
          <a:p>
            <a:r>
              <a:rPr lang="zh-CN" altLang="en-US" sz="4000" b="1" dirty="0">
                <a:solidFill>
                  <a:schemeClr val="bg1"/>
                </a:solidFill>
                <a:latin typeface="方正姚体" panose="02010601030101010101" pitchFamily="2" charset="-122"/>
                <a:ea typeface="方正姚体" panose="02010601030101010101" pitchFamily="2" charset="-122"/>
              </a:rPr>
              <a:t>生活，更</a:t>
            </a:r>
            <a:r>
              <a:rPr lang="zh-CN" altLang="en-US" sz="6600" b="1" dirty="0">
                <a:solidFill>
                  <a:schemeClr val="bg1"/>
                </a:solidFill>
                <a:latin typeface="方正姚体" panose="02010601030101010101" pitchFamily="2" charset="-122"/>
                <a:ea typeface="方正姚体" panose="02010601030101010101" pitchFamily="2" charset="-122"/>
              </a:rPr>
              <a:t>美好</a:t>
            </a:r>
            <a:endParaRPr lang="en-US" altLang="zh-CN" sz="4000" b="1" dirty="0">
              <a:solidFill>
                <a:schemeClr val="bg1"/>
              </a:solidFill>
              <a:latin typeface="方正姚体" panose="02010601030101010101" pitchFamily="2" charset="-122"/>
              <a:ea typeface="方正姚体" panose="02010601030101010101" pitchFamily="2" charset="-122"/>
            </a:endParaRPr>
          </a:p>
        </p:txBody>
      </p:sp>
      <p:grpSp>
        <p:nvGrpSpPr>
          <p:cNvPr id="7" name="组合 6"/>
          <p:cNvGrpSpPr/>
          <p:nvPr/>
        </p:nvGrpSpPr>
        <p:grpSpPr>
          <a:xfrm>
            <a:off x="913521" y="4795788"/>
            <a:ext cx="3312369" cy="1627968"/>
            <a:chOff x="910630" y="2559818"/>
            <a:chExt cx="1253636" cy="1627967"/>
          </a:xfrm>
        </p:grpSpPr>
        <p:sp>
          <p:nvSpPr>
            <p:cNvPr id="8" name="TextBox 32"/>
            <p:cNvSpPr txBox="1"/>
            <p:nvPr/>
          </p:nvSpPr>
          <p:spPr>
            <a:xfrm>
              <a:off x="910630" y="2559818"/>
              <a:ext cx="1253636" cy="369909"/>
            </a:xfrm>
            <a:prstGeom prst="rect">
              <a:avLst/>
            </a:prstGeom>
            <a:noFill/>
          </p:spPr>
          <p:txBody>
            <a:bodyPr wrap="square" rtlCol="0">
              <a:spAutoFit/>
            </a:bodyPr>
            <a:lstStyle/>
            <a:p>
              <a:pPr>
                <a:lnSpc>
                  <a:spcPct val="120000"/>
                </a:lnSpc>
              </a:pPr>
              <a:r>
                <a:rPr lang="zh-CN" altLang="en-US" sz="1600" dirty="0">
                  <a:solidFill>
                    <a:srgbClr val="3E6442"/>
                  </a:solidFill>
                  <a:latin typeface="Baskerville Old Face" panose="02020602080505020303" pitchFamily="18" charset="0"/>
                  <a:ea typeface="微软雅黑" panose="020B0503020204020204" pitchFamily="34" charset="-122"/>
                  <a:cs typeface="+mn-ea"/>
                  <a:sym typeface="Arial" panose="020B0604020202020204" pitchFamily="34" charset="0"/>
                </a:rPr>
                <a:t>认识花材</a:t>
              </a:r>
            </a:p>
          </p:txBody>
        </p:sp>
        <p:sp>
          <p:nvSpPr>
            <p:cNvPr id="9" name="TextBox 33"/>
            <p:cNvSpPr txBox="1"/>
            <p:nvPr/>
          </p:nvSpPr>
          <p:spPr>
            <a:xfrm>
              <a:off x="910630" y="3006244"/>
              <a:ext cx="1253636" cy="1181541"/>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在我们生活</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中，不仅要了解插花的种类。有时候我们也需要自己去市场购买自己细化的花卉进行插花艺术再创作。为此，我们需要了解一些买花时的小技巧从而买到自己喜欢又新鲜的花</a:t>
              </a:r>
            </a:p>
          </p:txBody>
        </p:sp>
      </p:grpSp>
      <p:pic>
        <p:nvPicPr>
          <p:cNvPr id="14" name="图片 13"/>
          <p:cNvPicPr>
            <a:picLocks noChangeAspect="1"/>
          </p:cNvPicPr>
          <p:nvPr/>
        </p:nvPicPr>
        <p:blipFill>
          <a:blip r:embed="rId4" cstate="email"/>
          <a:stretch>
            <a:fillRect/>
          </a:stretch>
        </p:blipFill>
        <p:spPr>
          <a:xfrm>
            <a:off x="1308410" y="1034705"/>
            <a:ext cx="3404919" cy="3404919"/>
          </a:xfrm>
          <a:prstGeom prst="rect">
            <a:avLst/>
          </a:prstGeom>
        </p:spPr>
      </p:pic>
      <p:sp>
        <p:nvSpPr>
          <p:cNvPr id="15" name="矩形 14"/>
          <p:cNvSpPr/>
          <p:nvPr/>
        </p:nvSpPr>
        <p:spPr>
          <a:xfrm>
            <a:off x="1207227" y="218213"/>
            <a:ext cx="2047355" cy="272960"/>
          </a:xfrm>
          <a:prstGeom prst="rect">
            <a:avLst/>
          </a:prstGeom>
        </p:spPr>
        <p:txBody>
          <a:bodyPr wrap="none">
            <a:spAutoFit/>
          </a:bodyPr>
          <a:lstStyle/>
          <a:p>
            <a:pPr>
              <a:lnSpc>
                <a:spcPct val="80000"/>
              </a:lnSpc>
            </a:pPr>
            <a:r>
              <a:rPr lang="en-US" altLang="zh-CN" sz="1465" kern="800" spc="300" dirty="0">
                <a:solidFill>
                  <a:schemeClr val="tx1">
                    <a:lumMod val="75000"/>
                    <a:lumOff val="25000"/>
                  </a:schemeClr>
                </a:solidFill>
                <a:latin typeface="DotumChe" panose="020B0609000101010101" pitchFamily="49" charset="-127"/>
                <a:ea typeface="DotumChe" panose="020B0609000101010101" pitchFamily="49" charset="-127"/>
              </a:rPr>
              <a:t>KNOW THE FLOER</a:t>
            </a:r>
          </a:p>
        </p:txBody>
      </p:sp>
      <p:sp>
        <p:nvSpPr>
          <p:cNvPr id="16" name="TextBox 1"/>
          <p:cNvSpPr txBox="1"/>
          <p:nvPr/>
        </p:nvSpPr>
        <p:spPr>
          <a:xfrm>
            <a:off x="1207227" y="521888"/>
            <a:ext cx="1620180" cy="420564"/>
          </a:xfrm>
          <a:prstGeom prst="rect">
            <a:avLst/>
          </a:prstGeom>
          <a:noFill/>
        </p:spPr>
        <p:txBody>
          <a:bodyPr wrap="square" rtlCol="0">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认识花材</a:t>
            </a:r>
          </a:p>
        </p:txBody>
      </p:sp>
      <p:pic>
        <p:nvPicPr>
          <p:cNvPr id="17" name="图片 16"/>
          <p:cNvPicPr>
            <a:picLocks noChangeAspect="1"/>
          </p:cNvPicPr>
          <p:nvPr/>
        </p:nvPicPr>
        <p:blipFill>
          <a:blip r:embed="rId5" cstate="email"/>
          <a:stretch>
            <a:fillRect/>
          </a:stretch>
        </p:blipFill>
        <p:spPr>
          <a:xfrm>
            <a:off x="299365" y="-90177"/>
            <a:ext cx="1162699" cy="1162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1000"/>
                                        <p:tgtEl>
                                          <p:spTgt spid="4"/>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anim calcmode="lin" valueType="num">
                                      <p:cBhvr>
                                        <p:cTn id="20" dur="1500" fill="hold"/>
                                        <p:tgtEl>
                                          <p:spTgt spid="5"/>
                                        </p:tgtEl>
                                        <p:attrNameLst>
                                          <p:attrName>ppt_x</p:attrName>
                                        </p:attrNameLst>
                                      </p:cBhvr>
                                      <p:tavLst>
                                        <p:tav tm="0">
                                          <p:val>
                                            <p:strVal val="#ppt_x"/>
                                          </p:val>
                                        </p:tav>
                                        <p:tav tm="100000">
                                          <p:val>
                                            <p:strVal val="#ppt_x"/>
                                          </p:val>
                                        </p:tav>
                                      </p:tavLst>
                                    </p:anim>
                                    <p:anim calcmode="lin" valueType="num">
                                      <p:cBhvr>
                                        <p:cTn id="21" dur="1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37223" y="0"/>
            <a:ext cx="6040070" cy="6400870"/>
            <a:chOff x="537223" y="0"/>
            <a:chExt cx="6040070" cy="6400870"/>
          </a:xfrm>
        </p:grpSpPr>
        <p:pic>
          <p:nvPicPr>
            <p:cNvPr id="4" name="图片 3"/>
            <p:cNvPicPr>
              <a:picLocks noChangeAspect="1"/>
            </p:cNvPicPr>
            <p:nvPr/>
          </p:nvPicPr>
          <p:blipFill>
            <a:blip r:embed="rId3"/>
            <a:stretch>
              <a:fillRect/>
            </a:stretch>
          </p:blipFill>
          <p:spPr>
            <a:xfrm>
              <a:off x="537223" y="0"/>
              <a:ext cx="6040070" cy="6400870"/>
            </a:xfrm>
            <a:prstGeom prst="rect">
              <a:avLst/>
            </a:prstGeom>
          </p:spPr>
        </p:pic>
        <p:sp>
          <p:nvSpPr>
            <p:cNvPr id="5" name="文本框 4"/>
            <p:cNvSpPr txBox="1"/>
            <p:nvPr/>
          </p:nvSpPr>
          <p:spPr>
            <a:xfrm>
              <a:off x="2634313" y="2625506"/>
              <a:ext cx="3535489" cy="2646878"/>
            </a:xfrm>
            <a:prstGeom prst="rect">
              <a:avLst/>
            </a:prstGeom>
            <a:noFill/>
          </p:spPr>
          <p:txBody>
            <a:bodyPr wrap="square" rtlCol="0">
              <a:spAutoFit/>
            </a:bodyPr>
            <a:lstStyle/>
            <a:p>
              <a:r>
                <a:rPr lang="en-US" altLang="zh-CN" sz="16600" spc="-650" dirty="0">
                  <a:solidFill>
                    <a:srgbClr val="F09D86"/>
                  </a:solidFill>
                  <a:latin typeface="方正姚体简体" panose="02010601030101010101" pitchFamily="2" charset="-122"/>
                  <a:ea typeface="方正姚体简体" panose="02010601030101010101" pitchFamily="2" charset="-122"/>
                </a:rPr>
                <a:t>02</a:t>
              </a:r>
              <a:endParaRPr lang="zh-CN" altLang="en-US" sz="16600" spc="-650" dirty="0">
                <a:solidFill>
                  <a:srgbClr val="F09D86"/>
                </a:solidFill>
                <a:latin typeface="方正姚体简体" panose="02010601030101010101" pitchFamily="2" charset="-122"/>
                <a:ea typeface="方正姚体简体" panose="02010601030101010101" pitchFamily="2" charset="-122"/>
              </a:endParaRPr>
            </a:p>
          </p:txBody>
        </p:sp>
      </p:grpSp>
      <p:sp>
        <p:nvSpPr>
          <p:cNvPr id="8" name="文本框 7"/>
          <p:cNvSpPr txBox="1"/>
          <p:nvPr/>
        </p:nvSpPr>
        <p:spPr>
          <a:xfrm>
            <a:off x="8911356" y="768559"/>
            <a:ext cx="1292662" cy="5632311"/>
          </a:xfrm>
          <a:prstGeom prst="rect">
            <a:avLst/>
          </a:prstGeom>
          <a:noFill/>
        </p:spPr>
        <p:txBody>
          <a:bodyPr vert="eaVert" wrap="none" rtlCol="0">
            <a:spAutoFit/>
          </a:bodyPr>
          <a:lstStyle/>
          <a:p>
            <a:pPr algn="r"/>
            <a:r>
              <a:rPr lang="zh-CN" altLang="en-US" sz="7200" dirty="0">
                <a:solidFill>
                  <a:schemeClr val="tx1">
                    <a:lumMod val="75000"/>
                    <a:lumOff val="25000"/>
                  </a:schemeClr>
                </a:solidFill>
                <a:latin typeface="方正姚体简体" panose="02010601030101010101" pitchFamily="2" charset="-122"/>
                <a:ea typeface="方正姚体简体" panose="02010601030101010101" pitchFamily="2" charset="-122"/>
              </a:rPr>
              <a:t>插花基础知识</a:t>
            </a:r>
          </a:p>
        </p:txBody>
      </p:sp>
      <p:sp>
        <p:nvSpPr>
          <p:cNvPr id="9" name="矩形 8"/>
          <p:cNvSpPr/>
          <p:nvPr/>
        </p:nvSpPr>
        <p:spPr>
          <a:xfrm>
            <a:off x="7270186" y="1055153"/>
            <a:ext cx="1569660" cy="5654571"/>
          </a:xfrm>
          <a:prstGeom prst="rect">
            <a:avLst/>
          </a:prstGeom>
          <a:noFill/>
        </p:spPr>
        <p:txBody>
          <a:bodyPr vert="eaVert" wrap="square">
            <a:spAutoFit/>
          </a:bodyPr>
          <a:lstStyle/>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线条美，自然美，意境美，</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器皿美，色彩美，图案美，</a:t>
            </a:r>
            <a:endParaRPr lang="en-US" altLang="zh-CN"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人工美，丰盛美，花材美</a:t>
            </a:r>
          </a:p>
          <a:p>
            <a:pPr algn="ctr">
              <a:lnSpc>
                <a:spcPct val="15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色彩美</a:t>
            </a:r>
          </a:p>
          <a:p>
            <a:pPr algn="ctr">
              <a:lnSpc>
                <a:spcPct val="150000"/>
              </a:lnSpc>
            </a:pPr>
            <a:endPar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14:presetBounceEnd="52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2000">
                                          <p:cBhvr additive="base">
                                            <p:cTn id="11" dur="15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58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a:stretch>
            <a:fillRect/>
          </a:stretch>
        </p:blipFill>
        <p:spPr>
          <a:xfrm>
            <a:off x="-1" y="-80331"/>
            <a:ext cx="12192001" cy="3433131"/>
          </a:xfrm>
          <a:prstGeom prst="rect">
            <a:avLst/>
          </a:prstGeom>
        </p:spPr>
      </p:pic>
      <p:sp>
        <p:nvSpPr>
          <p:cNvPr id="37" name="矩形 36"/>
          <p:cNvSpPr/>
          <p:nvPr/>
        </p:nvSpPr>
        <p:spPr>
          <a:xfrm>
            <a:off x="-19051" y="-62790"/>
            <a:ext cx="12211051" cy="3432166"/>
          </a:xfrm>
          <a:prstGeom prst="rect">
            <a:avLst/>
          </a:prstGeom>
          <a:solidFill>
            <a:schemeClr val="accent2">
              <a:lumMod val="20000"/>
              <a:lumOff val="8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rgbClr val="FFFFFF"/>
              </a:solidFill>
              <a:ea typeface="宋体" panose="02010600030101010101" pitchFamily="2" charset="-122"/>
            </a:endParaRPr>
          </a:p>
        </p:txBody>
      </p:sp>
      <p:sp>
        <p:nvSpPr>
          <p:cNvPr id="43" name="文本框 42"/>
          <p:cNvSpPr txBox="1"/>
          <p:nvPr/>
        </p:nvSpPr>
        <p:spPr>
          <a:xfrm>
            <a:off x="6698998" y="1521587"/>
            <a:ext cx="3919888" cy="830997"/>
          </a:xfrm>
          <a:prstGeom prst="rect">
            <a:avLst/>
          </a:prstGeom>
          <a:noFill/>
        </p:spPr>
        <p:txBody>
          <a:bodyPr wrap="square" rtlCol="0">
            <a:spAutoFit/>
          </a:bodyPr>
          <a:lstStyle/>
          <a:p>
            <a:r>
              <a:rPr lang="zh-CN" altLang="en-US" sz="4800" dirty="0">
                <a:solidFill>
                  <a:schemeClr val="tx1">
                    <a:lumMod val="75000"/>
                    <a:lumOff val="25000"/>
                  </a:schemeClr>
                </a:solidFill>
                <a:latin typeface="方正姚体简体" panose="02010601030101010101" pitchFamily="2" charset="-122"/>
                <a:ea typeface="方正姚体简体" panose="02010601030101010101" pitchFamily="2" charset="-122"/>
              </a:rPr>
              <a:t>插花基础知识</a:t>
            </a:r>
          </a:p>
        </p:txBody>
      </p:sp>
      <p:sp>
        <p:nvSpPr>
          <p:cNvPr id="44" name="文本框 43"/>
          <p:cNvSpPr txBox="1"/>
          <p:nvPr/>
        </p:nvSpPr>
        <p:spPr>
          <a:xfrm>
            <a:off x="6848208" y="939012"/>
            <a:ext cx="3479125" cy="369332"/>
          </a:xfrm>
          <a:prstGeom prst="rect">
            <a:avLst/>
          </a:prstGeom>
          <a:noFill/>
        </p:spPr>
        <p:txBody>
          <a:bodyPr wrap="square" rtlCol="0">
            <a:spAutoFit/>
          </a:bodyPr>
          <a:lstStyle/>
          <a:p>
            <a:pPr algn="dist"/>
            <a:r>
              <a:rPr lang="en-US" altLang="zh-CN" dirty="0">
                <a:solidFill>
                  <a:srgbClr val="404040"/>
                </a:solidFill>
              </a:rPr>
              <a:t>KOWNING THE FLOER THING</a:t>
            </a:r>
            <a:endParaRPr lang="zh-CN" altLang="en-US" dirty="0">
              <a:solidFill>
                <a:srgbClr val="404040"/>
              </a:solidFill>
            </a:endParaRPr>
          </a:p>
        </p:txBody>
      </p:sp>
      <p:sp>
        <p:nvSpPr>
          <p:cNvPr id="46" name="文本框 45"/>
          <p:cNvSpPr txBox="1"/>
          <p:nvPr/>
        </p:nvSpPr>
        <p:spPr>
          <a:xfrm>
            <a:off x="4625534" y="181236"/>
            <a:ext cx="1719133" cy="2012859"/>
          </a:xfrm>
          <a:prstGeom prst="rect">
            <a:avLst/>
          </a:prstGeom>
          <a:noFill/>
        </p:spPr>
        <p:txBody>
          <a:bodyPr wrap="square" rtlCol="0">
            <a:spAutoFit/>
          </a:bodyPr>
          <a:lstStyle>
            <a:defPPr>
              <a:defRPr lang="zh-CN"/>
            </a:defPPr>
            <a:lvl1pPr algn="ctr">
              <a:lnSpc>
                <a:spcPct val="130000"/>
              </a:lnSpc>
              <a:defRPr sz="9600">
                <a:solidFill>
                  <a:srgbClr val="FC8485">
                    <a:alpha val="61000"/>
                  </a:srgbClr>
                </a:solidFill>
                <a:latin typeface="微软雅黑" panose="020B0503020204020204" pitchFamily="34" charset="-122"/>
                <a:ea typeface="微软雅黑" panose="020B0503020204020204" pitchFamily="34" charset="-122"/>
              </a:defRPr>
            </a:lvl1pPr>
          </a:lstStyle>
          <a:p>
            <a:r>
              <a:rPr lang="zh-CN" altLang="en-US"/>
              <a:t>‘’</a:t>
            </a:r>
          </a:p>
        </p:txBody>
      </p:sp>
      <p:sp>
        <p:nvSpPr>
          <p:cNvPr id="47" name="文本框 46"/>
          <p:cNvSpPr txBox="1"/>
          <p:nvPr/>
        </p:nvSpPr>
        <p:spPr>
          <a:xfrm>
            <a:off x="10176603" y="1662932"/>
            <a:ext cx="1719133" cy="1825693"/>
          </a:xfrm>
          <a:prstGeom prst="rect">
            <a:avLst/>
          </a:prstGeom>
          <a:noFill/>
        </p:spPr>
        <p:txBody>
          <a:bodyPr wrap="square" rtlCol="0">
            <a:spAutoFit/>
          </a:bodyPr>
          <a:lstStyle/>
          <a:p>
            <a:pPr algn="ctr">
              <a:lnSpc>
                <a:spcPct val="130000"/>
              </a:lnSpc>
            </a:pPr>
            <a:r>
              <a:rPr lang="zh-CN" altLang="en-US" sz="9600" dirty="0">
                <a:solidFill>
                  <a:srgbClr val="FC8485">
                    <a:alpha val="61000"/>
                  </a:srgbClr>
                </a:solidFill>
                <a:latin typeface="微软雅黑" panose="020B0503020204020204" pitchFamily="34" charset="-122"/>
                <a:ea typeface="微软雅黑" panose="020B0503020204020204" pitchFamily="34" charset="-122"/>
              </a:rPr>
              <a:t>‘’</a:t>
            </a:r>
          </a:p>
        </p:txBody>
      </p:sp>
      <p:grpSp>
        <p:nvGrpSpPr>
          <p:cNvPr id="9" name="组合 8"/>
          <p:cNvGrpSpPr/>
          <p:nvPr/>
        </p:nvGrpSpPr>
        <p:grpSpPr>
          <a:xfrm>
            <a:off x="948396" y="3781429"/>
            <a:ext cx="2191679" cy="3030678"/>
            <a:chOff x="948396" y="3781429"/>
            <a:chExt cx="2191679" cy="3030678"/>
          </a:xfrm>
        </p:grpSpPr>
        <p:grpSp>
          <p:nvGrpSpPr>
            <p:cNvPr id="4" name="组合 3"/>
            <p:cNvGrpSpPr/>
            <p:nvPr/>
          </p:nvGrpSpPr>
          <p:grpSpPr>
            <a:xfrm>
              <a:off x="948396" y="3781429"/>
              <a:ext cx="2191679" cy="3030678"/>
              <a:chOff x="948396" y="3781429"/>
              <a:chExt cx="2191679" cy="3030678"/>
            </a:xfrm>
          </p:grpSpPr>
          <p:sp>
            <p:nvSpPr>
              <p:cNvPr id="3" name="文本框 2"/>
              <p:cNvSpPr txBox="1"/>
              <p:nvPr/>
            </p:nvSpPr>
            <p:spPr>
              <a:xfrm>
                <a:off x="1048102" y="4626860"/>
                <a:ext cx="1999898" cy="338554"/>
              </a:xfrm>
              <a:prstGeom prst="rect">
                <a:avLst/>
              </a:prstGeom>
              <a:noFill/>
            </p:spPr>
            <p:txBody>
              <a:bodyPr wrap="square" rtlCol="0">
                <a:spAutoFit/>
              </a:bodyPr>
              <a:lstStyle/>
              <a:p>
                <a:pPr algn="dist"/>
                <a:r>
                  <a:rPr lang="zh-CN" altLang="en-US" sz="1600" b="1" dirty="0">
                    <a:latin typeface="微软雅黑" panose="020B0503020204020204" pitchFamily="34" charset="-122"/>
                    <a:ea typeface="微软雅黑" panose="020B0503020204020204" pitchFamily="34" charset="-122"/>
                  </a:rPr>
                  <a:t>东方式插花特点</a:t>
                </a:r>
              </a:p>
            </p:txBody>
          </p:sp>
          <p:sp>
            <p:nvSpPr>
              <p:cNvPr id="5" name="文本框 4"/>
              <p:cNvSpPr txBox="1"/>
              <p:nvPr/>
            </p:nvSpPr>
            <p:spPr>
              <a:xfrm>
                <a:off x="948396" y="5066629"/>
                <a:ext cx="2191679" cy="1745478"/>
              </a:xfrm>
              <a:prstGeom prst="rect">
                <a:avLst/>
              </a:prstGeom>
              <a:noFill/>
            </p:spPr>
            <p:txBody>
              <a:bodyPr wrap="square" rtlCol="0">
                <a:spAutoFit/>
              </a:bodyPr>
              <a:lstStyle>
                <a:defPPr>
                  <a:defRPr lang="zh-CN"/>
                </a:defPPr>
                <a:lvl1pPr algn="r">
                  <a:lnSpc>
                    <a:spcPct val="130000"/>
                  </a:lnSpc>
                  <a:defRPr>
                    <a:solidFill>
                      <a:srgbClr val="323232"/>
                    </a:solidFill>
                    <a:latin typeface="微软雅黑" panose="020B0503020204020204" pitchFamily="34" charset="-122"/>
                    <a:ea typeface="微软雅黑" panose="020B0503020204020204" pitchFamily="34" charset="-122"/>
                  </a:defRPr>
                </a:lvl1pPr>
              </a:lstStyle>
              <a:p>
                <a:pPr algn="ctr"/>
                <a:r>
                  <a:rPr lang="zh-CN" altLang="en-US" sz="1400" dirty="0"/>
                  <a:t>线条美，自然美</a:t>
                </a:r>
              </a:p>
              <a:p>
                <a:pPr algn="ctr"/>
                <a:r>
                  <a:rPr lang="zh-CN" altLang="en-US" sz="1400" dirty="0"/>
                  <a:t>意境美，器皿美</a:t>
                </a:r>
              </a:p>
              <a:p>
                <a:pPr algn="ctr"/>
                <a:r>
                  <a:rPr lang="zh-CN" altLang="en-US" sz="1400" dirty="0"/>
                  <a:t>色彩美</a:t>
                </a:r>
              </a:p>
              <a:p>
                <a:pPr algn="ctr"/>
                <a:endParaRPr lang="zh-CN" altLang="en-US" sz="1400" dirty="0"/>
              </a:p>
              <a:p>
                <a:pPr algn="ctr"/>
                <a:endParaRPr lang="zh-CN" altLang="en-US" sz="1400" dirty="0"/>
              </a:p>
              <a:p>
                <a:pPr algn="ctr"/>
                <a:endParaRPr lang="zh-CN" altLang="en-US" sz="1400" dirty="0"/>
              </a:p>
            </p:txBody>
          </p:sp>
          <p:sp>
            <p:nvSpPr>
              <p:cNvPr id="10" name="椭圆 9"/>
              <p:cNvSpPr/>
              <p:nvPr/>
            </p:nvSpPr>
            <p:spPr>
              <a:xfrm>
                <a:off x="1716756" y="3781429"/>
                <a:ext cx="654958" cy="654958"/>
              </a:xfrm>
              <a:prstGeom prst="ellipse">
                <a:avLst/>
              </a:prstGeom>
              <a:noFill/>
              <a:ln w="19050">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 name="文本框 5"/>
            <p:cNvSpPr txBox="1"/>
            <p:nvPr/>
          </p:nvSpPr>
          <p:spPr>
            <a:xfrm>
              <a:off x="1696942" y="3860138"/>
              <a:ext cx="669788" cy="453457"/>
            </a:xfrm>
            <a:prstGeom prst="rect">
              <a:avLst/>
            </a:prstGeom>
            <a:noFill/>
          </p:spPr>
          <p:txBody>
            <a:bodyPr wrap="square" rtlCol="0">
              <a:spAutoFit/>
            </a:bodyPr>
            <a:lstStyle/>
            <a:p>
              <a:pPr algn="ctr">
                <a:lnSpc>
                  <a:spcPct val="130000"/>
                </a:lnSpc>
              </a:pPr>
              <a:r>
                <a:rPr lang="en-US" altLang="zh-CN" sz="2000" b="1" dirty="0">
                  <a:solidFill>
                    <a:srgbClr val="FC8485"/>
                  </a:solidFill>
                  <a:latin typeface="微软雅黑" panose="020B0503020204020204" pitchFamily="34" charset="-122"/>
                  <a:ea typeface="微软雅黑" panose="020B0503020204020204" pitchFamily="34" charset="-122"/>
                </a:rPr>
                <a:t>01</a:t>
              </a:r>
              <a:endParaRPr lang="zh-CN" altLang="en-US" sz="2000" b="1" dirty="0">
                <a:solidFill>
                  <a:srgbClr val="FC8485"/>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672244" y="3811431"/>
            <a:ext cx="2191679" cy="2440522"/>
            <a:chOff x="3672244" y="3811431"/>
            <a:chExt cx="2191679" cy="2440522"/>
          </a:xfrm>
        </p:grpSpPr>
        <p:grpSp>
          <p:nvGrpSpPr>
            <p:cNvPr id="45" name="组合 44"/>
            <p:cNvGrpSpPr/>
            <p:nvPr/>
          </p:nvGrpSpPr>
          <p:grpSpPr>
            <a:xfrm>
              <a:off x="3672244" y="3811431"/>
              <a:ext cx="2191679" cy="2440522"/>
              <a:chOff x="948396" y="3811431"/>
              <a:chExt cx="2191679" cy="2440522"/>
            </a:xfrm>
          </p:grpSpPr>
          <p:sp>
            <p:nvSpPr>
              <p:cNvPr id="49" name="文本框 48"/>
              <p:cNvSpPr txBox="1"/>
              <p:nvPr/>
            </p:nvSpPr>
            <p:spPr>
              <a:xfrm>
                <a:off x="984602" y="4626860"/>
                <a:ext cx="2057350" cy="338554"/>
              </a:xfrm>
              <a:prstGeom prst="rect">
                <a:avLst/>
              </a:prstGeom>
              <a:noFill/>
            </p:spPr>
            <p:txBody>
              <a:bodyPr wrap="square" rtlCol="0">
                <a:spAutoFit/>
              </a:bodyPr>
              <a:lstStyle/>
              <a:p>
                <a:pPr algn="dist"/>
                <a:r>
                  <a:rPr lang="zh-CN" altLang="en-US" sz="1600" b="1" dirty="0">
                    <a:latin typeface="微软雅黑" panose="020B0503020204020204" pitchFamily="34" charset="-122"/>
                    <a:ea typeface="微软雅黑" panose="020B0503020204020204" pitchFamily="34" charset="-122"/>
                  </a:rPr>
                  <a:t>西方式插花特点</a:t>
                </a:r>
              </a:p>
            </p:txBody>
          </p:sp>
          <p:sp>
            <p:nvSpPr>
              <p:cNvPr id="50" name="文本框 49"/>
              <p:cNvSpPr txBox="1"/>
              <p:nvPr/>
            </p:nvSpPr>
            <p:spPr>
              <a:xfrm>
                <a:off x="948396" y="5066629"/>
                <a:ext cx="2191679" cy="1185324"/>
              </a:xfrm>
              <a:prstGeom prst="rect">
                <a:avLst/>
              </a:prstGeom>
              <a:noFill/>
            </p:spPr>
            <p:txBody>
              <a:bodyPr wrap="square" rtlCol="0">
                <a:spAutoFit/>
              </a:bodyPr>
              <a:lstStyle>
                <a:defPPr>
                  <a:defRPr lang="zh-CN"/>
                </a:defPPr>
                <a:lvl1pPr algn="r">
                  <a:lnSpc>
                    <a:spcPct val="130000"/>
                  </a:lnSpc>
                  <a:defRPr>
                    <a:solidFill>
                      <a:srgbClr val="323232"/>
                    </a:solidFill>
                    <a:latin typeface="微软雅黑" panose="020B0503020204020204" pitchFamily="34" charset="-122"/>
                    <a:ea typeface="微软雅黑" panose="020B0503020204020204" pitchFamily="34" charset="-122"/>
                  </a:defRPr>
                </a:lvl1pPr>
              </a:lstStyle>
              <a:p>
                <a:pPr algn="ctr"/>
                <a:r>
                  <a:rPr lang="zh-CN" altLang="en-US" sz="1400" dirty="0"/>
                  <a:t>图案美，人工美</a:t>
                </a:r>
              </a:p>
              <a:p>
                <a:pPr algn="ctr"/>
                <a:r>
                  <a:rPr lang="zh-CN" altLang="en-US" sz="1400" dirty="0"/>
                  <a:t>丰盛美，花材美</a:t>
                </a:r>
              </a:p>
              <a:p>
                <a:pPr algn="ctr"/>
                <a:r>
                  <a:rPr lang="zh-CN" altLang="en-US" sz="1400" dirty="0"/>
                  <a:t>色彩美</a:t>
                </a:r>
              </a:p>
              <a:p>
                <a:pPr algn="ctr"/>
                <a:endParaRPr lang="zh-CN" altLang="en-US" sz="1400" dirty="0"/>
              </a:p>
            </p:txBody>
          </p:sp>
          <p:sp>
            <p:nvSpPr>
              <p:cNvPr id="52" name="椭圆 51"/>
              <p:cNvSpPr/>
              <p:nvPr/>
            </p:nvSpPr>
            <p:spPr>
              <a:xfrm>
                <a:off x="1639667" y="3811431"/>
                <a:ext cx="654958" cy="654958"/>
              </a:xfrm>
              <a:prstGeom prst="ellipse">
                <a:avLst/>
              </a:prstGeom>
              <a:noFill/>
              <a:ln w="19050">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2" name="文本框 71"/>
            <p:cNvSpPr txBox="1"/>
            <p:nvPr/>
          </p:nvSpPr>
          <p:spPr>
            <a:xfrm>
              <a:off x="4348685" y="3919683"/>
              <a:ext cx="669788" cy="453457"/>
            </a:xfrm>
            <a:prstGeom prst="rect">
              <a:avLst/>
            </a:prstGeom>
            <a:noFill/>
          </p:spPr>
          <p:txBody>
            <a:bodyPr wrap="square" rtlCol="0">
              <a:spAutoFit/>
            </a:bodyPr>
            <a:lstStyle/>
            <a:p>
              <a:pPr algn="ctr">
                <a:lnSpc>
                  <a:spcPct val="130000"/>
                </a:lnSpc>
              </a:pPr>
              <a:r>
                <a:rPr lang="en-US" altLang="zh-CN" sz="2000" b="1" dirty="0">
                  <a:solidFill>
                    <a:srgbClr val="FC8485"/>
                  </a:solidFill>
                  <a:latin typeface="微软雅黑" panose="020B0503020204020204" pitchFamily="34" charset="-122"/>
                  <a:ea typeface="微软雅黑" panose="020B0503020204020204" pitchFamily="34" charset="-122"/>
                </a:rPr>
                <a:t>02</a:t>
              </a:r>
              <a:endParaRPr lang="zh-CN" altLang="en-US" sz="2000" b="1" dirty="0">
                <a:solidFill>
                  <a:srgbClr val="FC8485"/>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96092" y="3781273"/>
            <a:ext cx="2191679" cy="1910527"/>
            <a:chOff x="6396092" y="3781273"/>
            <a:chExt cx="2191679" cy="1910527"/>
          </a:xfrm>
        </p:grpSpPr>
        <p:grpSp>
          <p:nvGrpSpPr>
            <p:cNvPr id="56" name="组合 55"/>
            <p:cNvGrpSpPr/>
            <p:nvPr/>
          </p:nvGrpSpPr>
          <p:grpSpPr>
            <a:xfrm>
              <a:off x="6396092" y="3781273"/>
              <a:ext cx="2191679" cy="1910527"/>
              <a:chOff x="948396" y="3781273"/>
              <a:chExt cx="2191679" cy="1910527"/>
            </a:xfrm>
          </p:grpSpPr>
          <p:sp>
            <p:nvSpPr>
              <p:cNvPr id="57" name="文本框 56"/>
              <p:cNvSpPr txBox="1"/>
              <p:nvPr/>
            </p:nvSpPr>
            <p:spPr>
              <a:xfrm>
                <a:off x="1251302" y="4626860"/>
                <a:ext cx="1412352" cy="338554"/>
              </a:xfrm>
              <a:prstGeom prst="rect">
                <a:avLst/>
              </a:prstGeom>
              <a:noFill/>
            </p:spPr>
            <p:txBody>
              <a:bodyPr wrap="square" rtlCol="0">
                <a:spAutoFit/>
              </a:bodyPr>
              <a:lstStyle/>
              <a:p>
                <a:pPr algn="dist"/>
                <a:r>
                  <a:rPr lang="zh-CN" altLang="en-US" sz="1600" b="1">
                    <a:latin typeface="微软雅黑" panose="020B0503020204020204" pitchFamily="34" charset="-122"/>
                    <a:ea typeface="微软雅黑" panose="020B0503020204020204" pitchFamily="34" charset="-122"/>
                  </a:rPr>
                  <a:t>中国插花</a:t>
                </a:r>
              </a:p>
            </p:txBody>
          </p:sp>
          <p:sp>
            <p:nvSpPr>
              <p:cNvPr id="58" name="文本框 57"/>
              <p:cNvSpPr txBox="1"/>
              <p:nvPr/>
            </p:nvSpPr>
            <p:spPr>
              <a:xfrm>
                <a:off x="948396" y="5066629"/>
                <a:ext cx="2191679" cy="625171"/>
              </a:xfrm>
              <a:prstGeom prst="rect">
                <a:avLst/>
              </a:prstGeom>
              <a:noFill/>
            </p:spPr>
            <p:txBody>
              <a:bodyPr wrap="square" rtlCol="0">
                <a:spAutoFit/>
              </a:bodyPr>
              <a:lstStyle>
                <a:defPPr>
                  <a:defRPr lang="zh-CN"/>
                </a:defPPr>
                <a:lvl1pPr algn="r">
                  <a:lnSpc>
                    <a:spcPct val="130000"/>
                  </a:lnSpc>
                  <a:defRPr>
                    <a:solidFill>
                      <a:srgbClr val="323232"/>
                    </a:solidFill>
                    <a:latin typeface="微软雅黑" panose="020B0503020204020204" pitchFamily="34" charset="-122"/>
                    <a:ea typeface="微软雅黑" panose="020B0503020204020204" pitchFamily="34" charset="-122"/>
                  </a:defRPr>
                </a:lvl1pPr>
              </a:lstStyle>
              <a:p>
                <a:pPr algn="ctr"/>
                <a:r>
                  <a:rPr lang="zh-CN" altLang="en-US" sz="1400"/>
                  <a:t>中国插花艺术属于东方插花，符合东方式插花特点</a:t>
                </a:r>
              </a:p>
            </p:txBody>
          </p:sp>
          <p:sp>
            <p:nvSpPr>
              <p:cNvPr id="60" name="椭圆 59"/>
              <p:cNvSpPr/>
              <p:nvPr/>
            </p:nvSpPr>
            <p:spPr>
              <a:xfrm>
                <a:off x="1637003" y="3781273"/>
                <a:ext cx="654958" cy="654958"/>
              </a:xfrm>
              <a:prstGeom prst="ellipse">
                <a:avLst/>
              </a:prstGeom>
              <a:noFill/>
              <a:ln w="19050">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0" name="文本框 39"/>
            <p:cNvSpPr txBox="1"/>
            <p:nvPr/>
          </p:nvSpPr>
          <p:spPr>
            <a:xfrm>
              <a:off x="7070280" y="3851360"/>
              <a:ext cx="669788" cy="453457"/>
            </a:xfrm>
            <a:prstGeom prst="rect">
              <a:avLst/>
            </a:prstGeom>
            <a:noFill/>
          </p:spPr>
          <p:txBody>
            <a:bodyPr wrap="square" rtlCol="0">
              <a:spAutoFit/>
            </a:bodyPr>
            <a:lstStyle/>
            <a:p>
              <a:pPr algn="ctr">
                <a:lnSpc>
                  <a:spcPct val="130000"/>
                </a:lnSpc>
              </a:pPr>
              <a:r>
                <a:rPr lang="en-US" altLang="zh-CN" sz="2000" b="1" dirty="0">
                  <a:solidFill>
                    <a:srgbClr val="FC8485"/>
                  </a:solidFill>
                  <a:latin typeface="微软雅黑" panose="020B0503020204020204" pitchFamily="34" charset="-122"/>
                  <a:ea typeface="微软雅黑" panose="020B0503020204020204" pitchFamily="34" charset="-122"/>
                </a:rPr>
                <a:t>03</a:t>
              </a:r>
              <a:endParaRPr lang="zh-CN" altLang="en-US" sz="2000" b="1" dirty="0">
                <a:solidFill>
                  <a:srgbClr val="FC8485"/>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9120176" y="3762821"/>
            <a:ext cx="2191679" cy="1983440"/>
            <a:chOff x="9120176" y="3762821"/>
            <a:chExt cx="2191679" cy="1983440"/>
          </a:xfrm>
        </p:grpSpPr>
        <p:grpSp>
          <p:nvGrpSpPr>
            <p:cNvPr id="64" name="组合 63"/>
            <p:cNvGrpSpPr/>
            <p:nvPr/>
          </p:nvGrpSpPr>
          <p:grpSpPr>
            <a:xfrm>
              <a:off x="9120176" y="3762821"/>
              <a:ext cx="2191679" cy="1983440"/>
              <a:chOff x="948396" y="3708360"/>
              <a:chExt cx="2191679" cy="1983440"/>
            </a:xfrm>
          </p:grpSpPr>
          <p:sp>
            <p:nvSpPr>
              <p:cNvPr id="65" name="文本框 64"/>
              <p:cNvSpPr txBox="1"/>
              <p:nvPr/>
            </p:nvSpPr>
            <p:spPr>
              <a:xfrm>
                <a:off x="1251302" y="4626860"/>
                <a:ext cx="1412352" cy="338554"/>
              </a:xfrm>
              <a:prstGeom prst="rect">
                <a:avLst/>
              </a:prstGeom>
              <a:noFill/>
            </p:spPr>
            <p:txBody>
              <a:bodyPr wrap="square" rtlCol="0">
                <a:spAutoFit/>
              </a:bodyPr>
              <a:lstStyle/>
              <a:p>
                <a:pPr algn="dist"/>
                <a:r>
                  <a:rPr lang="zh-CN" altLang="en-US" sz="1600" b="1">
                    <a:latin typeface="微软雅黑" panose="020B0503020204020204" pitchFamily="34" charset="-122"/>
                    <a:ea typeface="微软雅黑" panose="020B0503020204020204" pitchFamily="34" charset="-122"/>
                  </a:rPr>
                  <a:t>日本插花</a:t>
                </a:r>
              </a:p>
            </p:txBody>
          </p:sp>
          <p:sp>
            <p:nvSpPr>
              <p:cNvPr id="66" name="文本框 65"/>
              <p:cNvSpPr txBox="1"/>
              <p:nvPr/>
            </p:nvSpPr>
            <p:spPr>
              <a:xfrm>
                <a:off x="948396" y="5066629"/>
                <a:ext cx="2191679" cy="625171"/>
              </a:xfrm>
              <a:prstGeom prst="rect">
                <a:avLst/>
              </a:prstGeom>
              <a:noFill/>
            </p:spPr>
            <p:txBody>
              <a:bodyPr wrap="square" rtlCol="0">
                <a:spAutoFit/>
              </a:bodyPr>
              <a:lstStyle>
                <a:defPPr>
                  <a:defRPr lang="zh-CN"/>
                </a:defPPr>
                <a:lvl1pPr algn="r">
                  <a:lnSpc>
                    <a:spcPct val="130000"/>
                  </a:lnSpc>
                  <a:defRPr>
                    <a:solidFill>
                      <a:srgbClr val="323232"/>
                    </a:solidFill>
                    <a:latin typeface="微软雅黑" panose="020B0503020204020204" pitchFamily="34" charset="-122"/>
                    <a:ea typeface="微软雅黑" panose="020B0503020204020204" pitchFamily="34" charset="-122"/>
                  </a:defRPr>
                </a:lvl1pPr>
              </a:lstStyle>
              <a:p>
                <a:pPr algn="ctr"/>
                <a:r>
                  <a:rPr lang="zh-CN" altLang="en-US" sz="1400"/>
                  <a:t>日本的插花在世界也是领先于世界先进水平</a:t>
                </a:r>
              </a:p>
            </p:txBody>
          </p:sp>
          <p:sp>
            <p:nvSpPr>
              <p:cNvPr id="68" name="椭圆 67"/>
              <p:cNvSpPr/>
              <p:nvPr/>
            </p:nvSpPr>
            <p:spPr>
              <a:xfrm>
                <a:off x="1668320" y="3708360"/>
                <a:ext cx="654958" cy="654958"/>
              </a:xfrm>
              <a:prstGeom prst="ellipse">
                <a:avLst/>
              </a:prstGeom>
              <a:noFill/>
              <a:ln w="19050">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1" name="文本框 40"/>
            <p:cNvSpPr txBox="1"/>
            <p:nvPr/>
          </p:nvSpPr>
          <p:spPr>
            <a:xfrm>
              <a:off x="9841709" y="3851359"/>
              <a:ext cx="669788" cy="453457"/>
            </a:xfrm>
            <a:prstGeom prst="rect">
              <a:avLst/>
            </a:prstGeom>
            <a:noFill/>
          </p:spPr>
          <p:txBody>
            <a:bodyPr wrap="square" rtlCol="0">
              <a:spAutoFit/>
            </a:bodyPr>
            <a:lstStyle/>
            <a:p>
              <a:pPr algn="ctr">
                <a:lnSpc>
                  <a:spcPct val="130000"/>
                </a:lnSpc>
              </a:pPr>
              <a:r>
                <a:rPr lang="en-US" altLang="zh-CN" sz="2000" b="1" dirty="0">
                  <a:solidFill>
                    <a:srgbClr val="FC8485"/>
                  </a:solidFill>
                  <a:latin typeface="微软雅黑" panose="020B0503020204020204" pitchFamily="34" charset="-122"/>
                  <a:ea typeface="微软雅黑" panose="020B0503020204020204" pitchFamily="34" charset="-122"/>
                </a:rPr>
                <a:t>04</a:t>
              </a:r>
              <a:endParaRPr lang="zh-CN" altLang="en-US" sz="2000" b="1" dirty="0">
                <a:solidFill>
                  <a:srgbClr val="FC848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6" presetClass="entr" presetSubtype="42"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outHorizontal)">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4" grpId="0"/>
      <p:bldP spid="46" grpId="0"/>
      <p:bldP spid="4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a:stretch>
        </a:blipFill>
        <a:ln>
          <a:noFill/>
        </a:ln>
      </a:spPr>
      <a:bodyPr rtlCol="0" anchor="ctr"/>
      <a:lstStyle>
        <a:defPPr algn="ctr">
          <a:defRPr sz="135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1251</Words>
  <Application>Microsoft Office PowerPoint</Application>
  <PresentationFormat>宽屏</PresentationFormat>
  <Paragraphs>206</Paragraphs>
  <Slides>22</Slides>
  <Notes>22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造字工房悦黑体验版特细体</vt:lpstr>
      <vt:lpstr>Agent Red</vt:lpstr>
      <vt:lpstr>微软雅黑</vt:lpstr>
      <vt:lpstr>Arial</vt:lpstr>
      <vt:lpstr>Baskerville Old Face</vt:lpstr>
      <vt:lpstr>等线</vt:lpstr>
      <vt:lpstr>方正清刻本悦宋简体</vt:lpstr>
      <vt:lpstr>DotumChe</vt:lpstr>
      <vt:lpstr>Agency FB</vt:lpstr>
      <vt:lpstr>Bodoni MT Black</vt:lpstr>
      <vt:lpstr>方正姚体简体</vt:lpstr>
      <vt:lpstr>方正姚体</vt:lpstr>
      <vt:lpstr>Arial Black</vt:lpstr>
      <vt:lpstr>宋体</vt:lpstr>
      <vt:lpstr>文悦古典明朝体 (非商业使用) W5</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2021-07-12T03:30:25Z</dcterms:created>
  <dcterms:modified xsi:type="dcterms:W3CDTF">2023-01-10T11:45:17Z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4E2AFE663B2044808833E0AF3F64D568</vt:lpwstr>
  </property>
  <property fmtid="{A09F084E-AD41-489F-8076-AA5BE3082BCA}" pid="100">
    <vt:ui4>5</vt:ui4>
  </property>
  <property fmtid="{64440492-4C8B-11D1-8B70-080036B11A03}" pid="11">
    <vt:lpwstr>www.2ppt.com-爱PPT提供资源下载</vt:lpwstr>
  </property>
</Properties>
</file>