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tiff" ContentType="image/tiff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4"/>
  </p:notesMasterIdLst>
  <p:handoutMasterIdLst>
    <p:handoutMasterId r:id="rId25"/>
  </p:handoutMasterIdLst>
  <p:sldIdLst>
    <p:sldId id="256" r:id="rId2"/>
    <p:sldId id="288" r:id="rId3"/>
    <p:sldId id="258" r:id="rId4"/>
    <p:sldId id="260" r:id="rId5"/>
    <p:sldId id="289" r:id="rId6"/>
    <p:sldId id="261" r:id="rId7"/>
    <p:sldId id="264" r:id="rId8"/>
    <p:sldId id="291" r:id="rId9"/>
    <p:sldId id="292" r:id="rId10"/>
    <p:sldId id="290" r:id="rId11"/>
    <p:sldId id="268" r:id="rId12"/>
    <p:sldId id="287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93" r:id="rId21"/>
    <p:sldId id="294" r:id="rId22"/>
    <p:sldId id="278" r:id="rId23"/>
  </p:sldIdLst>
  <p:sldSz cx="9144000" cy="5143500" type="screen16x9"/>
  <p:notesSz cx="6858000" cy="9144000"/>
  <p:defaultTextStyle>
    <a:defPPr>
      <a:defRPr lang="zh-CN"/>
    </a:defPPr>
    <a:lvl1pPr marL="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2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BF0DE"/>
    <a:srgbClr val="C14E1E"/>
    <a:srgbClr val="F44236"/>
    <a:srgbClr val="A1C450"/>
    <a:srgbClr val="82A33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001" autoAdjust="0"/>
    <p:restoredTop sz="94660"/>
  </p:normalViewPr>
  <p:slideViewPr>
    <p:cSldViewPr snapToGrid="0" showGuides="1">
      <p:cViewPr varScale="1">
        <p:scale>
          <a:sx n="102" d="100"/>
          <a:sy n="102" d="100"/>
        </p:scale>
        <p:origin x="-108" y="-726"/>
      </p:cViewPr>
      <p:guideLst>
        <p:guide orient="horz" pos="1620"/>
        <p:guide pos="2882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68" d="100"/>
        <a:sy n="168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  <a:t>2023-01-17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  <a:t>2023-01-17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封面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+mj-lt"/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+mj-lt"/>
                </a:endParaRPr>
              </a:p>
            </p:txBody>
          </p:sp>
        </p:grpSp>
      </p:grpSp>
      <p:sp>
        <p:nvSpPr>
          <p:cNvPr id="320" name="圆角矩形 319"/>
          <p:cNvSpPr/>
          <p:nvPr userDrawn="1"/>
        </p:nvSpPr>
        <p:spPr>
          <a:xfrm>
            <a:off x="1629132" y="1509856"/>
            <a:ext cx="5885737" cy="1962227"/>
          </a:xfrm>
          <a:prstGeom prst="roundRect">
            <a:avLst>
              <a:gd name="adj" fmla="val 50000"/>
            </a:avLst>
          </a:prstGeom>
          <a:solidFill>
            <a:srgbClr val="82A3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cxnSp>
        <p:nvCxnSpPr>
          <p:cNvPr id="321" name="直接连接符 320"/>
          <p:cNvCxnSpPr/>
          <p:nvPr userDrawn="1"/>
        </p:nvCxnSpPr>
        <p:spPr>
          <a:xfrm>
            <a:off x="2628002" y="2600561"/>
            <a:ext cx="3887997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2" name="矩形 321"/>
          <p:cNvSpPr/>
          <p:nvPr userDrawn="1"/>
        </p:nvSpPr>
        <p:spPr>
          <a:xfrm>
            <a:off x="2831620" y="4259916"/>
            <a:ext cx="3480761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zh-CN" altLang="en-US" sz="1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课堂导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入</a:t>
            </a:r>
            <a:r>
              <a:rPr lang="en-US" altLang="zh-CN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新知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探究</a:t>
            </a:r>
            <a:r>
              <a:rPr lang="en-US" altLang="zh-CN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课堂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练习</a:t>
            </a:r>
            <a:r>
              <a:rPr lang="en-US" altLang="zh-CN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2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课堂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小结</a:t>
            </a:r>
            <a:r>
              <a:rPr lang="en-US" altLang="zh-CN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-</a:t>
            </a:r>
            <a:r>
              <a:rPr lang="zh-CN" altLang="en-US" sz="12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课堂作业</a:t>
            </a:r>
            <a:endParaRPr lang="zh-CN" altLang="en-US" sz="1200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学习目标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314" name="矩形 313" hidden="1"/>
          <p:cNvSpPr/>
          <p:nvPr userDrawn="1"/>
        </p:nvSpPr>
        <p:spPr>
          <a:xfrm>
            <a:off x="92596" y="259873"/>
            <a:ext cx="8964809" cy="47970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sp>
        <p:nvSpPr>
          <p:cNvPr id="324" name="矩形 323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学习目标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导入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矩形 315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课堂导入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新知探究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新知探究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5" name="组合 4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6" name="组合 5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8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3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0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5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8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6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7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3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9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5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6" name="组合 15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5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2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8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2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9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0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3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1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4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6" name="组合 25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8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4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0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5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0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1" name="组合 30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3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5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3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9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1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5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9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1" name="圆角矩形 310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练习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课堂练习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小结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课堂小结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作业"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</a:rPr>
              <a:t>课堂作业</a:t>
            </a:r>
            <a:endParaRPr lang="zh-CN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68580" tIns="34290" rIns="68580" bIns="3429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C1D861-E942-4694-966D-F6A93EB1A689}" type="datetimeFigureOut">
              <a:rPr lang="zh-CN" altLang="en-US" smtClean="0"/>
              <a:t>2023-01-17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294FA98-B1F0-4380-866C-E18380B9059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7" Type="http://schemas.openxmlformats.org/officeDocument/2006/relationships/image" Target="../media/image24.jpeg"/><Relationship Id="rId2" Type="http://schemas.openxmlformats.org/officeDocument/2006/relationships/slideLayout" Target="../slideLayouts/slideLayout9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23.jpeg"/><Relationship Id="rId5" Type="http://schemas.openxmlformats.org/officeDocument/2006/relationships/image" Target="../media/image22.jpeg"/><Relationship Id="rId4" Type="http://schemas.openxmlformats.org/officeDocument/2006/relationships/image" Target="../media/image21.wmf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tiff"/><Relationship Id="rId2" Type="http://schemas.openxmlformats.org/officeDocument/2006/relationships/image" Target="../media/image5.tiff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2003079" y="1780295"/>
            <a:ext cx="5262327" cy="623248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zh-CN" altLang="en-US" sz="3600" b="1" dirty="0">
                <a:solidFill>
                  <a:schemeClr val="bg1"/>
                </a:solidFill>
                <a:latin typeface="+mn-ea"/>
              </a:rPr>
              <a:t>长方体（二） </a:t>
            </a:r>
            <a:endParaRPr lang="zh-CN" altLang="en-US" sz="3600" b="1" dirty="0">
              <a:solidFill>
                <a:schemeClr val="bg1"/>
              </a:solidFill>
            </a:endParaRPr>
          </a:p>
        </p:txBody>
      </p:sp>
      <p:sp>
        <p:nvSpPr>
          <p:cNvPr id="9" name="矩形 8"/>
          <p:cNvSpPr/>
          <p:nvPr/>
        </p:nvSpPr>
        <p:spPr>
          <a:xfrm>
            <a:off x="2721906" y="2684417"/>
            <a:ext cx="3519307" cy="684803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ctr"/>
            <a:r>
              <a:rPr lang="zh-CN" altLang="en-US" sz="4000" b="1" dirty="0" smtClean="0">
                <a:solidFill>
                  <a:schemeClr val="bg1"/>
                </a:solidFill>
              </a:rPr>
              <a:t>体</a:t>
            </a:r>
            <a:r>
              <a:rPr lang="zh-CN" altLang="en-US" sz="4000" b="1" dirty="0">
                <a:solidFill>
                  <a:schemeClr val="bg1"/>
                </a:solidFill>
              </a:rPr>
              <a:t>积单位</a:t>
            </a:r>
            <a:endParaRPr lang="zh-CN" altLang="en-US" sz="40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0" y="4589573"/>
            <a:ext cx="9144000" cy="4298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ctr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000" b="1" kern="0" smtClean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WWW.PPT818.COM</a:t>
            </a:r>
            <a:endParaRPr lang="en-US" altLang="zh-CN" sz="2000" b="1" kern="0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3"/>
          <p:cNvSpPr txBox="1">
            <a:spLocks noChangeArrowheads="1"/>
          </p:cNvSpPr>
          <p:nvPr/>
        </p:nvSpPr>
        <p:spPr bwMode="auto">
          <a:xfrm>
            <a:off x="671504" y="1521560"/>
            <a:ext cx="7884185" cy="20082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lnSpc>
                <a:spcPct val="150000"/>
              </a:lnSpc>
            </a:pPr>
            <a:r>
              <a:rPr lang="zh-CN" altLang="en-US" sz="2100" b="0" dirty="0">
                <a:latin typeface="+mn-ea"/>
                <a:ea typeface="+mn-ea"/>
              </a:rPr>
              <a:t>（</a:t>
            </a:r>
            <a:r>
              <a:rPr lang="en-US" altLang="zh-CN" sz="2100" b="0" dirty="0">
                <a:latin typeface="+mn-ea"/>
                <a:ea typeface="+mn-ea"/>
              </a:rPr>
              <a:t>1</a:t>
            </a:r>
            <a:r>
              <a:rPr lang="zh-CN" altLang="en-US" sz="2100" b="0" dirty="0">
                <a:latin typeface="+mn-ea"/>
                <a:ea typeface="+mn-ea"/>
              </a:rPr>
              <a:t>）常用的体积单位有</a:t>
            </a:r>
            <a:r>
              <a:rPr lang="zh-CN" altLang="en-US" sz="2100" b="0" u="sng" dirty="0">
                <a:latin typeface="+mn-ea"/>
                <a:ea typeface="+mn-ea"/>
              </a:rPr>
              <a:t>               </a:t>
            </a:r>
            <a:r>
              <a:rPr lang="zh-CN" altLang="en-US" sz="2100" b="0" dirty="0">
                <a:latin typeface="+mn-ea"/>
                <a:ea typeface="+mn-ea"/>
              </a:rPr>
              <a:t>、</a:t>
            </a:r>
            <a:r>
              <a:rPr lang="zh-CN" altLang="en-US" sz="2100" b="0" u="sng" dirty="0">
                <a:latin typeface="+mn-ea"/>
                <a:ea typeface="+mn-ea"/>
              </a:rPr>
              <a:t>               </a:t>
            </a:r>
            <a:r>
              <a:rPr lang="zh-CN" altLang="en-US" sz="2100" b="0" dirty="0">
                <a:latin typeface="+mn-ea"/>
                <a:ea typeface="+mn-ea"/>
              </a:rPr>
              <a:t>、</a:t>
            </a:r>
            <a:r>
              <a:rPr lang="zh-CN" altLang="en-US" sz="2100" b="0" u="sng" dirty="0">
                <a:latin typeface="+mn-ea"/>
                <a:ea typeface="+mn-ea"/>
              </a:rPr>
              <a:t>                 </a:t>
            </a:r>
            <a:r>
              <a:rPr lang="zh-CN" altLang="en-US" sz="2100" b="0" dirty="0">
                <a:latin typeface="+mn-ea"/>
                <a:ea typeface="+mn-ea"/>
              </a:rPr>
              <a:t>。</a:t>
            </a:r>
          </a:p>
          <a:p>
            <a:pPr algn="l" eaLnBrk="1" hangingPunct="1">
              <a:lnSpc>
                <a:spcPct val="150000"/>
              </a:lnSpc>
            </a:pPr>
            <a:r>
              <a:rPr lang="zh-CN" altLang="en-US" sz="2100" b="0" dirty="0">
                <a:latin typeface="+mn-ea"/>
                <a:ea typeface="+mn-ea"/>
              </a:rPr>
              <a:t>（</a:t>
            </a:r>
            <a:r>
              <a:rPr lang="en-US" altLang="zh-CN" sz="2100" b="0" dirty="0">
                <a:latin typeface="+mn-ea"/>
                <a:ea typeface="+mn-ea"/>
              </a:rPr>
              <a:t>2</a:t>
            </a:r>
            <a:r>
              <a:rPr lang="zh-CN" altLang="en-US" sz="2100" b="0" dirty="0">
                <a:latin typeface="+mn-ea"/>
                <a:ea typeface="+mn-ea"/>
              </a:rPr>
              <a:t>）棱长为</a:t>
            </a:r>
            <a:r>
              <a:rPr lang="en-US" altLang="zh-CN" sz="2100" b="0" dirty="0">
                <a:latin typeface="+mn-ea"/>
                <a:ea typeface="+mn-ea"/>
              </a:rPr>
              <a:t>1</a:t>
            </a:r>
            <a:r>
              <a:rPr lang="zh-CN" altLang="en-US" sz="2100" b="0" dirty="0">
                <a:latin typeface="+mn-ea"/>
                <a:ea typeface="+mn-ea"/>
              </a:rPr>
              <a:t>厘米的正方体，体积是</a:t>
            </a:r>
            <a:r>
              <a:rPr lang="zh-CN" altLang="en-US" sz="2100" b="0" u="sng" dirty="0">
                <a:latin typeface="+mn-ea"/>
                <a:ea typeface="+mn-ea"/>
              </a:rPr>
              <a:t>                     </a:t>
            </a:r>
            <a:r>
              <a:rPr lang="zh-CN" altLang="en-US" sz="2100" b="0" dirty="0">
                <a:latin typeface="+mn-ea"/>
                <a:ea typeface="+mn-ea"/>
              </a:rPr>
              <a:t>；</a:t>
            </a:r>
          </a:p>
          <a:p>
            <a:pPr algn="l" eaLnBrk="1" hangingPunct="1">
              <a:lnSpc>
                <a:spcPct val="150000"/>
              </a:lnSpc>
            </a:pPr>
            <a:r>
              <a:rPr lang="zh-CN" altLang="en-US" sz="2100" b="0" dirty="0">
                <a:latin typeface="+mn-ea"/>
                <a:ea typeface="+mn-ea"/>
              </a:rPr>
              <a:t>         棱长为</a:t>
            </a:r>
            <a:r>
              <a:rPr lang="en-US" altLang="zh-CN" sz="2100" b="0" dirty="0">
                <a:latin typeface="+mn-ea"/>
                <a:ea typeface="+mn-ea"/>
              </a:rPr>
              <a:t>1</a:t>
            </a:r>
            <a:r>
              <a:rPr lang="zh-CN" altLang="en-US" sz="2100" b="0" dirty="0">
                <a:latin typeface="+mn-ea"/>
                <a:ea typeface="+mn-ea"/>
              </a:rPr>
              <a:t>分米的正方体，体积是</a:t>
            </a:r>
            <a:r>
              <a:rPr lang="zh-CN" altLang="en-US" sz="2100" b="0" u="sng" dirty="0">
                <a:latin typeface="+mn-ea"/>
                <a:ea typeface="+mn-ea"/>
              </a:rPr>
              <a:t>                     </a:t>
            </a:r>
            <a:r>
              <a:rPr lang="zh-CN" altLang="en-US" sz="2100" b="0" dirty="0">
                <a:latin typeface="+mn-ea"/>
                <a:ea typeface="+mn-ea"/>
              </a:rPr>
              <a:t>；</a:t>
            </a:r>
          </a:p>
          <a:p>
            <a:pPr algn="l" eaLnBrk="1" hangingPunct="1">
              <a:lnSpc>
                <a:spcPct val="150000"/>
              </a:lnSpc>
            </a:pPr>
            <a:r>
              <a:rPr lang="zh-CN" altLang="en-US" sz="2100" b="0" dirty="0">
                <a:latin typeface="+mn-ea"/>
                <a:ea typeface="+mn-ea"/>
              </a:rPr>
              <a:t>         棱长为</a:t>
            </a:r>
            <a:r>
              <a:rPr lang="en-US" altLang="zh-CN" sz="2100" b="0" dirty="0">
                <a:latin typeface="+mn-ea"/>
                <a:ea typeface="+mn-ea"/>
              </a:rPr>
              <a:t>1</a:t>
            </a:r>
            <a:r>
              <a:rPr lang="zh-CN" altLang="en-US" sz="2100" b="0" dirty="0">
                <a:latin typeface="+mn-ea"/>
                <a:ea typeface="+mn-ea"/>
              </a:rPr>
              <a:t>米的正方体，  体积是</a:t>
            </a:r>
            <a:r>
              <a:rPr lang="zh-CN" altLang="en-US" sz="2100" b="0" u="sng" dirty="0">
                <a:latin typeface="+mn-ea"/>
                <a:ea typeface="+mn-ea"/>
              </a:rPr>
              <a:t>                       </a:t>
            </a:r>
            <a:r>
              <a:rPr lang="zh-CN" altLang="en-US" sz="2100" b="0" dirty="0">
                <a:latin typeface="+mn-ea"/>
                <a:ea typeface="+mn-ea"/>
              </a:rPr>
              <a:t>。</a:t>
            </a:r>
          </a:p>
        </p:txBody>
      </p:sp>
      <p:sp>
        <p:nvSpPr>
          <p:cNvPr id="4" name="Text Box 10"/>
          <p:cNvSpPr txBox="1">
            <a:spLocks noChangeArrowheads="1"/>
          </p:cNvSpPr>
          <p:nvPr/>
        </p:nvSpPr>
        <p:spPr bwMode="auto">
          <a:xfrm>
            <a:off x="3536830" y="1583414"/>
            <a:ext cx="1312406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zh-CN" altLang="en-US" sz="2100" b="0" dirty="0">
                <a:solidFill>
                  <a:srgbClr val="FF0000"/>
                </a:solidFill>
                <a:latin typeface="+mn-ea"/>
                <a:ea typeface="+mn-ea"/>
              </a:rPr>
              <a:t>立方厘米</a:t>
            </a:r>
            <a:r>
              <a:rPr lang="zh-CN" altLang="en-US" sz="2100" b="0" dirty="0">
                <a:latin typeface="+mn-ea"/>
                <a:ea typeface="+mn-ea"/>
              </a:rPr>
              <a:t> </a:t>
            </a:r>
          </a:p>
        </p:txBody>
      </p:sp>
      <p:sp>
        <p:nvSpPr>
          <p:cNvPr id="5" name="Text Box 11"/>
          <p:cNvSpPr txBox="1">
            <a:spLocks noChangeArrowheads="1"/>
          </p:cNvSpPr>
          <p:nvPr/>
        </p:nvSpPr>
        <p:spPr bwMode="auto">
          <a:xfrm>
            <a:off x="4939196" y="1571414"/>
            <a:ext cx="1287325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zh-CN" altLang="en-US" sz="2100" b="0" dirty="0">
                <a:solidFill>
                  <a:srgbClr val="FF0000"/>
                </a:solidFill>
                <a:latin typeface="+mn-ea"/>
                <a:ea typeface="+mn-ea"/>
              </a:rPr>
              <a:t>立方分米</a:t>
            </a:r>
            <a:r>
              <a:rPr lang="zh-CN" altLang="en-US" sz="2100" b="0" dirty="0">
                <a:latin typeface="+mn-ea"/>
                <a:ea typeface="+mn-ea"/>
              </a:rPr>
              <a:t> </a:t>
            </a:r>
          </a:p>
        </p:txBody>
      </p:sp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6568896" y="1583785"/>
            <a:ext cx="1240631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zh-CN" altLang="en-US" sz="2100" b="0" dirty="0">
                <a:solidFill>
                  <a:srgbClr val="FF0000"/>
                </a:solidFill>
                <a:latin typeface="+mn-ea"/>
                <a:ea typeface="+mn-ea"/>
              </a:rPr>
              <a:t>立方米</a:t>
            </a:r>
            <a:r>
              <a:rPr lang="zh-CN" altLang="en-US" sz="2100" b="0" dirty="0">
                <a:latin typeface="+mn-ea"/>
                <a:ea typeface="+mn-ea"/>
              </a:rPr>
              <a:t> </a:t>
            </a:r>
          </a:p>
        </p:txBody>
      </p:sp>
      <p:sp>
        <p:nvSpPr>
          <p:cNvPr id="7" name="Text Box 13"/>
          <p:cNvSpPr txBox="1">
            <a:spLocks noChangeArrowheads="1"/>
          </p:cNvSpPr>
          <p:nvPr/>
        </p:nvSpPr>
        <p:spPr bwMode="auto">
          <a:xfrm>
            <a:off x="5223802" y="2073475"/>
            <a:ext cx="1640988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n-US" altLang="zh-CN" sz="2100" b="0" dirty="0">
                <a:solidFill>
                  <a:srgbClr val="FF0000"/>
                </a:solidFill>
                <a:latin typeface="+mn-ea"/>
                <a:ea typeface="+mn-ea"/>
              </a:rPr>
              <a:t>1</a:t>
            </a:r>
            <a:r>
              <a:rPr lang="zh-CN" altLang="en-US" sz="2100" b="0" dirty="0">
                <a:solidFill>
                  <a:srgbClr val="FF0000"/>
                </a:solidFill>
                <a:latin typeface="+mn-ea"/>
                <a:ea typeface="+mn-ea"/>
              </a:rPr>
              <a:t>立方厘米</a:t>
            </a:r>
            <a:r>
              <a:rPr lang="zh-CN" altLang="en-US" sz="2100" b="0" dirty="0">
                <a:latin typeface="+mn-ea"/>
                <a:ea typeface="+mn-ea"/>
              </a:rPr>
              <a:t> </a:t>
            </a:r>
          </a:p>
        </p:txBody>
      </p:sp>
      <p:sp>
        <p:nvSpPr>
          <p:cNvPr id="8" name="Text Box 14"/>
          <p:cNvSpPr txBox="1">
            <a:spLocks noChangeArrowheads="1"/>
          </p:cNvSpPr>
          <p:nvPr/>
        </p:nvSpPr>
        <p:spPr bwMode="auto">
          <a:xfrm>
            <a:off x="5265626" y="2525681"/>
            <a:ext cx="1524473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n-US" altLang="zh-CN" sz="2100" b="0" dirty="0">
                <a:solidFill>
                  <a:srgbClr val="FF0000"/>
                </a:solidFill>
                <a:latin typeface="+mn-ea"/>
                <a:ea typeface="+mn-ea"/>
              </a:rPr>
              <a:t>1</a:t>
            </a:r>
            <a:r>
              <a:rPr lang="zh-CN" altLang="en-US" sz="2100" b="0" dirty="0">
                <a:solidFill>
                  <a:srgbClr val="FF0000"/>
                </a:solidFill>
                <a:latin typeface="+mn-ea"/>
                <a:ea typeface="+mn-ea"/>
              </a:rPr>
              <a:t>立方分米</a:t>
            </a:r>
            <a:r>
              <a:rPr lang="zh-CN" altLang="en-US" sz="2100" b="0" dirty="0">
                <a:latin typeface="+mn-ea"/>
                <a:ea typeface="+mn-ea"/>
              </a:rPr>
              <a:t> </a:t>
            </a:r>
          </a:p>
        </p:txBody>
      </p:sp>
      <p:sp>
        <p:nvSpPr>
          <p:cNvPr id="9" name="Text Box 15"/>
          <p:cNvSpPr txBox="1">
            <a:spLocks noChangeArrowheads="1"/>
          </p:cNvSpPr>
          <p:nvPr/>
        </p:nvSpPr>
        <p:spPr bwMode="auto">
          <a:xfrm>
            <a:off x="5444575" y="3027741"/>
            <a:ext cx="1124321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en-US" altLang="zh-CN" sz="2100" b="0" dirty="0">
                <a:solidFill>
                  <a:srgbClr val="FF0000"/>
                </a:solidFill>
                <a:latin typeface="+mn-ea"/>
                <a:ea typeface="+mn-ea"/>
              </a:rPr>
              <a:t>1</a:t>
            </a:r>
            <a:r>
              <a:rPr lang="zh-CN" altLang="en-US" sz="2100" b="0" dirty="0">
                <a:solidFill>
                  <a:srgbClr val="FF0000"/>
                </a:solidFill>
                <a:latin typeface="+mn-ea"/>
                <a:ea typeface="+mn-ea"/>
              </a:rPr>
              <a:t>立方米</a:t>
            </a:r>
            <a:r>
              <a:rPr lang="zh-CN" altLang="en-US" sz="2100" b="0" dirty="0">
                <a:latin typeface="+mn-ea"/>
                <a:ea typeface="+mn-ea"/>
              </a:rPr>
              <a:t> </a:t>
            </a:r>
          </a:p>
        </p:txBody>
      </p:sp>
      <p:sp>
        <p:nvSpPr>
          <p:cNvPr id="10" name="矩形 9"/>
          <p:cNvSpPr/>
          <p:nvPr/>
        </p:nvSpPr>
        <p:spPr>
          <a:xfrm>
            <a:off x="671505" y="706027"/>
            <a:ext cx="2292935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/>
            <a:r>
              <a:rPr lang="zh-CN" altLang="en-US" sz="2100" b="1" dirty="0">
                <a:solidFill>
                  <a:prstClr val="black"/>
                </a:solidFill>
              </a:rPr>
              <a:t>想一想，填一填。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utoUpdateAnimBg="0"/>
      <p:bldP spid="5" grpId="0" autoUpdateAnimBg="0"/>
      <p:bldP spid="6" grpId="0" autoUpdateAnimBg="0"/>
      <p:bldP spid="7" grpId="0"/>
      <p:bldP spid="8" grpId="0"/>
      <p:bldP spid="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任意多边形 20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>
                <a:latin typeface="+mn-ea"/>
              </a:rPr>
              <a:t>1</a:t>
            </a:r>
            <a:endParaRPr lang="zh-CN" altLang="en-US" sz="2100" b="1" dirty="0">
              <a:latin typeface="+mn-ea"/>
            </a:endParaRPr>
          </a:p>
        </p:txBody>
      </p:sp>
      <p:pic>
        <p:nvPicPr>
          <p:cNvPr id="25" name="图片 24"/>
          <p:cNvPicPr>
            <a:picLocks noChangeAspect="1"/>
          </p:cNvPicPr>
          <p:nvPr/>
        </p:nvPicPr>
        <p:blipFill>
          <a:blip r:embed="rId2" cstate="email"/>
          <a:srcRect/>
          <a:stretch>
            <a:fillRect/>
          </a:stretch>
        </p:blipFill>
        <p:spPr>
          <a:xfrm>
            <a:off x="7788244" y="3458790"/>
            <a:ext cx="941422" cy="1470680"/>
          </a:xfrm>
          <a:custGeom>
            <a:avLst/>
            <a:gdLst>
              <a:gd name="connsiteX0" fmla="*/ 0 w 1941394"/>
              <a:gd name="connsiteY0" fmla="*/ 0 h 3032826"/>
              <a:gd name="connsiteX1" fmla="*/ 1941394 w 1941394"/>
              <a:gd name="connsiteY1" fmla="*/ 0 h 3032826"/>
              <a:gd name="connsiteX2" fmla="*/ 1941394 w 1941394"/>
              <a:gd name="connsiteY2" fmla="*/ 3032826 h 3032826"/>
              <a:gd name="connsiteX3" fmla="*/ 0 w 1941394"/>
              <a:gd name="connsiteY3" fmla="*/ 3032826 h 3032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1394" h="3032826">
                <a:moveTo>
                  <a:pt x="0" y="0"/>
                </a:moveTo>
                <a:lnTo>
                  <a:pt x="1941394" y="0"/>
                </a:lnTo>
                <a:lnTo>
                  <a:pt x="1941394" y="3032826"/>
                </a:lnTo>
                <a:lnTo>
                  <a:pt x="0" y="3032826"/>
                </a:lnTo>
                <a:close/>
              </a:path>
            </a:pathLst>
          </a:custGeom>
        </p:spPr>
      </p:pic>
      <p:sp>
        <p:nvSpPr>
          <p:cNvPr id="2" name="矩形 1"/>
          <p:cNvSpPr/>
          <p:nvPr/>
        </p:nvSpPr>
        <p:spPr>
          <a:xfrm>
            <a:off x="773323" y="621699"/>
            <a:ext cx="946413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b="1" dirty="0">
                <a:latin typeface="+mn-ea"/>
              </a:rPr>
              <a:t>填空。</a:t>
            </a:r>
          </a:p>
        </p:txBody>
      </p:sp>
      <p:sp>
        <p:nvSpPr>
          <p:cNvPr id="3" name="矩形 2"/>
          <p:cNvSpPr/>
          <p:nvPr/>
        </p:nvSpPr>
        <p:spPr>
          <a:xfrm>
            <a:off x="663165" y="1084765"/>
            <a:ext cx="7444213" cy="152349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latin typeface="+mn-ea"/>
              </a:rPr>
              <a:t>1</a:t>
            </a:r>
            <a:r>
              <a:rPr lang="zh-CN" altLang="en-US" sz="2100" dirty="0">
                <a:latin typeface="+mn-ea"/>
              </a:rPr>
              <a:t>、在电冰箱、微波炉和文具盒三种物体中，（       ）占的空间最大，（       ）占的空间最小，（        ）的体积最大。</a:t>
            </a:r>
          </a:p>
        </p:txBody>
      </p:sp>
      <p:sp>
        <p:nvSpPr>
          <p:cNvPr id="4" name="矩形 3"/>
          <p:cNvSpPr/>
          <p:nvPr/>
        </p:nvSpPr>
        <p:spPr>
          <a:xfrm>
            <a:off x="663165" y="2608259"/>
            <a:ext cx="6046367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latin typeface="+mn-ea"/>
              </a:rPr>
              <a:t>2</a:t>
            </a:r>
            <a:r>
              <a:rPr lang="zh-CN" altLang="en-US" sz="2100" dirty="0">
                <a:latin typeface="+mn-ea"/>
              </a:rPr>
              <a:t>、棱长</a:t>
            </a:r>
            <a:r>
              <a:rPr lang="en-US" altLang="zh-CN" sz="2100" dirty="0">
                <a:latin typeface="+mn-ea"/>
              </a:rPr>
              <a:t>1</a:t>
            </a:r>
            <a:r>
              <a:rPr lang="zh-CN" altLang="en-US" sz="2100" dirty="0">
                <a:latin typeface="+mn-ea"/>
              </a:rPr>
              <a:t>厘米的正方体的体积是（            ）。</a:t>
            </a:r>
          </a:p>
        </p:txBody>
      </p:sp>
      <p:sp>
        <p:nvSpPr>
          <p:cNvPr id="5" name="矩形 4"/>
          <p:cNvSpPr/>
          <p:nvPr/>
        </p:nvSpPr>
        <p:spPr>
          <a:xfrm>
            <a:off x="663165" y="3113501"/>
            <a:ext cx="6996067" cy="152349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latin typeface="+mn-ea"/>
              </a:rPr>
              <a:t>3</a:t>
            </a:r>
            <a:r>
              <a:rPr lang="zh-CN" altLang="en-US" sz="2100" dirty="0">
                <a:latin typeface="+mn-ea"/>
              </a:rPr>
              <a:t>、一块橡皮的体积约是</a:t>
            </a:r>
            <a:r>
              <a:rPr lang="en-US" altLang="zh-CN" sz="2100" dirty="0">
                <a:latin typeface="+mn-ea"/>
              </a:rPr>
              <a:t>3</a:t>
            </a:r>
            <a:r>
              <a:rPr lang="zh-CN" altLang="en-US" sz="2100" dirty="0">
                <a:latin typeface="+mn-ea"/>
              </a:rPr>
              <a:t>（           ），运货集装箱的体积约是</a:t>
            </a:r>
            <a:r>
              <a:rPr lang="en-US" altLang="zh-CN" sz="2100" dirty="0">
                <a:latin typeface="+mn-ea"/>
              </a:rPr>
              <a:t>40</a:t>
            </a:r>
            <a:r>
              <a:rPr lang="zh-CN" altLang="en-US" sz="2100" dirty="0">
                <a:latin typeface="+mn-ea"/>
              </a:rPr>
              <a:t>（          ），教室面积</a:t>
            </a:r>
            <a:r>
              <a:rPr lang="en-US" altLang="zh-CN" sz="2100" dirty="0">
                <a:latin typeface="+mn-ea"/>
              </a:rPr>
              <a:t>80</a:t>
            </a:r>
            <a:r>
              <a:rPr lang="zh-CN" altLang="en-US" sz="2100" dirty="0">
                <a:latin typeface="+mn-ea"/>
              </a:rPr>
              <a:t>（          ），旗杆高</a:t>
            </a:r>
            <a:r>
              <a:rPr lang="en-US" altLang="zh-CN" sz="2100" dirty="0">
                <a:latin typeface="+mn-ea"/>
              </a:rPr>
              <a:t>15</a:t>
            </a:r>
            <a:r>
              <a:rPr lang="zh-CN" altLang="en-US" sz="2100" dirty="0">
                <a:latin typeface="+mn-ea"/>
              </a:rPr>
              <a:t>（       ）。 </a:t>
            </a:r>
          </a:p>
        </p:txBody>
      </p:sp>
      <p:sp>
        <p:nvSpPr>
          <p:cNvPr id="6" name="矩形 5"/>
          <p:cNvSpPr/>
          <p:nvPr/>
        </p:nvSpPr>
        <p:spPr>
          <a:xfrm>
            <a:off x="6162984" y="1211723"/>
            <a:ext cx="946413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电冰箱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2268860" y="1674869"/>
            <a:ext cx="946413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文具盒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5558665" y="1678483"/>
            <a:ext cx="946413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电冰箱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4789771" y="2641109"/>
            <a:ext cx="1373213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>
                <a:solidFill>
                  <a:srgbClr val="FF0000"/>
                </a:solidFill>
              </a:rPr>
              <a:t>1</a:t>
            </a:r>
            <a:r>
              <a:rPr lang="zh-CN" altLang="en-US" sz="2100">
                <a:solidFill>
                  <a:srgbClr val="FF0000"/>
                </a:solidFill>
              </a:rPr>
              <a:t>立方厘米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3940832" y="3219965"/>
            <a:ext cx="121571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立方厘米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2197143" y="3716959"/>
            <a:ext cx="946413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立方米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5476378" y="3712945"/>
            <a:ext cx="946413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立方米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1789339" y="4184771"/>
            <a:ext cx="407804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米</a:t>
            </a:r>
            <a:endParaRPr lang="zh-CN" altLang="en-US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0" grpId="0"/>
      <p:bldP spid="8" grpId="0"/>
      <p:bldP spid="12" grpId="0"/>
      <p:bldP spid="13" grpId="0"/>
      <p:bldP spid="14" grpId="0"/>
      <p:bldP spid="1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任意多边形 20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2</a:t>
            </a:r>
            <a:endParaRPr lang="zh-CN" altLang="en-US" sz="2100" b="1" dirty="0"/>
          </a:p>
        </p:txBody>
      </p:sp>
      <p:sp>
        <p:nvSpPr>
          <p:cNvPr id="4" name="TextBox 9"/>
          <p:cNvSpPr txBox="1">
            <a:spLocks noChangeArrowheads="1"/>
          </p:cNvSpPr>
          <p:nvPr/>
        </p:nvSpPr>
        <p:spPr bwMode="auto">
          <a:xfrm>
            <a:off x="819157" y="559812"/>
            <a:ext cx="4132064" cy="4732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25000"/>
              </a:lnSpc>
            </a:pPr>
            <a:r>
              <a:rPr lang="zh-CN" altLang="en-US" sz="2100" b="1" dirty="0">
                <a:latin typeface="+mn-ea"/>
                <a:ea typeface="+mn-ea"/>
              </a:rPr>
              <a:t>填上适当的体积单位。</a:t>
            </a: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604248" y="1320026"/>
            <a:ext cx="6587729" cy="9370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4"/>
          <p:cNvSpPr txBox="1">
            <a:spLocks noChangeArrowheads="1"/>
          </p:cNvSpPr>
          <p:nvPr/>
        </p:nvSpPr>
        <p:spPr bwMode="auto">
          <a:xfrm>
            <a:off x="549480" y="2258239"/>
            <a:ext cx="1079897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altLang="en-US" sz="2100" dirty="0">
                <a:latin typeface="+mn-ea"/>
                <a:ea typeface="+mn-ea"/>
              </a:rPr>
              <a:t>铅笔盒</a:t>
            </a:r>
          </a:p>
        </p:txBody>
      </p:sp>
      <p:sp>
        <p:nvSpPr>
          <p:cNvPr id="7" name="TextBox 5"/>
          <p:cNvSpPr txBox="1">
            <a:spLocks noChangeArrowheads="1"/>
          </p:cNvSpPr>
          <p:nvPr/>
        </p:nvSpPr>
        <p:spPr bwMode="auto">
          <a:xfrm>
            <a:off x="1844879" y="2237998"/>
            <a:ext cx="108108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altLang="en-US" sz="2100">
                <a:latin typeface="+mn-ea"/>
                <a:ea typeface="+mn-ea"/>
              </a:rPr>
              <a:t>橡皮</a:t>
            </a:r>
          </a:p>
        </p:txBody>
      </p:sp>
      <p:sp>
        <p:nvSpPr>
          <p:cNvPr id="8" name="TextBox 6"/>
          <p:cNvSpPr txBox="1">
            <a:spLocks noChangeArrowheads="1"/>
          </p:cNvSpPr>
          <p:nvPr/>
        </p:nvSpPr>
        <p:spPr bwMode="auto">
          <a:xfrm>
            <a:off x="3141470" y="2237998"/>
            <a:ext cx="1079897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altLang="en-US" sz="2100">
                <a:latin typeface="+mn-ea"/>
                <a:ea typeface="+mn-ea"/>
              </a:rPr>
              <a:t>牙膏盒</a:t>
            </a:r>
          </a:p>
        </p:txBody>
      </p:sp>
      <p:sp>
        <p:nvSpPr>
          <p:cNvPr id="9" name="TextBox 7"/>
          <p:cNvSpPr txBox="1">
            <a:spLocks noChangeArrowheads="1"/>
          </p:cNvSpPr>
          <p:nvPr/>
        </p:nvSpPr>
        <p:spPr bwMode="auto">
          <a:xfrm>
            <a:off x="4599986" y="2237998"/>
            <a:ext cx="1079897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altLang="en-US" sz="2100">
                <a:latin typeface="+mn-ea"/>
                <a:ea typeface="+mn-ea"/>
              </a:rPr>
              <a:t>水果箱</a:t>
            </a:r>
          </a:p>
        </p:txBody>
      </p:sp>
      <p:sp>
        <p:nvSpPr>
          <p:cNvPr id="10" name="TextBox 8"/>
          <p:cNvSpPr txBox="1">
            <a:spLocks noChangeArrowheads="1"/>
          </p:cNvSpPr>
          <p:nvPr/>
        </p:nvSpPr>
        <p:spPr bwMode="auto">
          <a:xfrm>
            <a:off x="6003733" y="2237998"/>
            <a:ext cx="1079897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altLang="en-US" sz="2100">
                <a:latin typeface="+mn-ea"/>
                <a:ea typeface="+mn-ea"/>
              </a:rPr>
              <a:t>集装箱</a:t>
            </a:r>
          </a:p>
        </p:txBody>
      </p:sp>
      <p:sp>
        <p:nvSpPr>
          <p:cNvPr id="11" name="TextBox 9"/>
          <p:cNvSpPr txBox="1">
            <a:spLocks noChangeArrowheads="1"/>
          </p:cNvSpPr>
          <p:nvPr/>
        </p:nvSpPr>
        <p:spPr bwMode="auto">
          <a:xfrm>
            <a:off x="549479" y="2832120"/>
            <a:ext cx="539354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100" dirty="0">
                <a:latin typeface="+mn-ea"/>
                <a:ea typeface="+mn-ea"/>
              </a:rPr>
              <a:t>75</a:t>
            </a:r>
            <a:endParaRPr lang="zh-CN" altLang="en-US" sz="2100" dirty="0">
              <a:latin typeface="+mn-ea"/>
              <a:ea typeface="+mn-ea"/>
            </a:endParaRPr>
          </a:p>
        </p:txBody>
      </p:sp>
      <p:cxnSp>
        <p:nvCxnSpPr>
          <p:cNvPr id="12" name="直接连接符 11"/>
          <p:cNvCxnSpPr/>
          <p:nvPr/>
        </p:nvCxnSpPr>
        <p:spPr>
          <a:xfrm>
            <a:off x="954292" y="3155970"/>
            <a:ext cx="675085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>
            <a:spLocks noChangeArrowheads="1"/>
          </p:cNvSpPr>
          <p:nvPr/>
        </p:nvSpPr>
        <p:spPr bwMode="auto">
          <a:xfrm>
            <a:off x="1844880" y="2832120"/>
            <a:ext cx="540544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100" dirty="0">
                <a:latin typeface="+mn-ea"/>
                <a:ea typeface="+mn-ea"/>
              </a:rPr>
              <a:t>8</a:t>
            </a:r>
            <a:endParaRPr lang="zh-CN" altLang="en-US" sz="2100" dirty="0">
              <a:latin typeface="+mn-ea"/>
              <a:ea typeface="+mn-ea"/>
            </a:endParaRPr>
          </a:p>
        </p:txBody>
      </p:sp>
      <p:cxnSp>
        <p:nvCxnSpPr>
          <p:cNvPr id="14" name="直接连接符 13"/>
          <p:cNvCxnSpPr/>
          <p:nvPr/>
        </p:nvCxnSpPr>
        <p:spPr>
          <a:xfrm>
            <a:off x="2250883" y="3155970"/>
            <a:ext cx="675084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>
            <a:spLocks noChangeArrowheads="1"/>
          </p:cNvSpPr>
          <p:nvPr/>
        </p:nvSpPr>
        <p:spPr bwMode="auto">
          <a:xfrm>
            <a:off x="3141471" y="2832120"/>
            <a:ext cx="540544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100">
                <a:latin typeface="+mn-ea"/>
                <a:ea typeface="+mn-ea"/>
              </a:rPr>
              <a:t>50</a:t>
            </a:r>
            <a:endParaRPr lang="zh-CN" altLang="en-US" sz="2100">
              <a:latin typeface="+mn-ea"/>
              <a:ea typeface="+mn-ea"/>
            </a:endParaRPr>
          </a:p>
        </p:txBody>
      </p:sp>
      <p:cxnSp>
        <p:nvCxnSpPr>
          <p:cNvPr id="16" name="直接连接符 15"/>
          <p:cNvCxnSpPr/>
          <p:nvPr/>
        </p:nvCxnSpPr>
        <p:spPr>
          <a:xfrm>
            <a:off x="3546283" y="3155970"/>
            <a:ext cx="675084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>
            <a:spLocks noChangeArrowheads="1"/>
          </p:cNvSpPr>
          <p:nvPr/>
        </p:nvSpPr>
        <p:spPr bwMode="auto">
          <a:xfrm>
            <a:off x="4545217" y="2832120"/>
            <a:ext cx="540544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100">
                <a:latin typeface="+mn-ea"/>
                <a:ea typeface="+mn-ea"/>
              </a:rPr>
              <a:t>48</a:t>
            </a:r>
            <a:endParaRPr lang="zh-CN" altLang="en-US" sz="2100">
              <a:latin typeface="+mn-ea"/>
              <a:ea typeface="+mn-ea"/>
            </a:endParaRPr>
          </a:p>
        </p:txBody>
      </p:sp>
      <p:cxnSp>
        <p:nvCxnSpPr>
          <p:cNvPr id="19" name="直接连接符 18"/>
          <p:cNvCxnSpPr/>
          <p:nvPr/>
        </p:nvCxnSpPr>
        <p:spPr>
          <a:xfrm>
            <a:off x="4951221" y="3155970"/>
            <a:ext cx="673894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8"/>
          <p:cNvSpPr txBox="1">
            <a:spLocks noChangeArrowheads="1"/>
          </p:cNvSpPr>
          <p:nvPr/>
        </p:nvSpPr>
        <p:spPr bwMode="auto">
          <a:xfrm>
            <a:off x="5950154" y="2832120"/>
            <a:ext cx="539354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100">
                <a:latin typeface="+mn-ea"/>
                <a:ea typeface="+mn-ea"/>
              </a:rPr>
              <a:t>40</a:t>
            </a:r>
            <a:endParaRPr lang="zh-CN" altLang="en-US" sz="2100">
              <a:latin typeface="+mn-ea"/>
              <a:ea typeface="+mn-ea"/>
            </a:endParaRPr>
          </a:p>
        </p:txBody>
      </p:sp>
      <p:cxnSp>
        <p:nvCxnSpPr>
          <p:cNvPr id="22" name="直接连接符 21"/>
          <p:cNvCxnSpPr/>
          <p:nvPr/>
        </p:nvCxnSpPr>
        <p:spPr>
          <a:xfrm>
            <a:off x="6354967" y="3155970"/>
            <a:ext cx="675085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0"/>
          <p:cNvSpPr txBox="1">
            <a:spLocks noChangeArrowheads="1"/>
          </p:cNvSpPr>
          <p:nvPr/>
        </p:nvSpPr>
        <p:spPr bwMode="auto">
          <a:xfrm>
            <a:off x="872437" y="2808308"/>
            <a:ext cx="89058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cm</a:t>
            </a:r>
            <a:r>
              <a:rPr lang="en-US" altLang="zh-CN" sz="2100" baseline="30000" dirty="0">
                <a:solidFill>
                  <a:srgbClr val="FF0000"/>
                </a:solidFill>
                <a:latin typeface="+mn-ea"/>
                <a:ea typeface="+mn-ea"/>
              </a:rPr>
              <a:t>3</a:t>
            </a:r>
            <a:endParaRPr lang="zh-CN" altLang="en-US" sz="2100" baseline="30000" dirty="0">
              <a:solidFill>
                <a:srgbClr val="FF0000"/>
              </a:solidFill>
              <a:latin typeface="+mn-ea"/>
              <a:ea typeface="+mn-ea"/>
            </a:endParaRPr>
          </a:p>
        </p:txBody>
      </p:sp>
      <p:sp>
        <p:nvSpPr>
          <p:cNvPr id="24" name="TextBox 21"/>
          <p:cNvSpPr txBox="1">
            <a:spLocks noChangeArrowheads="1"/>
          </p:cNvSpPr>
          <p:nvPr/>
        </p:nvSpPr>
        <p:spPr bwMode="auto">
          <a:xfrm>
            <a:off x="2204429" y="2808308"/>
            <a:ext cx="78819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cm</a:t>
            </a:r>
            <a:r>
              <a:rPr lang="en-US" altLang="zh-CN" sz="2100" baseline="30000" dirty="0">
                <a:solidFill>
                  <a:srgbClr val="FF0000"/>
                </a:solidFill>
                <a:latin typeface="+mn-ea"/>
                <a:ea typeface="+mn-ea"/>
              </a:rPr>
              <a:t>3</a:t>
            </a:r>
            <a:endParaRPr lang="zh-CN" altLang="en-US" sz="2100" baseline="30000" dirty="0">
              <a:solidFill>
                <a:srgbClr val="FF0000"/>
              </a:solidFill>
              <a:latin typeface="+mn-ea"/>
              <a:ea typeface="+mn-ea"/>
            </a:endParaRPr>
          </a:p>
        </p:txBody>
      </p:sp>
      <p:sp>
        <p:nvSpPr>
          <p:cNvPr id="25" name="TextBox 22"/>
          <p:cNvSpPr txBox="1">
            <a:spLocks noChangeArrowheads="1"/>
          </p:cNvSpPr>
          <p:nvPr/>
        </p:nvSpPr>
        <p:spPr bwMode="auto">
          <a:xfrm>
            <a:off x="3420778" y="2832120"/>
            <a:ext cx="972740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cm</a:t>
            </a:r>
            <a:r>
              <a:rPr lang="en-US" altLang="zh-CN" sz="2100" baseline="30000" dirty="0">
                <a:solidFill>
                  <a:srgbClr val="FF0000"/>
                </a:solidFill>
                <a:latin typeface="+mn-ea"/>
                <a:ea typeface="+mn-ea"/>
              </a:rPr>
              <a:t>3</a:t>
            </a:r>
            <a:endParaRPr lang="zh-CN" altLang="en-US" sz="2100" baseline="30000" dirty="0">
              <a:solidFill>
                <a:srgbClr val="FF0000"/>
              </a:solidFill>
              <a:latin typeface="+mn-ea"/>
              <a:ea typeface="+mn-ea"/>
            </a:endParaRPr>
          </a:p>
        </p:txBody>
      </p:sp>
      <p:sp>
        <p:nvSpPr>
          <p:cNvPr id="26" name="TextBox 23"/>
          <p:cNvSpPr txBox="1">
            <a:spLocks noChangeArrowheads="1"/>
          </p:cNvSpPr>
          <p:nvPr/>
        </p:nvSpPr>
        <p:spPr bwMode="auto">
          <a:xfrm>
            <a:off x="4841882" y="2808308"/>
            <a:ext cx="90011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dm</a:t>
            </a:r>
            <a:r>
              <a:rPr lang="en-US" altLang="zh-CN" sz="2100" baseline="30000" dirty="0">
                <a:solidFill>
                  <a:srgbClr val="FF0000"/>
                </a:solidFill>
                <a:latin typeface="+mn-ea"/>
                <a:ea typeface="+mn-ea"/>
              </a:rPr>
              <a:t>3</a:t>
            </a:r>
            <a:endParaRPr lang="zh-CN" altLang="en-US" sz="2100" baseline="30000" dirty="0">
              <a:solidFill>
                <a:srgbClr val="FF0000"/>
              </a:solidFill>
              <a:latin typeface="+mn-ea"/>
              <a:ea typeface="+mn-ea"/>
            </a:endParaRPr>
          </a:p>
        </p:txBody>
      </p:sp>
      <p:sp>
        <p:nvSpPr>
          <p:cNvPr id="27" name="TextBox 24"/>
          <p:cNvSpPr txBox="1">
            <a:spLocks noChangeArrowheads="1"/>
          </p:cNvSpPr>
          <p:nvPr/>
        </p:nvSpPr>
        <p:spPr bwMode="auto">
          <a:xfrm>
            <a:off x="6435929" y="2808308"/>
            <a:ext cx="539354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2100">
                <a:solidFill>
                  <a:srgbClr val="FF0000"/>
                </a:solidFill>
                <a:latin typeface="+mn-ea"/>
                <a:ea typeface="+mn-ea"/>
              </a:rPr>
              <a:t>m</a:t>
            </a:r>
            <a:r>
              <a:rPr lang="en-US" altLang="zh-CN" sz="2100" baseline="30000">
                <a:solidFill>
                  <a:srgbClr val="FF0000"/>
                </a:solidFill>
                <a:latin typeface="+mn-ea"/>
                <a:ea typeface="+mn-ea"/>
              </a:rPr>
              <a:t>3</a:t>
            </a:r>
            <a:endParaRPr lang="zh-CN" altLang="en-US" sz="2100" baseline="30000">
              <a:solidFill>
                <a:srgbClr val="FF0000"/>
              </a:solidFill>
              <a:latin typeface="+mn-ea"/>
              <a:ea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/>
      <p:bldP spid="26" grpId="0"/>
      <p:bldP spid="2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任意多边形 30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3</a:t>
            </a:r>
            <a:endParaRPr lang="zh-CN" altLang="en-US" sz="2100" b="1" dirty="0"/>
          </a:p>
        </p:txBody>
      </p:sp>
      <p:sp>
        <p:nvSpPr>
          <p:cNvPr id="3" name="Rectangle 11"/>
          <p:cNvSpPr>
            <a:spLocks noChangeArrowheads="1"/>
          </p:cNvSpPr>
          <p:nvPr/>
        </p:nvSpPr>
        <p:spPr bwMode="auto">
          <a:xfrm>
            <a:off x="682912" y="542452"/>
            <a:ext cx="7716440" cy="1040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7500" tIns="35100" rIns="67500" bIns="3510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30000"/>
              </a:spcBef>
              <a:buFontTx/>
              <a:buNone/>
            </a:pPr>
            <a:r>
              <a:rPr lang="zh-CN" altLang="en-US" sz="2100" b="1" dirty="0">
                <a:latin typeface="+mn-ea"/>
                <a:ea typeface="+mn-ea"/>
              </a:rPr>
              <a:t>下面的物体都是用棱长</a:t>
            </a:r>
            <a:r>
              <a:rPr lang="en-US" altLang="zh-CN" sz="2100" b="1" dirty="0">
                <a:latin typeface="+mn-ea"/>
                <a:ea typeface="+mn-ea"/>
              </a:rPr>
              <a:t>1</a:t>
            </a:r>
            <a:r>
              <a:rPr lang="zh-CN" altLang="en-US" sz="2100" b="1" dirty="0">
                <a:latin typeface="+mn-ea"/>
                <a:ea typeface="+mn-ea"/>
              </a:rPr>
              <a:t>厘米的小正方体拼成的，它们的体积各是多少？</a:t>
            </a:r>
          </a:p>
        </p:txBody>
      </p:sp>
      <p:pic>
        <p:nvPicPr>
          <p:cNvPr id="4" name="Picture 23" descr="体积单位3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2857913" y="1728470"/>
            <a:ext cx="1999059" cy="17490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24" descr="体积单位2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860045" y="1943973"/>
            <a:ext cx="2188369" cy="15359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25" descr="体积单位4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4533123" y="1620122"/>
            <a:ext cx="2540794" cy="17823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26"/>
          <p:cNvSpPr txBox="1">
            <a:spLocks noChangeArrowheads="1"/>
          </p:cNvSpPr>
          <p:nvPr/>
        </p:nvSpPr>
        <p:spPr bwMode="auto">
          <a:xfrm>
            <a:off x="1238664" y="3240563"/>
            <a:ext cx="1416266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7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立方厘米</a:t>
            </a:r>
          </a:p>
        </p:txBody>
      </p:sp>
      <p:sp>
        <p:nvSpPr>
          <p:cNvPr id="8" name="Text Box 28"/>
          <p:cNvSpPr txBox="1">
            <a:spLocks noChangeArrowheads="1"/>
          </p:cNvSpPr>
          <p:nvPr/>
        </p:nvSpPr>
        <p:spPr bwMode="auto">
          <a:xfrm>
            <a:off x="3074607" y="3240563"/>
            <a:ext cx="1496038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6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立方厘米</a:t>
            </a:r>
          </a:p>
        </p:txBody>
      </p:sp>
      <p:sp>
        <p:nvSpPr>
          <p:cNvPr id="9" name="Text Box 29"/>
          <p:cNvSpPr txBox="1">
            <a:spLocks noChangeArrowheads="1"/>
          </p:cNvSpPr>
          <p:nvPr/>
        </p:nvSpPr>
        <p:spPr bwMode="auto">
          <a:xfrm>
            <a:off x="4964129" y="3240563"/>
            <a:ext cx="1568053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10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立方厘米</a:t>
            </a:r>
          </a:p>
        </p:txBody>
      </p:sp>
      <p:sp>
        <p:nvSpPr>
          <p:cNvPr id="10" name="Text Box 30"/>
          <p:cNvSpPr txBox="1">
            <a:spLocks noChangeArrowheads="1"/>
          </p:cNvSpPr>
          <p:nvPr/>
        </p:nvSpPr>
        <p:spPr bwMode="auto">
          <a:xfrm>
            <a:off x="1173078" y="3895718"/>
            <a:ext cx="5299095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物体含有多少个体积单位，体积就是多少。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4</a:t>
            </a:r>
            <a:endParaRPr lang="zh-CN" altLang="en-US" sz="2100" b="1" dirty="0"/>
          </a:p>
        </p:txBody>
      </p:sp>
      <p:sp>
        <p:nvSpPr>
          <p:cNvPr id="2" name="矩形 1"/>
          <p:cNvSpPr/>
          <p:nvPr/>
        </p:nvSpPr>
        <p:spPr>
          <a:xfrm>
            <a:off x="773323" y="618254"/>
            <a:ext cx="946413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b="1" dirty="0"/>
              <a:t>判断。</a:t>
            </a:r>
          </a:p>
        </p:txBody>
      </p:sp>
      <p:sp>
        <p:nvSpPr>
          <p:cNvPr id="4" name="矩形 3"/>
          <p:cNvSpPr/>
          <p:nvPr/>
        </p:nvSpPr>
        <p:spPr>
          <a:xfrm>
            <a:off x="493520" y="1240002"/>
            <a:ext cx="7946573" cy="346248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latin typeface="+mn-ea"/>
              </a:rPr>
              <a:t>1</a:t>
            </a:r>
            <a:r>
              <a:rPr lang="zh-CN" altLang="en-US" sz="2100" dirty="0">
                <a:latin typeface="+mn-ea"/>
              </a:rPr>
              <a:t>、用同样大小的小正方体拼成一个大正方体，最少用</a:t>
            </a:r>
            <a:r>
              <a:rPr lang="en-US" altLang="zh-CN" sz="2100" dirty="0">
                <a:latin typeface="+mn-ea"/>
              </a:rPr>
              <a:t>4</a:t>
            </a:r>
            <a:r>
              <a:rPr lang="zh-CN" altLang="en-US" sz="2100" dirty="0">
                <a:latin typeface="+mn-ea"/>
              </a:rPr>
              <a:t>个这样的小正方体。                                                               （   ）</a:t>
            </a:r>
            <a:endParaRPr lang="en-US" altLang="zh-CN" sz="21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en-US" altLang="zh-CN" sz="2100" dirty="0">
                <a:latin typeface="+mn-ea"/>
              </a:rPr>
              <a:t>2</a:t>
            </a:r>
            <a:r>
              <a:rPr lang="zh-CN" altLang="en-US" sz="2100" dirty="0">
                <a:latin typeface="+mn-ea"/>
              </a:rPr>
              <a:t>、长、宽、高都相等的长方体是正方体。                 （   ） </a:t>
            </a:r>
            <a:endParaRPr lang="en-US" altLang="zh-CN" sz="21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en-US" altLang="zh-CN" sz="2100" dirty="0">
                <a:latin typeface="+mn-ea"/>
              </a:rPr>
              <a:t>3</a:t>
            </a:r>
            <a:r>
              <a:rPr lang="zh-CN" altLang="en-US" sz="2100" dirty="0">
                <a:latin typeface="+mn-ea"/>
              </a:rPr>
              <a:t>、把一个长方体切成两块后，表面积和体积都不变。（   ）</a:t>
            </a:r>
            <a:endParaRPr lang="en-US" altLang="zh-CN" sz="21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en-US" altLang="zh-CN" sz="2100" dirty="0">
                <a:latin typeface="+mn-ea"/>
              </a:rPr>
              <a:t>4</a:t>
            </a:r>
            <a:r>
              <a:rPr lang="zh-CN" altLang="en-US" sz="2100" dirty="0">
                <a:latin typeface="+mn-ea"/>
              </a:rPr>
              <a:t>、只有棱长是</a:t>
            </a:r>
            <a:r>
              <a:rPr lang="en-US" altLang="zh-CN" sz="2100" dirty="0">
                <a:latin typeface="+mn-ea"/>
              </a:rPr>
              <a:t>1</a:t>
            </a:r>
            <a:r>
              <a:rPr lang="zh-CN" altLang="en-US" sz="2100" dirty="0">
                <a:latin typeface="+mn-ea"/>
              </a:rPr>
              <a:t>米的正方体的容积才能是</a:t>
            </a:r>
            <a:r>
              <a:rPr lang="en-US" altLang="zh-CN" sz="2100" dirty="0">
                <a:latin typeface="+mn-ea"/>
              </a:rPr>
              <a:t>1</a:t>
            </a:r>
            <a:r>
              <a:rPr lang="zh-CN" altLang="en-US" sz="2100" dirty="0">
                <a:latin typeface="+mn-ea"/>
              </a:rPr>
              <a:t>立方米。   （     ）</a:t>
            </a:r>
            <a:endParaRPr lang="en-US" altLang="zh-CN" sz="2100" dirty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en-US" altLang="zh-CN" sz="2100" dirty="0">
                <a:latin typeface="+mn-ea"/>
              </a:rPr>
              <a:t>5</a:t>
            </a:r>
            <a:r>
              <a:rPr lang="zh-CN" altLang="en-US" sz="2100" dirty="0">
                <a:latin typeface="+mn-ea"/>
              </a:rPr>
              <a:t>、棱长</a:t>
            </a:r>
            <a:r>
              <a:rPr lang="en-US" altLang="zh-CN" sz="2100" dirty="0">
                <a:latin typeface="+mn-ea"/>
              </a:rPr>
              <a:t>1</a:t>
            </a:r>
            <a:r>
              <a:rPr lang="zh-CN" altLang="en-US" sz="2100" dirty="0">
                <a:latin typeface="+mn-ea"/>
              </a:rPr>
              <a:t>米的大正方体可以切成</a:t>
            </a:r>
            <a:r>
              <a:rPr lang="en-US" altLang="zh-CN" sz="2100" dirty="0">
                <a:latin typeface="+mn-ea"/>
              </a:rPr>
              <a:t>1000</a:t>
            </a:r>
            <a:r>
              <a:rPr lang="zh-CN" altLang="en-US" sz="2100" dirty="0">
                <a:latin typeface="+mn-ea"/>
              </a:rPr>
              <a:t>个棱长是</a:t>
            </a:r>
            <a:r>
              <a:rPr lang="en-US" altLang="zh-CN" sz="2100" dirty="0">
                <a:latin typeface="+mn-ea"/>
              </a:rPr>
              <a:t>1</a:t>
            </a:r>
            <a:r>
              <a:rPr lang="zh-CN" altLang="en-US" sz="2100" dirty="0">
                <a:latin typeface="+mn-ea"/>
              </a:rPr>
              <a:t>分米的小正方体。（      ）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6866810" y="1829375"/>
            <a:ext cx="414103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b="0" dirty="0">
                <a:solidFill>
                  <a:srgbClr val="FF0000"/>
                </a:solidFill>
                <a:latin typeface="+mn-ea"/>
                <a:ea typeface="+mn-ea"/>
              </a:rPr>
              <a:t>×</a:t>
            </a:r>
            <a:endParaRPr lang="zh-CN" altLang="en-US" sz="2100" b="0" dirty="0">
              <a:solidFill>
                <a:srgbClr val="FF0000"/>
              </a:solidFill>
              <a:latin typeface="+mn-ea"/>
              <a:ea typeface="+mn-ea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7164909" y="2336456"/>
            <a:ext cx="327254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srgbClr val="FF0000"/>
                </a:solidFill>
              </a:rPr>
              <a:t>√</a:t>
            </a:r>
            <a:endParaRPr lang="zh-CN" altLang="en-US" sz="2100" dirty="0">
              <a:solidFill>
                <a:srgbClr val="FF0000"/>
              </a:solidFill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7141854" y="2786598"/>
            <a:ext cx="414103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b="0" dirty="0">
                <a:solidFill>
                  <a:srgbClr val="FF0000"/>
                </a:solidFill>
                <a:latin typeface="+mn-ea"/>
                <a:ea typeface="+mn-ea"/>
              </a:rPr>
              <a:t>×</a:t>
            </a:r>
            <a:endParaRPr lang="zh-CN" altLang="en-US" sz="2100" b="0" dirty="0">
              <a:solidFill>
                <a:srgbClr val="FF0000"/>
              </a:solidFill>
              <a:latin typeface="+mn-ea"/>
              <a:ea typeface="+mn-ea"/>
            </a:endParaRP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7164909" y="3281991"/>
            <a:ext cx="414103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100" b="0" dirty="0">
                <a:solidFill>
                  <a:srgbClr val="FF0000"/>
                </a:solidFill>
                <a:latin typeface="+mn-ea"/>
                <a:ea typeface="+mn-ea"/>
              </a:rPr>
              <a:t>×</a:t>
            </a:r>
            <a:endParaRPr lang="zh-CN" altLang="en-US" sz="2100" b="0" dirty="0">
              <a:solidFill>
                <a:srgbClr val="FF0000"/>
              </a:solidFill>
              <a:latin typeface="+mn-ea"/>
              <a:ea typeface="+mn-ea"/>
            </a:endParaRPr>
          </a:p>
        </p:txBody>
      </p:sp>
      <p:sp>
        <p:nvSpPr>
          <p:cNvPr id="10" name="Text Box 3"/>
          <p:cNvSpPr txBox="1">
            <a:spLocks noChangeArrowheads="1"/>
          </p:cNvSpPr>
          <p:nvPr/>
        </p:nvSpPr>
        <p:spPr bwMode="auto">
          <a:xfrm>
            <a:off x="905694" y="4238547"/>
            <a:ext cx="414103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lvl="0" eaLnBrk="1" hangingPunct="1"/>
            <a:r>
              <a:rPr lang="en-US" altLang="zh-CN" sz="2100" b="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√</a:t>
            </a:r>
            <a:endParaRPr lang="zh-CN" altLang="en-US" sz="2100" b="0" dirty="0">
              <a:solidFill>
                <a:srgbClr val="FF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/>
      <p:bldP spid="8" grpId="0"/>
      <p:bldP spid="9" grpId="0"/>
      <p:bldP spid="1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>
                <a:latin typeface="+mn-ea"/>
              </a:rPr>
              <a:t>5</a:t>
            </a:r>
            <a:endParaRPr lang="zh-CN" altLang="en-US" sz="2100" b="1" dirty="0">
              <a:latin typeface="+mn-ea"/>
            </a:endParaRPr>
          </a:p>
        </p:txBody>
      </p:sp>
      <p:pic>
        <p:nvPicPr>
          <p:cNvPr id="16" name="图片 15"/>
          <p:cNvPicPr>
            <a:picLocks noChangeAspect="1"/>
          </p:cNvPicPr>
          <p:nvPr/>
        </p:nvPicPr>
        <p:blipFill>
          <a:blip r:embed="rId2" cstate="email"/>
          <a:srcRect/>
          <a:stretch>
            <a:fillRect/>
          </a:stretch>
        </p:blipFill>
        <p:spPr>
          <a:xfrm>
            <a:off x="7566248" y="3208466"/>
            <a:ext cx="1000955" cy="1563683"/>
          </a:xfrm>
          <a:custGeom>
            <a:avLst/>
            <a:gdLst>
              <a:gd name="connsiteX0" fmla="*/ 0 w 1941394"/>
              <a:gd name="connsiteY0" fmla="*/ 0 h 3032826"/>
              <a:gd name="connsiteX1" fmla="*/ 1941394 w 1941394"/>
              <a:gd name="connsiteY1" fmla="*/ 0 h 3032826"/>
              <a:gd name="connsiteX2" fmla="*/ 1941394 w 1941394"/>
              <a:gd name="connsiteY2" fmla="*/ 3032826 h 3032826"/>
              <a:gd name="connsiteX3" fmla="*/ 0 w 1941394"/>
              <a:gd name="connsiteY3" fmla="*/ 3032826 h 3032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1394" h="3032826">
                <a:moveTo>
                  <a:pt x="0" y="0"/>
                </a:moveTo>
                <a:lnTo>
                  <a:pt x="1941394" y="0"/>
                </a:lnTo>
                <a:lnTo>
                  <a:pt x="1941394" y="3032826"/>
                </a:lnTo>
                <a:lnTo>
                  <a:pt x="0" y="3032826"/>
                </a:lnTo>
                <a:close/>
              </a:path>
            </a:pathLst>
          </a:custGeom>
        </p:spPr>
      </p:pic>
      <p:sp>
        <p:nvSpPr>
          <p:cNvPr id="10" name="矩形 9"/>
          <p:cNvSpPr/>
          <p:nvPr/>
        </p:nvSpPr>
        <p:spPr>
          <a:xfrm>
            <a:off x="697117" y="463329"/>
            <a:ext cx="7810878" cy="152349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b="1" dirty="0">
                <a:latin typeface="+mn-ea"/>
              </a:rPr>
              <a:t>小军家有</a:t>
            </a:r>
            <a:r>
              <a:rPr lang="en-US" altLang="zh-CN" sz="2100" b="1" dirty="0">
                <a:latin typeface="+mn-ea"/>
              </a:rPr>
              <a:t>3</a:t>
            </a:r>
            <a:r>
              <a:rPr lang="zh-CN" altLang="en-US" sz="2100" b="1" dirty="0">
                <a:latin typeface="+mn-ea"/>
              </a:rPr>
              <a:t>个存放物品的纸箱，堆在一起，如图</a:t>
            </a:r>
            <a:r>
              <a:rPr lang="en-US" altLang="zh-CN" sz="2100" b="1" dirty="0">
                <a:latin typeface="+mn-ea"/>
              </a:rPr>
              <a:t>1</a:t>
            </a:r>
            <a:r>
              <a:rPr lang="zh-CN" altLang="en-US" sz="2100" b="1" dirty="0">
                <a:latin typeface="+mn-ea"/>
              </a:rPr>
              <a:t>所示。小军移动纸箱，按图</a:t>
            </a:r>
            <a:r>
              <a:rPr lang="en-US" altLang="zh-CN" sz="2100" b="1" dirty="0">
                <a:latin typeface="+mn-ea"/>
              </a:rPr>
              <a:t>2</a:t>
            </a:r>
            <a:r>
              <a:rPr lang="zh-CN" altLang="en-US" sz="2100" b="1" dirty="0">
                <a:latin typeface="+mn-ea"/>
              </a:rPr>
              <a:t>放置。移动后纸箱所占空间的大小发生变化了吗？占地面积呢？</a:t>
            </a:r>
          </a:p>
        </p:txBody>
      </p:sp>
      <p:sp>
        <p:nvSpPr>
          <p:cNvPr id="11" name="AutoShape 4"/>
          <p:cNvSpPr>
            <a:spLocks noChangeArrowheads="1"/>
          </p:cNvSpPr>
          <p:nvPr/>
        </p:nvSpPr>
        <p:spPr bwMode="auto">
          <a:xfrm>
            <a:off x="1658587" y="2462646"/>
            <a:ext cx="712787" cy="649709"/>
          </a:xfrm>
          <a:prstGeom prst="cube">
            <a:avLst>
              <a:gd name="adj" fmla="val 25000"/>
            </a:avLst>
          </a:prstGeom>
          <a:solidFill>
            <a:schemeClr val="accent4">
              <a:lumMod val="20000"/>
              <a:lumOff val="80000"/>
            </a:schemeClr>
          </a:solidFill>
          <a:ln w="9525" cap="flat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wrap="none" lIns="68580" tIns="34290" rIns="68580" bIns="3429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zh-CN" altLang="en-US" sz="210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2" name="AutoShape 4"/>
          <p:cNvSpPr>
            <a:spLocks noChangeArrowheads="1"/>
          </p:cNvSpPr>
          <p:nvPr/>
        </p:nvSpPr>
        <p:spPr bwMode="auto">
          <a:xfrm>
            <a:off x="2204689" y="2462646"/>
            <a:ext cx="670352" cy="649709"/>
          </a:xfrm>
          <a:prstGeom prst="cube">
            <a:avLst>
              <a:gd name="adj" fmla="val 25000"/>
            </a:avLst>
          </a:prstGeom>
          <a:solidFill>
            <a:schemeClr val="accent4">
              <a:lumMod val="20000"/>
              <a:lumOff val="80000"/>
            </a:schemeClr>
          </a:solidFill>
          <a:ln w="9525" cap="flat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wrap="none" lIns="68580" tIns="34290" rIns="68580" bIns="3429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zh-CN" altLang="en-US" sz="210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3" name="AutoShape 4"/>
          <p:cNvSpPr>
            <a:spLocks noChangeArrowheads="1"/>
          </p:cNvSpPr>
          <p:nvPr/>
        </p:nvSpPr>
        <p:spPr bwMode="auto">
          <a:xfrm>
            <a:off x="1658587" y="1986822"/>
            <a:ext cx="712787" cy="635039"/>
          </a:xfrm>
          <a:prstGeom prst="cube">
            <a:avLst>
              <a:gd name="adj" fmla="val 25000"/>
            </a:avLst>
          </a:prstGeom>
          <a:solidFill>
            <a:schemeClr val="accent4">
              <a:lumMod val="20000"/>
              <a:lumOff val="80000"/>
            </a:schemeClr>
          </a:solidFill>
          <a:ln w="9525" cap="flat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wrap="none" lIns="68580" tIns="34290" rIns="68580" bIns="3429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zh-CN" altLang="en-US" sz="210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9" name="AutoShape 4"/>
          <p:cNvSpPr>
            <a:spLocks noChangeArrowheads="1"/>
          </p:cNvSpPr>
          <p:nvPr/>
        </p:nvSpPr>
        <p:spPr bwMode="auto">
          <a:xfrm>
            <a:off x="4529667" y="2244231"/>
            <a:ext cx="712787" cy="649709"/>
          </a:xfrm>
          <a:prstGeom prst="cube">
            <a:avLst>
              <a:gd name="adj" fmla="val 25000"/>
            </a:avLst>
          </a:prstGeom>
          <a:solidFill>
            <a:schemeClr val="accent4">
              <a:lumMod val="20000"/>
              <a:lumOff val="80000"/>
            </a:schemeClr>
          </a:solidFill>
          <a:ln w="9525" cap="flat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wrap="none" lIns="68580" tIns="34290" rIns="68580" bIns="3429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zh-CN" altLang="en-US" sz="210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0" name="AutoShape 4"/>
          <p:cNvSpPr>
            <a:spLocks noChangeArrowheads="1"/>
          </p:cNvSpPr>
          <p:nvPr/>
        </p:nvSpPr>
        <p:spPr bwMode="auto">
          <a:xfrm>
            <a:off x="5075770" y="2244231"/>
            <a:ext cx="670352" cy="649709"/>
          </a:xfrm>
          <a:prstGeom prst="cube">
            <a:avLst>
              <a:gd name="adj" fmla="val 25000"/>
            </a:avLst>
          </a:prstGeom>
          <a:solidFill>
            <a:schemeClr val="accent4">
              <a:lumMod val="20000"/>
              <a:lumOff val="80000"/>
            </a:schemeClr>
          </a:solidFill>
          <a:ln w="9525" cap="flat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wrap="none" lIns="68580" tIns="34290" rIns="68580" bIns="3429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zh-CN" altLang="en-US" sz="210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21" name="AutoShape 4"/>
          <p:cNvSpPr>
            <a:spLocks noChangeArrowheads="1"/>
          </p:cNvSpPr>
          <p:nvPr/>
        </p:nvSpPr>
        <p:spPr bwMode="auto">
          <a:xfrm>
            <a:off x="5574672" y="2238056"/>
            <a:ext cx="717552" cy="655884"/>
          </a:xfrm>
          <a:prstGeom prst="cube">
            <a:avLst>
              <a:gd name="adj" fmla="val 25000"/>
            </a:avLst>
          </a:prstGeom>
          <a:solidFill>
            <a:schemeClr val="accent4">
              <a:lumMod val="20000"/>
              <a:lumOff val="80000"/>
            </a:schemeClr>
          </a:solidFill>
          <a:ln w="9525" cap="flat" algn="ctr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</p:spPr>
        <p:txBody>
          <a:bodyPr wrap="none" lIns="68580" tIns="34290" rIns="68580" bIns="3429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SzPct val="10000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zh-CN" altLang="en-US" sz="210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1135723" y="2401875"/>
            <a:ext cx="565299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prstClr val="black"/>
                </a:solidFill>
              </a:rPr>
              <a:t>图</a:t>
            </a:r>
            <a:r>
              <a:rPr lang="en-US" altLang="zh-CN" sz="2100" dirty="0">
                <a:solidFill>
                  <a:prstClr val="black"/>
                </a:solidFill>
              </a:rPr>
              <a:t>1</a:t>
            </a:r>
            <a:endParaRPr lang="zh-CN" altLang="en-US" dirty="0"/>
          </a:p>
        </p:txBody>
      </p:sp>
      <p:sp>
        <p:nvSpPr>
          <p:cNvPr id="23" name="矩形 22"/>
          <p:cNvSpPr/>
          <p:nvPr/>
        </p:nvSpPr>
        <p:spPr>
          <a:xfrm>
            <a:off x="3938259" y="2462646"/>
            <a:ext cx="591409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prstClr val="black"/>
                </a:solidFill>
              </a:rPr>
              <a:t>图</a:t>
            </a:r>
            <a:r>
              <a:rPr lang="en-US" altLang="zh-CN" sz="2100" dirty="0">
                <a:solidFill>
                  <a:prstClr val="black"/>
                </a:solidFill>
              </a:rPr>
              <a:t>2</a:t>
            </a:r>
            <a:endParaRPr lang="zh-CN" altLang="en-US" dirty="0"/>
          </a:p>
        </p:txBody>
      </p:sp>
      <p:sp>
        <p:nvSpPr>
          <p:cNvPr id="24" name="矩形 23"/>
          <p:cNvSpPr/>
          <p:nvPr/>
        </p:nvSpPr>
        <p:spPr>
          <a:xfrm>
            <a:off x="697117" y="3270114"/>
            <a:ext cx="6642980" cy="152349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srgbClr val="F44236"/>
                </a:solidFill>
              </a:rPr>
              <a:t>移动后纸箱所占空间的大小没有发生变化，因为都还是</a:t>
            </a:r>
            <a:r>
              <a:rPr lang="en-US" altLang="zh-CN" sz="2100" dirty="0">
                <a:solidFill>
                  <a:srgbClr val="F44236"/>
                </a:solidFill>
              </a:rPr>
              <a:t>3</a:t>
            </a:r>
            <a:r>
              <a:rPr lang="zh-CN" altLang="en-US" sz="2100" dirty="0">
                <a:solidFill>
                  <a:srgbClr val="F44236"/>
                </a:solidFill>
              </a:rPr>
              <a:t>个小正方体，占地面积发生了改变，因为图一和地面接触的是两个小正方体，图二变成了三个。</a:t>
            </a:r>
            <a:endParaRPr lang="zh-CN" altLang="en-US" dirty="0">
              <a:solidFill>
                <a:srgbClr val="F44236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6</a:t>
            </a:r>
            <a:endParaRPr lang="zh-CN" altLang="en-US" sz="2100" b="1" dirty="0"/>
          </a:p>
        </p:txBody>
      </p:sp>
      <p:pic>
        <p:nvPicPr>
          <p:cNvPr id="30" name="图片 29"/>
          <p:cNvPicPr>
            <a:picLocks noChangeAspect="1"/>
          </p:cNvPicPr>
          <p:nvPr/>
        </p:nvPicPr>
        <p:blipFill>
          <a:blip r:embed="rId2" cstate="email"/>
          <a:srcRect/>
          <a:stretch>
            <a:fillRect/>
          </a:stretch>
        </p:blipFill>
        <p:spPr>
          <a:xfrm>
            <a:off x="8165449" y="3816036"/>
            <a:ext cx="625541" cy="977214"/>
          </a:xfrm>
          <a:custGeom>
            <a:avLst/>
            <a:gdLst>
              <a:gd name="connsiteX0" fmla="*/ 0 w 1941394"/>
              <a:gd name="connsiteY0" fmla="*/ 0 h 3032826"/>
              <a:gd name="connsiteX1" fmla="*/ 1941394 w 1941394"/>
              <a:gd name="connsiteY1" fmla="*/ 0 h 3032826"/>
              <a:gd name="connsiteX2" fmla="*/ 1941394 w 1941394"/>
              <a:gd name="connsiteY2" fmla="*/ 3032826 h 3032826"/>
              <a:gd name="connsiteX3" fmla="*/ 0 w 1941394"/>
              <a:gd name="connsiteY3" fmla="*/ 3032826 h 3032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1394" h="3032826">
                <a:moveTo>
                  <a:pt x="0" y="0"/>
                </a:moveTo>
                <a:lnTo>
                  <a:pt x="1941394" y="0"/>
                </a:lnTo>
                <a:lnTo>
                  <a:pt x="1941394" y="3032826"/>
                </a:lnTo>
                <a:lnTo>
                  <a:pt x="0" y="3032826"/>
                </a:lnTo>
                <a:close/>
              </a:path>
            </a:pathLst>
          </a:custGeom>
        </p:spPr>
      </p:pic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918455" y="979160"/>
            <a:ext cx="6858000" cy="34624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lnSpc>
                <a:spcPct val="150000"/>
              </a:lnSpc>
            </a:pPr>
            <a:r>
              <a:rPr lang="zh-CN" altLang="en-US" sz="2100" b="0" dirty="0">
                <a:latin typeface="+mn-ea"/>
                <a:ea typeface="+mn-ea"/>
              </a:rPr>
              <a:t>       我们的教室占地面积约是</a:t>
            </a:r>
            <a:r>
              <a:rPr lang="en-US" altLang="zh-CN" sz="2100" b="0" dirty="0">
                <a:latin typeface="+mn-ea"/>
                <a:ea typeface="+mn-ea"/>
              </a:rPr>
              <a:t>80(       )</a:t>
            </a:r>
            <a:r>
              <a:rPr lang="zh-CN" altLang="en-US" sz="2100" b="0" dirty="0">
                <a:latin typeface="+mn-ea"/>
                <a:ea typeface="+mn-ea"/>
              </a:rPr>
              <a:t>。我的身高有</a:t>
            </a:r>
            <a:r>
              <a:rPr lang="en-US" altLang="zh-CN" sz="2100" b="0" dirty="0">
                <a:latin typeface="+mn-ea"/>
                <a:ea typeface="+mn-ea"/>
              </a:rPr>
              <a:t>1.6(       )</a:t>
            </a:r>
            <a:r>
              <a:rPr lang="zh-CN" altLang="en-US" sz="2100" b="0" dirty="0">
                <a:latin typeface="+mn-ea"/>
                <a:ea typeface="+mn-ea"/>
              </a:rPr>
              <a:t>，所以被安排在最后一桌，离老师的讲台最远，老师的讲台上放着一个体积为</a:t>
            </a:r>
            <a:r>
              <a:rPr lang="en-US" altLang="zh-CN" sz="2100" b="0" dirty="0">
                <a:latin typeface="+mn-ea"/>
                <a:ea typeface="+mn-ea"/>
              </a:rPr>
              <a:t>1(        )</a:t>
            </a:r>
            <a:r>
              <a:rPr lang="zh-CN" altLang="en-US" sz="2100" b="0" dirty="0">
                <a:latin typeface="+mn-ea"/>
                <a:ea typeface="+mn-ea"/>
              </a:rPr>
              <a:t>的粉笔盒，里面放了不少粉笔，一支粉笔的体积约为</a:t>
            </a:r>
            <a:r>
              <a:rPr lang="en-US" altLang="zh-CN" sz="2100" b="0" dirty="0">
                <a:latin typeface="+mn-ea"/>
                <a:ea typeface="+mn-ea"/>
              </a:rPr>
              <a:t>6(        )</a:t>
            </a:r>
            <a:r>
              <a:rPr lang="zh-CN" altLang="en-US" sz="2100" b="0" dirty="0">
                <a:latin typeface="+mn-ea"/>
                <a:ea typeface="+mn-ea"/>
              </a:rPr>
              <a:t>，粉笔盒的旁边是一瓶体积为</a:t>
            </a:r>
            <a:r>
              <a:rPr lang="en-US" altLang="zh-CN" sz="2100" b="0" dirty="0">
                <a:latin typeface="+mn-ea"/>
                <a:ea typeface="+mn-ea"/>
              </a:rPr>
              <a:t>28 (       )</a:t>
            </a:r>
            <a:r>
              <a:rPr lang="zh-CN" altLang="en-US" sz="2100" b="0" dirty="0">
                <a:latin typeface="+mn-ea"/>
                <a:ea typeface="+mn-ea"/>
              </a:rPr>
              <a:t>的红墨水盒。在教室的前面有一块面积是</a:t>
            </a:r>
            <a:r>
              <a:rPr lang="en-US" altLang="zh-CN" sz="2100" b="0" dirty="0">
                <a:latin typeface="+mn-ea"/>
                <a:ea typeface="+mn-ea"/>
              </a:rPr>
              <a:t>5(       )</a:t>
            </a:r>
            <a:r>
              <a:rPr lang="zh-CN" altLang="en-US" sz="2100" b="0" dirty="0">
                <a:latin typeface="+mn-ea"/>
                <a:ea typeface="+mn-ea"/>
              </a:rPr>
              <a:t>的黑板，黑板旁边还有一台体积是</a:t>
            </a:r>
            <a:r>
              <a:rPr lang="en-US" altLang="zh-CN" sz="2100" b="0" dirty="0">
                <a:latin typeface="+mn-ea"/>
                <a:ea typeface="+mn-ea"/>
              </a:rPr>
              <a:t>200(      )</a:t>
            </a:r>
            <a:r>
              <a:rPr lang="zh-CN" altLang="en-US" sz="2100" b="0" dirty="0">
                <a:latin typeface="+mn-ea"/>
                <a:ea typeface="+mn-ea"/>
              </a:rPr>
              <a:t>的电视机</a:t>
            </a:r>
            <a:r>
              <a:rPr lang="en-US" altLang="zh-CN" sz="2100" b="0" dirty="0">
                <a:latin typeface="+mn-ea"/>
                <a:ea typeface="+mn-ea"/>
              </a:rPr>
              <a:t>! </a:t>
            </a:r>
            <a:r>
              <a:rPr lang="zh-CN" altLang="en-US" sz="2100" b="0" dirty="0">
                <a:latin typeface="+mn-ea"/>
                <a:ea typeface="+mn-ea"/>
              </a:rPr>
              <a:t>电视机的旁边是一扇</a:t>
            </a:r>
            <a:r>
              <a:rPr lang="en-US" altLang="zh-CN" sz="2100" b="0" dirty="0">
                <a:latin typeface="+mn-ea"/>
                <a:ea typeface="+mn-ea"/>
              </a:rPr>
              <a:t>3(        )</a:t>
            </a:r>
            <a:r>
              <a:rPr lang="zh-CN" altLang="en-US" sz="2100" b="0" dirty="0">
                <a:latin typeface="+mn-ea"/>
                <a:ea typeface="+mn-ea"/>
              </a:rPr>
              <a:t>的门。</a:t>
            </a:r>
            <a:endParaRPr lang="en-US" altLang="zh-CN" sz="2100" b="0" dirty="0">
              <a:latin typeface="+mn-ea"/>
              <a:ea typeface="+mn-ea"/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1491169" y="1560557"/>
            <a:ext cx="51921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kumimoji="1" lang="en-US" altLang="zh-CN" sz="2100" b="0" dirty="0">
                <a:solidFill>
                  <a:srgbClr val="FF0000"/>
                </a:solidFill>
                <a:latin typeface="+mn-ea"/>
                <a:ea typeface="+mn-ea"/>
              </a:rPr>
              <a:t>m</a:t>
            </a:r>
          </a:p>
        </p:txBody>
      </p:sp>
      <p:sp>
        <p:nvSpPr>
          <p:cNvPr id="6" name="Text Box 8"/>
          <p:cNvSpPr txBox="1">
            <a:spLocks noChangeArrowheads="1"/>
          </p:cNvSpPr>
          <p:nvPr/>
        </p:nvSpPr>
        <p:spPr bwMode="auto">
          <a:xfrm>
            <a:off x="4901260" y="1086089"/>
            <a:ext cx="654030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kumimoji="1" lang="en-US" altLang="zh-CN" sz="2100" b="0" dirty="0">
                <a:solidFill>
                  <a:srgbClr val="FF0000"/>
                </a:solidFill>
                <a:latin typeface="+mn-ea"/>
                <a:ea typeface="+mn-ea"/>
              </a:rPr>
              <a:t>m</a:t>
            </a:r>
            <a:r>
              <a:rPr kumimoji="1" lang="en-US" altLang="zh-CN" sz="2100" b="0" baseline="30000" dirty="0">
                <a:solidFill>
                  <a:srgbClr val="FF0000"/>
                </a:solidFill>
                <a:latin typeface="+mn-ea"/>
                <a:ea typeface="+mn-ea"/>
              </a:rPr>
              <a:t>2</a:t>
            </a:r>
          </a:p>
        </p:txBody>
      </p:sp>
      <p:sp>
        <p:nvSpPr>
          <p:cNvPr id="7" name="Text Box 14"/>
          <p:cNvSpPr txBox="1">
            <a:spLocks noChangeArrowheads="1"/>
          </p:cNvSpPr>
          <p:nvPr/>
        </p:nvSpPr>
        <p:spPr bwMode="auto">
          <a:xfrm>
            <a:off x="4659799" y="2044274"/>
            <a:ext cx="706171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kumimoji="1" lang="en-US" altLang="zh-CN" sz="2100" b="0" dirty="0">
                <a:solidFill>
                  <a:srgbClr val="FF0000"/>
                </a:solidFill>
                <a:latin typeface="+mn-ea"/>
                <a:ea typeface="+mn-ea"/>
              </a:rPr>
              <a:t>dm</a:t>
            </a:r>
            <a:r>
              <a:rPr kumimoji="1" lang="en-US" altLang="zh-CN" sz="2100" b="0" baseline="30000" dirty="0">
                <a:solidFill>
                  <a:srgbClr val="FF0000"/>
                </a:solidFill>
                <a:latin typeface="+mn-ea"/>
                <a:ea typeface="+mn-ea"/>
              </a:rPr>
              <a:t>3</a:t>
            </a:r>
          </a:p>
        </p:txBody>
      </p:sp>
      <p:sp>
        <p:nvSpPr>
          <p:cNvPr id="8" name="Text Box 14"/>
          <p:cNvSpPr txBox="1">
            <a:spLocks noChangeArrowheads="1"/>
          </p:cNvSpPr>
          <p:nvPr/>
        </p:nvSpPr>
        <p:spPr bwMode="auto">
          <a:xfrm>
            <a:off x="5228275" y="2514196"/>
            <a:ext cx="65197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kumimoji="1" lang="en-US" altLang="zh-CN" sz="2100" b="0" dirty="0">
                <a:solidFill>
                  <a:srgbClr val="FF0000"/>
                </a:solidFill>
                <a:latin typeface="+mn-ea"/>
                <a:ea typeface="+mn-ea"/>
              </a:rPr>
              <a:t>cm</a:t>
            </a:r>
            <a:r>
              <a:rPr kumimoji="1" lang="en-US" altLang="zh-CN" sz="2100" b="0" baseline="30000" dirty="0">
                <a:solidFill>
                  <a:srgbClr val="FF0000"/>
                </a:solidFill>
                <a:latin typeface="+mn-ea"/>
                <a:ea typeface="+mn-ea"/>
              </a:rPr>
              <a:t>3</a:t>
            </a:r>
          </a:p>
        </p:txBody>
      </p:sp>
      <p:sp>
        <p:nvSpPr>
          <p:cNvPr id="9" name="Text Box 14"/>
          <p:cNvSpPr txBox="1">
            <a:spLocks noChangeArrowheads="1"/>
          </p:cNvSpPr>
          <p:nvPr/>
        </p:nvSpPr>
        <p:spPr bwMode="auto">
          <a:xfrm>
            <a:off x="3324289" y="3003582"/>
            <a:ext cx="741771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kumimoji="1" lang="en-US" altLang="zh-CN" sz="2100" b="0" dirty="0">
                <a:solidFill>
                  <a:srgbClr val="FF0000"/>
                </a:solidFill>
                <a:latin typeface="+mn-ea"/>
                <a:ea typeface="+mn-ea"/>
              </a:rPr>
              <a:t>cm</a:t>
            </a:r>
            <a:r>
              <a:rPr kumimoji="1" lang="en-US" altLang="zh-CN" sz="2100" b="0" baseline="30000" dirty="0">
                <a:solidFill>
                  <a:srgbClr val="FF0000"/>
                </a:solidFill>
                <a:latin typeface="+mn-ea"/>
                <a:ea typeface="+mn-ea"/>
              </a:rPr>
              <a:t>3</a:t>
            </a:r>
          </a:p>
        </p:txBody>
      </p:sp>
      <p:sp>
        <p:nvSpPr>
          <p:cNvPr id="10" name="Text Box 8"/>
          <p:cNvSpPr txBox="1">
            <a:spLocks noChangeArrowheads="1"/>
          </p:cNvSpPr>
          <p:nvPr/>
        </p:nvSpPr>
        <p:spPr bwMode="auto">
          <a:xfrm>
            <a:off x="2341712" y="3487210"/>
            <a:ext cx="61815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kumimoji="1" lang="en-US" altLang="zh-CN" sz="2100" b="0" dirty="0">
                <a:solidFill>
                  <a:srgbClr val="FF0000"/>
                </a:solidFill>
                <a:latin typeface="+mn-ea"/>
                <a:ea typeface="+mn-ea"/>
              </a:rPr>
              <a:t>m</a:t>
            </a:r>
            <a:r>
              <a:rPr kumimoji="1" lang="en-US" altLang="zh-CN" sz="2100" b="0" baseline="30000" dirty="0">
                <a:solidFill>
                  <a:srgbClr val="FF0000"/>
                </a:solidFill>
                <a:latin typeface="+mn-ea"/>
                <a:ea typeface="+mn-ea"/>
              </a:rPr>
              <a:t>2</a:t>
            </a:r>
          </a:p>
        </p:txBody>
      </p:sp>
      <p:sp>
        <p:nvSpPr>
          <p:cNvPr id="11" name="Text Box 14"/>
          <p:cNvSpPr txBox="1">
            <a:spLocks noChangeArrowheads="1"/>
          </p:cNvSpPr>
          <p:nvPr/>
        </p:nvSpPr>
        <p:spPr bwMode="auto">
          <a:xfrm>
            <a:off x="1428709" y="3971724"/>
            <a:ext cx="796044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kumimoji="1" lang="en-US" altLang="zh-CN" sz="2100" b="0" dirty="0">
                <a:solidFill>
                  <a:srgbClr val="FF0000"/>
                </a:solidFill>
                <a:latin typeface="+mn-ea"/>
                <a:ea typeface="+mn-ea"/>
              </a:rPr>
              <a:t>dm</a:t>
            </a:r>
            <a:r>
              <a:rPr kumimoji="1" lang="en-US" altLang="zh-CN" sz="2100" b="0" baseline="30000" dirty="0">
                <a:solidFill>
                  <a:srgbClr val="FF0000"/>
                </a:solidFill>
                <a:latin typeface="+mn-ea"/>
                <a:ea typeface="+mn-ea"/>
              </a:rPr>
              <a:t>3</a:t>
            </a:r>
          </a:p>
        </p:txBody>
      </p:sp>
      <p:sp>
        <p:nvSpPr>
          <p:cNvPr id="12" name="Text Box 8"/>
          <p:cNvSpPr txBox="1">
            <a:spLocks noChangeArrowheads="1"/>
          </p:cNvSpPr>
          <p:nvPr/>
        </p:nvSpPr>
        <p:spPr bwMode="auto">
          <a:xfrm>
            <a:off x="6035207" y="3966068"/>
            <a:ext cx="557980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kumimoji="1" lang="en-US" altLang="zh-CN" sz="2100" b="0" dirty="0">
                <a:solidFill>
                  <a:srgbClr val="FF0000"/>
                </a:solidFill>
                <a:latin typeface="+mn-ea"/>
                <a:ea typeface="+mn-ea"/>
              </a:rPr>
              <a:t>m</a:t>
            </a:r>
            <a:r>
              <a:rPr kumimoji="1" lang="en-US" altLang="zh-CN" sz="2100" b="0" baseline="30000" dirty="0">
                <a:solidFill>
                  <a:srgbClr val="FF0000"/>
                </a:solidFill>
                <a:latin typeface="+mn-ea"/>
                <a:ea typeface="+mn-ea"/>
              </a:rPr>
              <a:t>2</a:t>
            </a:r>
          </a:p>
        </p:txBody>
      </p:sp>
      <p:sp>
        <p:nvSpPr>
          <p:cNvPr id="13" name="矩形 12"/>
          <p:cNvSpPr/>
          <p:nvPr/>
        </p:nvSpPr>
        <p:spPr>
          <a:xfrm>
            <a:off x="841221" y="586745"/>
            <a:ext cx="121571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b="1" dirty="0">
                <a:solidFill>
                  <a:srgbClr val="000000"/>
                </a:solidFill>
                <a:latin typeface="微软雅黑" panose="020B0503020204020204" charset="-122"/>
                <a:ea typeface="微软雅黑" panose="020B0503020204020204" charset="-122"/>
              </a:rPr>
              <a:t>填一填。</a:t>
            </a:r>
            <a:endParaRPr lang="en-US" altLang="zh-CN" sz="2100" b="1" dirty="0">
              <a:solidFill>
                <a:srgbClr val="0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女2喇叭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 flipH="1">
            <a:off x="6934912" y="731543"/>
            <a:ext cx="847955" cy="898329"/>
          </a:xfrm>
          <a:prstGeom prst="rect">
            <a:avLst/>
          </a:prstGeom>
        </p:spPr>
      </p:pic>
      <p:sp>
        <p:nvSpPr>
          <p:cNvPr id="3" name="圆角矩形 2"/>
          <p:cNvSpPr/>
          <p:nvPr/>
        </p:nvSpPr>
        <p:spPr>
          <a:xfrm>
            <a:off x="1012676" y="1573418"/>
            <a:ext cx="6999748" cy="2385734"/>
          </a:xfrm>
          <a:prstGeom prst="roundRect">
            <a:avLst>
              <a:gd name="adj" fmla="val 8426"/>
            </a:avLst>
          </a:prstGeom>
          <a:solidFill>
            <a:srgbClr val="FBF0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>
              <a:lnSpc>
                <a:spcPct val="150000"/>
              </a:lnSpc>
            </a:pPr>
            <a:endParaRPr lang="zh-CN" altLang="en-US" sz="2100" dirty="0">
              <a:solidFill>
                <a:schemeClr val="bg1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1373877" y="1954788"/>
            <a:ext cx="6116461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latin typeface="+mn-ea"/>
                <a:sym typeface="宋体" panose="02010600030101010101" pitchFamily="2" charset="-122"/>
              </a:rPr>
              <a:t> 常见的体积单位有立方厘米、立方分米、立方米，分别记作</a:t>
            </a:r>
            <a:r>
              <a:rPr lang="en-US" altLang="zh-CN" sz="2100" dirty="0">
                <a:latin typeface="+mn-ea"/>
              </a:rPr>
              <a:t>cm</a:t>
            </a:r>
            <a:r>
              <a:rPr lang="en-US" altLang="zh-CN" sz="2100" baseline="30000" dirty="0">
                <a:latin typeface="+mn-ea"/>
              </a:rPr>
              <a:t>3</a:t>
            </a:r>
            <a:r>
              <a:rPr lang="zh-CN" altLang="en-US" sz="2100" dirty="0">
                <a:latin typeface="+mn-ea"/>
              </a:rPr>
              <a:t>、</a:t>
            </a:r>
            <a:r>
              <a:rPr lang="en-US" altLang="zh-CN" sz="2100" dirty="0">
                <a:latin typeface="+mn-ea"/>
              </a:rPr>
              <a:t>dm</a:t>
            </a:r>
            <a:r>
              <a:rPr lang="en-US" altLang="zh-CN" sz="2100" baseline="30000" dirty="0">
                <a:latin typeface="+mn-ea"/>
              </a:rPr>
              <a:t>3</a:t>
            </a:r>
            <a:r>
              <a:rPr lang="zh-CN" altLang="en-US" sz="2100" dirty="0">
                <a:latin typeface="+mn-ea"/>
              </a:rPr>
              <a:t>、</a:t>
            </a:r>
            <a:r>
              <a:rPr lang="en-US" altLang="zh-CN" sz="2100" dirty="0">
                <a:latin typeface="+mn-ea"/>
              </a:rPr>
              <a:t>m</a:t>
            </a:r>
            <a:r>
              <a:rPr lang="en-US" altLang="zh-CN" sz="2100" baseline="30000" dirty="0">
                <a:latin typeface="+mn-ea"/>
              </a:rPr>
              <a:t>3</a:t>
            </a:r>
            <a:r>
              <a:rPr lang="zh-CN" altLang="en-US" sz="2100" dirty="0">
                <a:latin typeface="+mn-ea"/>
              </a:rPr>
              <a:t>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1</a:t>
            </a:r>
            <a:endParaRPr lang="zh-CN" altLang="en-US" sz="2100" b="1" dirty="0"/>
          </a:p>
        </p:txBody>
      </p:sp>
      <p:pic>
        <p:nvPicPr>
          <p:cNvPr id="19" name="图片 18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7530796" y="3714185"/>
            <a:ext cx="1241627" cy="1223737"/>
          </a:xfrm>
          <a:prstGeom prst="rect">
            <a:avLst/>
          </a:prstGeom>
        </p:spPr>
      </p:pic>
      <p:sp>
        <p:nvSpPr>
          <p:cNvPr id="3" name="矩形 2"/>
          <p:cNvSpPr/>
          <p:nvPr/>
        </p:nvSpPr>
        <p:spPr>
          <a:xfrm>
            <a:off x="865666" y="479755"/>
            <a:ext cx="2292935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>
              <a:lnSpc>
                <a:spcPct val="150000"/>
              </a:lnSpc>
            </a:pPr>
            <a:r>
              <a:rPr lang="zh-CN" altLang="en-US" sz="2100" b="1" dirty="0">
                <a:solidFill>
                  <a:prstClr val="black"/>
                </a:solidFill>
              </a:rPr>
              <a:t>填上适当的单位：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626957" y="1142241"/>
            <a:ext cx="6973490" cy="29777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lnSpc>
                <a:spcPct val="150000"/>
              </a:lnSpc>
            </a:pPr>
            <a:r>
              <a:rPr lang="zh-CN" altLang="en-US" sz="2100" b="0" dirty="0">
                <a:latin typeface="+mn-ea"/>
                <a:ea typeface="+mn-ea"/>
              </a:rPr>
              <a:t>（</a:t>
            </a:r>
            <a:r>
              <a:rPr lang="en-US" altLang="zh-CN" sz="2100" b="0" dirty="0">
                <a:latin typeface="+mn-ea"/>
                <a:ea typeface="+mn-ea"/>
              </a:rPr>
              <a:t>1</a:t>
            </a:r>
            <a:r>
              <a:rPr lang="zh-CN" altLang="en-US" sz="2100" b="0" dirty="0">
                <a:latin typeface="+mn-ea"/>
                <a:ea typeface="+mn-ea"/>
              </a:rPr>
              <a:t>）一块巧克力的体积约是</a:t>
            </a:r>
            <a:r>
              <a:rPr lang="en-US" altLang="zh-CN" sz="2100" b="0" dirty="0">
                <a:latin typeface="+mn-ea"/>
                <a:ea typeface="+mn-ea"/>
              </a:rPr>
              <a:t>6</a:t>
            </a:r>
            <a:r>
              <a:rPr lang="zh-CN" altLang="en-US" sz="2100" b="0" dirty="0">
                <a:latin typeface="+mn-ea"/>
                <a:ea typeface="+mn-ea"/>
              </a:rPr>
              <a:t>（              ）</a:t>
            </a:r>
          </a:p>
          <a:p>
            <a:pPr algn="l" eaLnBrk="1" hangingPunct="1">
              <a:lnSpc>
                <a:spcPct val="150000"/>
              </a:lnSpc>
            </a:pPr>
            <a:r>
              <a:rPr lang="zh-CN" altLang="en-US" sz="2100" b="0" dirty="0">
                <a:latin typeface="+mn-ea"/>
                <a:ea typeface="+mn-ea"/>
              </a:rPr>
              <a:t>（</a:t>
            </a:r>
            <a:r>
              <a:rPr lang="en-US" altLang="zh-CN" sz="2100" b="0" dirty="0">
                <a:latin typeface="+mn-ea"/>
                <a:ea typeface="+mn-ea"/>
              </a:rPr>
              <a:t>2</a:t>
            </a:r>
            <a:r>
              <a:rPr lang="zh-CN" altLang="en-US" sz="2100" b="0" dirty="0">
                <a:latin typeface="+mn-ea"/>
                <a:ea typeface="+mn-ea"/>
              </a:rPr>
              <a:t>）一个成人鞋盒体积约是</a:t>
            </a:r>
            <a:r>
              <a:rPr lang="en-US" altLang="zh-CN" sz="2100" b="0" dirty="0">
                <a:latin typeface="+mn-ea"/>
                <a:ea typeface="+mn-ea"/>
              </a:rPr>
              <a:t>6</a:t>
            </a:r>
            <a:r>
              <a:rPr lang="zh-CN" altLang="en-US" sz="2100" b="0" dirty="0">
                <a:latin typeface="+mn-ea"/>
                <a:ea typeface="+mn-ea"/>
              </a:rPr>
              <a:t>（              ）</a:t>
            </a:r>
          </a:p>
          <a:p>
            <a:pPr algn="l" eaLnBrk="1" hangingPunct="1">
              <a:lnSpc>
                <a:spcPct val="150000"/>
              </a:lnSpc>
            </a:pPr>
            <a:r>
              <a:rPr lang="zh-CN" altLang="en-US" sz="2100" b="0" dirty="0">
                <a:latin typeface="+mn-ea"/>
                <a:ea typeface="+mn-ea"/>
              </a:rPr>
              <a:t>（</a:t>
            </a:r>
            <a:r>
              <a:rPr lang="en-US" altLang="zh-CN" sz="2100" b="0" dirty="0">
                <a:latin typeface="+mn-ea"/>
                <a:ea typeface="+mn-ea"/>
              </a:rPr>
              <a:t>3</a:t>
            </a:r>
            <a:r>
              <a:rPr lang="zh-CN" altLang="en-US" sz="2100" b="0" dirty="0">
                <a:latin typeface="+mn-ea"/>
                <a:ea typeface="+mn-ea"/>
              </a:rPr>
              <a:t>）一块橡皮的体积约是</a:t>
            </a:r>
            <a:r>
              <a:rPr lang="en-US" altLang="zh-CN" sz="2100" b="0" dirty="0">
                <a:latin typeface="+mn-ea"/>
                <a:ea typeface="+mn-ea"/>
              </a:rPr>
              <a:t>8</a:t>
            </a:r>
            <a:r>
              <a:rPr lang="zh-CN" altLang="en-US" sz="2100" b="0" dirty="0">
                <a:latin typeface="+mn-ea"/>
                <a:ea typeface="+mn-ea"/>
              </a:rPr>
              <a:t>（             ）</a:t>
            </a:r>
          </a:p>
          <a:p>
            <a:pPr algn="l" eaLnBrk="1" hangingPunct="1">
              <a:lnSpc>
                <a:spcPct val="150000"/>
              </a:lnSpc>
            </a:pPr>
            <a:r>
              <a:rPr lang="zh-CN" altLang="en-US" sz="2100" b="0" dirty="0">
                <a:latin typeface="+mn-ea"/>
                <a:ea typeface="+mn-ea"/>
              </a:rPr>
              <a:t>（</a:t>
            </a:r>
            <a:r>
              <a:rPr lang="en-US" altLang="zh-CN" sz="2100" b="0" dirty="0">
                <a:latin typeface="+mn-ea"/>
                <a:ea typeface="+mn-ea"/>
              </a:rPr>
              <a:t>4</a:t>
            </a:r>
            <a:r>
              <a:rPr lang="zh-CN" altLang="en-US" sz="2100" b="0" dirty="0">
                <a:latin typeface="+mn-ea"/>
                <a:ea typeface="+mn-ea"/>
              </a:rPr>
              <a:t>）一载重汽车车厢体积约是</a:t>
            </a:r>
            <a:r>
              <a:rPr lang="en-US" altLang="zh-CN" sz="2100" b="0" dirty="0">
                <a:latin typeface="+mn-ea"/>
                <a:ea typeface="+mn-ea"/>
              </a:rPr>
              <a:t>8</a:t>
            </a:r>
            <a:r>
              <a:rPr lang="zh-CN" altLang="en-US" sz="2100" b="0" dirty="0">
                <a:latin typeface="+mn-ea"/>
                <a:ea typeface="+mn-ea"/>
              </a:rPr>
              <a:t>（            ）</a:t>
            </a:r>
          </a:p>
          <a:p>
            <a:pPr algn="l" eaLnBrk="1" hangingPunct="1">
              <a:lnSpc>
                <a:spcPct val="150000"/>
              </a:lnSpc>
            </a:pPr>
            <a:r>
              <a:rPr lang="zh-CN" altLang="en-US" sz="2100" b="0" dirty="0">
                <a:latin typeface="+mn-ea"/>
                <a:ea typeface="+mn-ea"/>
              </a:rPr>
              <a:t>（</a:t>
            </a:r>
            <a:r>
              <a:rPr lang="en-US" altLang="zh-CN" sz="2100" b="0" dirty="0">
                <a:latin typeface="+mn-ea"/>
                <a:ea typeface="+mn-ea"/>
              </a:rPr>
              <a:t>5</a:t>
            </a:r>
            <a:r>
              <a:rPr lang="zh-CN" altLang="en-US" sz="2100" b="0" dirty="0">
                <a:latin typeface="+mn-ea"/>
                <a:ea typeface="+mn-ea"/>
              </a:rPr>
              <a:t>）一把椅子高</a:t>
            </a:r>
            <a:r>
              <a:rPr lang="en-US" altLang="zh-CN" sz="2100" b="0" dirty="0">
                <a:latin typeface="+mn-ea"/>
                <a:ea typeface="+mn-ea"/>
              </a:rPr>
              <a:t>60</a:t>
            </a:r>
            <a:r>
              <a:rPr lang="zh-CN" altLang="en-US" sz="2100" b="0" dirty="0">
                <a:latin typeface="+mn-ea"/>
                <a:ea typeface="+mn-ea"/>
              </a:rPr>
              <a:t>（            ）</a:t>
            </a:r>
          </a:p>
          <a:p>
            <a:pPr algn="l" eaLnBrk="1" hangingPunct="1">
              <a:lnSpc>
                <a:spcPct val="150000"/>
              </a:lnSpc>
            </a:pPr>
            <a:r>
              <a:rPr lang="zh-CN" altLang="en-US" sz="2100" b="0" dirty="0">
                <a:latin typeface="+mn-ea"/>
                <a:ea typeface="+mn-ea"/>
              </a:rPr>
              <a:t>（</a:t>
            </a:r>
            <a:r>
              <a:rPr lang="en-US" altLang="zh-CN" sz="2100" b="0" dirty="0">
                <a:latin typeface="+mn-ea"/>
                <a:ea typeface="+mn-ea"/>
              </a:rPr>
              <a:t>6</a:t>
            </a:r>
            <a:r>
              <a:rPr lang="zh-CN" altLang="en-US" sz="2100" b="0" dirty="0">
                <a:latin typeface="+mn-ea"/>
                <a:ea typeface="+mn-ea"/>
              </a:rPr>
              <a:t>）一张单人床的面积约是</a:t>
            </a:r>
            <a:r>
              <a:rPr lang="en-US" altLang="zh-CN" sz="2100" b="0" dirty="0">
                <a:latin typeface="+mn-ea"/>
                <a:ea typeface="+mn-ea"/>
              </a:rPr>
              <a:t>2</a:t>
            </a:r>
            <a:r>
              <a:rPr lang="zh-CN" altLang="en-US" sz="2100" b="0" dirty="0">
                <a:latin typeface="+mn-ea"/>
                <a:ea typeface="+mn-ea"/>
              </a:rPr>
              <a:t>（           ）</a:t>
            </a: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4447609" y="1235677"/>
            <a:ext cx="1330766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zh-CN" altLang="en-US" sz="2100" b="0" dirty="0">
                <a:solidFill>
                  <a:srgbClr val="FF0000"/>
                </a:solidFill>
                <a:latin typeface="+mn-ea"/>
                <a:ea typeface="+mn-ea"/>
              </a:rPr>
              <a:t>立方厘米 </a:t>
            </a: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4113701" y="2190351"/>
            <a:ext cx="1342649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zh-CN" altLang="en-US" sz="2100" b="0" dirty="0">
                <a:solidFill>
                  <a:srgbClr val="FF0000"/>
                </a:solidFill>
                <a:latin typeface="+mn-ea"/>
                <a:ea typeface="+mn-ea"/>
              </a:rPr>
              <a:t>立方厘米 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3252869" y="3155165"/>
            <a:ext cx="997734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zh-CN" altLang="en-US" sz="2100" b="0" dirty="0">
                <a:solidFill>
                  <a:srgbClr val="FF0000"/>
                </a:solidFill>
                <a:latin typeface="+mn-ea"/>
                <a:ea typeface="+mn-ea"/>
              </a:rPr>
              <a:t>分米 </a:t>
            </a: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4447608" y="1736581"/>
            <a:ext cx="1326063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zh-CN" altLang="en-US" sz="2100" b="0" dirty="0">
                <a:solidFill>
                  <a:srgbClr val="FF0000"/>
                </a:solidFill>
                <a:latin typeface="+mn-ea"/>
                <a:ea typeface="+mn-ea"/>
              </a:rPr>
              <a:t>立方分米</a:t>
            </a:r>
            <a:r>
              <a:rPr lang="zh-CN" altLang="en-US" sz="2100" b="0" dirty="0">
                <a:latin typeface="+mn-ea"/>
                <a:ea typeface="+mn-ea"/>
              </a:rPr>
              <a:t> </a:t>
            </a:r>
          </a:p>
        </p:txBody>
      </p:sp>
      <p:sp>
        <p:nvSpPr>
          <p:cNvPr id="11" name="Text Box 7"/>
          <p:cNvSpPr txBox="1">
            <a:spLocks noChangeArrowheads="1"/>
          </p:cNvSpPr>
          <p:nvPr/>
        </p:nvSpPr>
        <p:spPr bwMode="auto">
          <a:xfrm>
            <a:off x="4723302" y="2701395"/>
            <a:ext cx="1070374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zh-CN" altLang="en-US" sz="2100" b="0" dirty="0">
                <a:solidFill>
                  <a:srgbClr val="FF0000"/>
                </a:solidFill>
                <a:latin typeface="+mn-ea"/>
                <a:ea typeface="+mn-ea"/>
              </a:rPr>
              <a:t>立方米</a:t>
            </a:r>
            <a:r>
              <a:rPr lang="zh-CN" altLang="en-US" sz="2100" b="0" dirty="0">
                <a:latin typeface="+mn-ea"/>
                <a:ea typeface="+mn-ea"/>
              </a:rPr>
              <a:t> </a:t>
            </a:r>
          </a:p>
        </p:txBody>
      </p:sp>
      <p:sp>
        <p:nvSpPr>
          <p:cNvPr id="12" name="Text Box 8"/>
          <p:cNvSpPr txBox="1">
            <a:spLocks noChangeArrowheads="1"/>
          </p:cNvSpPr>
          <p:nvPr/>
        </p:nvSpPr>
        <p:spPr bwMode="auto">
          <a:xfrm>
            <a:off x="4411260" y="3659379"/>
            <a:ext cx="1151335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8580" tIns="34290" rIns="68580" bIns="34290">
            <a:spAutoFit/>
          </a:bodyPr>
          <a:lstStyle>
            <a:lvl1pPr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1pPr>
            <a:lvl2pPr marL="742950" indent="-28575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2pPr>
            <a:lvl3pPr marL="11430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3pPr>
            <a:lvl4pPr marL="16002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4pPr>
            <a:lvl5pPr marL="2057400" indent="-228600" eaLnBrk="0" hangingPunct="0"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panose="020B0604020202020204" pitchFamily="34" charset="0"/>
                <a:ea typeface="楷体_GB2312" pitchFamily="49" charset="-122"/>
              </a:defRPr>
            </a:lvl9pPr>
          </a:lstStyle>
          <a:p>
            <a:pPr algn="l" eaLnBrk="1" hangingPunct="1">
              <a:spcBef>
                <a:spcPct val="50000"/>
              </a:spcBef>
            </a:pPr>
            <a:r>
              <a:rPr lang="zh-CN" altLang="en-US" sz="2100" b="0" dirty="0">
                <a:solidFill>
                  <a:srgbClr val="FF0000"/>
                </a:solidFill>
                <a:latin typeface="+mn-ea"/>
                <a:ea typeface="+mn-ea"/>
              </a:rPr>
              <a:t>平方米</a:t>
            </a:r>
            <a:r>
              <a:rPr lang="zh-CN" altLang="en-US" sz="2100" b="0" dirty="0">
                <a:latin typeface="+mn-ea"/>
                <a:ea typeface="+mn-ea"/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1" grpId="0"/>
      <p:bldP spid="1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2</a:t>
            </a:r>
            <a:endParaRPr lang="zh-CN" altLang="en-US" sz="2100" b="1" dirty="0"/>
          </a:p>
        </p:txBody>
      </p:sp>
      <p:pic>
        <p:nvPicPr>
          <p:cNvPr id="15" name="图片 14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7473181" y="3639493"/>
            <a:ext cx="1167587" cy="1150763"/>
          </a:xfrm>
          <a:prstGeom prst="rect">
            <a:avLst/>
          </a:prstGeom>
        </p:spPr>
      </p:pic>
      <p:sp>
        <p:nvSpPr>
          <p:cNvPr id="3" name="矩形 2"/>
          <p:cNvSpPr/>
          <p:nvPr/>
        </p:nvSpPr>
        <p:spPr>
          <a:xfrm>
            <a:off x="493521" y="1043487"/>
            <a:ext cx="6812732" cy="2977739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srgbClr val="333333"/>
                </a:solidFill>
                <a:latin typeface="+mn-ea"/>
              </a:rPr>
              <a:t>（</a:t>
            </a:r>
            <a:r>
              <a:rPr lang="en-US" altLang="zh-CN" sz="2100" dirty="0">
                <a:solidFill>
                  <a:srgbClr val="333333"/>
                </a:solidFill>
                <a:latin typeface="+mn-ea"/>
              </a:rPr>
              <a:t>1</a:t>
            </a:r>
            <a:r>
              <a:rPr lang="zh-CN" altLang="en-US" sz="2100" dirty="0">
                <a:solidFill>
                  <a:srgbClr val="333333"/>
                </a:solidFill>
                <a:latin typeface="+mn-ea"/>
              </a:rPr>
              <a:t>）文具盒的体积约是</a:t>
            </a:r>
            <a:r>
              <a:rPr lang="en-US" altLang="zh-CN" sz="2100" dirty="0">
                <a:solidFill>
                  <a:srgbClr val="333333"/>
                </a:solidFill>
                <a:latin typeface="+mn-ea"/>
              </a:rPr>
              <a:t>120 (     )</a:t>
            </a:r>
            <a:r>
              <a:rPr lang="zh-CN" altLang="en-US" sz="2100" dirty="0">
                <a:latin typeface="+mn-ea"/>
              </a:rPr>
              <a:t/>
            </a:r>
            <a:br>
              <a:rPr lang="zh-CN" altLang="en-US" sz="2100" dirty="0">
                <a:latin typeface="+mn-ea"/>
              </a:rPr>
            </a:br>
            <a:r>
              <a:rPr lang="zh-CN" altLang="en-US" sz="2100" dirty="0">
                <a:latin typeface="+mn-ea"/>
              </a:rPr>
              <a:t>      </a:t>
            </a:r>
            <a:r>
              <a:rPr lang="en-US" altLang="zh-CN" sz="2100" dirty="0">
                <a:solidFill>
                  <a:srgbClr val="333333"/>
                </a:solidFill>
                <a:latin typeface="+mn-ea"/>
              </a:rPr>
              <a:t>A.</a:t>
            </a:r>
            <a:r>
              <a:rPr lang="zh-CN" altLang="en-US" sz="2100" dirty="0">
                <a:solidFill>
                  <a:srgbClr val="333333"/>
                </a:solidFill>
                <a:latin typeface="+mn-ea"/>
              </a:rPr>
              <a:t>立方米     </a:t>
            </a:r>
            <a:r>
              <a:rPr lang="en-US" altLang="zh-CN" sz="2100" dirty="0">
                <a:solidFill>
                  <a:srgbClr val="333333"/>
                </a:solidFill>
                <a:latin typeface="+mn-ea"/>
              </a:rPr>
              <a:t>B.</a:t>
            </a:r>
            <a:r>
              <a:rPr lang="zh-CN" altLang="en-US" sz="2100" dirty="0">
                <a:solidFill>
                  <a:srgbClr val="333333"/>
                </a:solidFill>
                <a:latin typeface="+mn-ea"/>
              </a:rPr>
              <a:t>立方分米     </a:t>
            </a:r>
            <a:r>
              <a:rPr lang="en-US" altLang="zh-CN" sz="2100" dirty="0">
                <a:solidFill>
                  <a:srgbClr val="333333"/>
                </a:solidFill>
                <a:latin typeface="+mn-ea"/>
              </a:rPr>
              <a:t>C.</a:t>
            </a:r>
            <a:r>
              <a:rPr lang="zh-CN" altLang="en-US" sz="2100" dirty="0">
                <a:solidFill>
                  <a:srgbClr val="333333"/>
                </a:solidFill>
                <a:latin typeface="+mn-ea"/>
              </a:rPr>
              <a:t>立方厘米</a:t>
            </a:r>
            <a:r>
              <a:rPr lang="zh-CN" altLang="en-US" sz="2100" dirty="0">
                <a:latin typeface="+mn-ea"/>
              </a:rPr>
              <a:t/>
            </a:r>
            <a:br>
              <a:rPr lang="zh-CN" altLang="en-US" sz="2100" dirty="0">
                <a:latin typeface="+mn-ea"/>
              </a:rPr>
            </a:br>
            <a:r>
              <a:rPr lang="zh-CN" altLang="en-US" sz="2100" dirty="0">
                <a:solidFill>
                  <a:srgbClr val="333333"/>
                </a:solidFill>
                <a:latin typeface="+mn-ea"/>
              </a:rPr>
              <a:t>（</a:t>
            </a:r>
            <a:r>
              <a:rPr lang="en-US" altLang="zh-CN" sz="2100" dirty="0">
                <a:solidFill>
                  <a:srgbClr val="333333"/>
                </a:solidFill>
                <a:latin typeface="+mn-ea"/>
              </a:rPr>
              <a:t>2</a:t>
            </a:r>
            <a:r>
              <a:rPr lang="zh-CN" altLang="en-US" sz="2100" dirty="0">
                <a:solidFill>
                  <a:srgbClr val="333333"/>
                </a:solidFill>
                <a:latin typeface="+mn-ea"/>
              </a:rPr>
              <a:t>）五（</a:t>
            </a:r>
            <a:r>
              <a:rPr lang="en-US" altLang="zh-CN" sz="2100" dirty="0">
                <a:solidFill>
                  <a:srgbClr val="333333"/>
                </a:solidFill>
                <a:latin typeface="+mn-ea"/>
              </a:rPr>
              <a:t>1</a:t>
            </a:r>
            <a:r>
              <a:rPr lang="zh-CN" altLang="en-US" sz="2100" dirty="0">
                <a:solidFill>
                  <a:srgbClr val="333333"/>
                </a:solidFill>
                <a:latin typeface="+mn-ea"/>
              </a:rPr>
              <a:t>）班教室占有空间</a:t>
            </a:r>
            <a:r>
              <a:rPr lang="en-US" altLang="zh-CN" sz="2100" dirty="0">
                <a:solidFill>
                  <a:srgbClr val="333333"/>
                </a:solidFill>
                <a:latin typeface="+mn-ea"/>
              </a:rPr>
              <a:t>42</a:t>
            </a:r>
            <a:r>
              <a:rPr lang="zh-CN" altLang="en-US" sz="2100" dirty="0">
                <a:solidFill>
                  <a:srgbClr val="333333"/>
                </a:solidFill>
                <a:latin typeface="+mn-ea"/>
              </a:rPr>
              <a:t>（       ）</a:t>
            </a:r>
            <a:r>
              <a:rPr lang="zh-CN" altLang="en-US" sz="2100" dirty="0">
                <a:latin typeface="+mn-ea"/>
              </a:rPr>
              <a:t/>
            </a:r>
            <a:br>
              <a:rPr lang="zh-CN" altLang="en-US" sz="2100" dirty="0">
                <a:latin typeface="+mn-ea"/>
              </a:rPr>
            </a:br>
            <a:r>
              <a:rPr lang="zh-CN" altLang="en-US" sz="2100" dirty="0">
                <a:latin typeface="+mn-ea"/>
              </a:rPr>
              <a:t>       </a:t>
            </a:r>
            <a:r>
              <a:rPr lang="en-US" altLang="zh-CN" sz="2100" dirty="0">
                <a:solidFill>
                  <a:srgbClr val="333333"/>
                </a:solidFill>
                <a:latin typeface="+mn-ea"/>
              </a:rPr>
              <a:t>A.</a:t>
            </a:r>
            <a:r>
              <a:rPr lang="zh-CN" altLang="en-US" sz="2100" dirty="0">
                <a:solidFill>
                  <a:srgbClr val="333333"/>
                </a:solidFill>
                <a:latin typeface="+mn-ea"/>
              </a:rPr>
              <a:t>立方米    </a:t>
            </a:r>
            <a:r>
              <a:rPr lang="en-US" altLang="zh-CN" sz="2100" dirty="0">
                <a:solidFill>
                  <a:srgbClr val="333333"/>
                </a:solidFill>
                <a:latin typeface="+mn-ea"/>
              </a:rPr>
              <a:t>B.</a:t>
            </a:r>
            <a:r>
              <a:rPr lang="zh-CN" altLang="en-US" sz="2100" dirty="0">
                <a:solidFill>
                  <a:srgbClr val="333333"/>
                </a:solidFill>
                <a:latin typeface="+mn-ea"/>
              </a:rPr>
              <a:t>立方分米      </a:t>
            </a:r>
            <a:r>
              <a:rPr lang="en-US" altLang="zh-CN" sz="2100" dirty="0">
                <a:solidFill>
                  <a:srgbClr val="333333"/>
                </a:solidFill>
                <a:latin typeface="+mn-ea"/>
              </a:rPr>
              <a:t>C.</a:t>
            </a:r>
            <a:r>
              <a:rPr lang="zh-CN" altLang="en-US" sz="2100" dirty="0">
                <a:solidFill>
                  <a:srgbClr val="333333"/>
                </a:solidFill>
                <a:latin typeface="+mn-ea"/>
              </a:rPr>
              <a:t>立方厘米</a:t>
            </a:r>
            <a:r>
              <a:rPr lang="zh-CN" altLang="en-US" sz="2100" dirty="0">
                <a:latin typeface="+mn-ea"/>
              </a:rPr>
              <a:t/>
            </a:r>
            <a:br>
              <a:rPr lang="zh-CN" altLang="en-US" sz="2100" dirty="0">
                <a:latin typeface="+mn-ea"/>
              </a:rPr>
            </a:br>
            <a:r>
              <a:rPr lang="zh-CN" altLang="en-US" sz="2100" dirty="0">
                <a:solidFill>
                  <a:srgbClr val="333333"/>
                </a:solidFill>
                <a:latin typeface="+mn-ea"/>
              </a:rPr>
              <a:t>（</a:t>
            </a:r>
            <a:r>
              <a:rPr lang="en-US" altLang="zh-CN" sz="2100" dirty="0">
                <a:solidFill>
                  <a:srgbClr val="333333"/>
                </a:solidFill>
                <a:latin typeface="+mn-ea"/>
              </a:rPr>
              <a:t>3</a:t>
            </a:r>
            <a:r>
              <a:rPr lang="zh-CN" altLang="en-US" sz="2100" dirty="0">
                <a:solidFill>
                  <a:srgbClr val="333333"/>
                </a:solidFill>
                <a:latin typeface="+mn-ea"/>
              </a:rPr>
              <a:t>）</a:t>
            </a:r>
            <a:r>
              <a:rPr lang="en-US" altLang="zh-CN" sz="2100" dirty="0">
                <a:solidFill>
                  <a:srgbClr val="333333"/>
                </a:solidFill>
                <a:latin typeface="+mn-ea"/>
              </a:rPr>
              <a:t>5</a:t>
            </a:r>
            <a:r>
              <a:rPr lang="zh-CN" altLang="en-US" sz="2100" dirty="0">
                <a:solidFill>
                  <a:srgbClr val="333333"/>
                </a:solidFill>
                <a:latin typeface="+mn-ea"/>
              </a:rPr>
              <a:t>个棱长</a:t>
            </a:r>
            <a:r>
              <a:rPr lang="en-US" altLang="zh-CN" sz="2100" dirty="0">
                <a:solidFill>
                  <a:srgbClr val="333333"/>
                </a:solidFill>
                <a:latin typeface="+mn-ea"/>
              </a:rPr>
              <a:t>1</a:t>
            </a:r>
            <a:r>
              <a:rPr lang="zh-CN" altLang="en-US" sz="2100" dirty="0">
                <a:solidFill>
                  <a:srgbClr val="333333"/>
                </a:solidFill>
                <a:latin typeface="+mn-ea"/>
              </a:rPr>
              <a:t>分米的正方体拼成的物体的体积是</a:t>
            </a:r>
            <a:r>
              <a:rPr lang="en-US" altLang="zh-CN" sz="2100" dirty="0">
                <a:solidFill>
                  <a:srgbClr val="333333"/>
                </a:solidFill>
                <a:latin typeface="+mn-ea"/>
              </a:rPr>
              <a:t>5</a:t>
            </a:r>
            <a:r>
              <a:rPr lang="zh-CN" altLang="en-US" sz="2100" dirty="0">
                <a:solidFill>
                  <a:srgbClr val="333333"/>
                </a:solidFill>
                <a:latin typeface="+mn-ea"/>
              </a:rPr>
              <a:t>（    ）</a:t>
            </a:r>
            <a:r>
              <a:rPr lang="zh-CN" altLang="en-US" sz="2100" dirty="0">
                <a:latin typeface="+mn-ea"/>
              </a:rPr>
              <a:t/>
            </a:r>
            <a:br>
              <a:rPr lang="zh-CN" altLang="en-US" sz="2100" dirty="0">
                <a:latin typeface="+mn-ea"/>
              </a:rPr>
            </a:br>
            <a:r>
              <a:rPr lang="zh-CN" altLang="en-US" sz="2100" dirty="0">
                <a:latin typeface="+mn-ea"/>
              </a:rPr>
              <a:t>        </a:t>
            </a:r>
            <a:r>
              <a:rPr lang="en-US" altLang="zh-CN" sz="2100" dirty="0">
                <a:solidFill>
                  <a:srgbClr val="333333"/>
                </a:solidFill>
                <a:latin typeface="+mn-ea"/>
              </a:rPr>
              <a:t>A.</a:t>
            </a:r>
            <a:r>
              <a:rPr lang="zh-CN" altLang="en-US" sz="2100" dirty="0">
                <a:solidFill>
                  <a:srgbClr val="333333"/>
                </a:solidFill>
                <a:latin typeface="+mn-ea"/>
              </a:rPr>
              <a:t>分米       </a:t>
            </a:r>
            <a:r>
              <a:rPr lang="en-US" altLang="zh-CN" sz="2100" dirty="0">
                <a:solidFill>
                  <a:srgbClr val="333333"/>
                </a:solidFill>
                <a:latin typeface="+mn-ea"/>
              </a:rPr>
              <a:t>B.</a:t>
            </a:r>
            <a:r>
              <a:rPr lang="zh-CN" altLang="en-US" sz="2100" dirty="0">
                <a:solidFill>
                  <a:srgbClr val="333333"/>
                </a:solidFill>
                <a:latin typeface="+mn-ea"/>
              </a:rPr>
              <a:t>平方分米    </a:t>
            </a:r>
            <a:r>
              <a:rPr lang="en-US" altLang="zh-CN" sz="2100" dirty="0">
                <a:solidFill>
                  <a:srgbClr val="333333"/>
                </a:solidFill>
                <a:latin typeface="+mn-ea"/>
              </a:rPr>
              <a:t>C.</a:t>
            </a:r>
            <a:r>
              <a:rPr lang="zh-CN" altLang="en-US" sz="2100" dirty="0">
                <a:solidFill>
                  <a:srgbClr val="333333"/>
                </a:solidFill>
                <a:latin typeface="+mn-ea"/>
              </a:rPr>
              <a:t>立方分米</a:t>
            </a:r>
            <a:endParaRPr lang="zh-CN" altLang="en-US" sz="2100" dirty="0">
              <a:latin typeface="+mn-ea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710334" y="552412"/>
            <a:ext cx="121571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b="1" dirty="0">
                <a:solidFill>
                  <a:srgbClr val="333333"/>
                </a:solidFill>
              </a:rPr>
              <a:t>选择题。</a:t>
            </a:r>
            <a:endParaRPr lang="zh-CN" altLang="en-US" b="1" dirty="0"/>
          </a:p>
        </p:txBody>
      </p:sp>
      <p:sp>
        <p:nvSpPr>
          <p:cNvPr id="6" name="矩形 5"/>
          <p:cNvSpPr/>
          <p:nvPr/>
        </p:nvSpPr>
        <p:spPr>
          <a:xfrm>
            <a:off x="4022114" y="1169401"/>
            <a:ext cx="318837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C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4755445" y="2092410"/>
            <a:ext cx="328455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A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6778895" y="3070628"/>
            <a:ext cx="318837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C</a:t>
            </a:r>
            <a:endParaRPr lang="zh-CN" altLang="en-US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316012" y="521018"/>
            <a:ext cx="8338120" cy="2008242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1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、了解体积单位有立方厘米、立方分米、立方米。 </a:t>
            </a:r>
            <a:endParaRPr lang="en-US" altLang="zh-CN" sz="21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2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、能够根据生活中的常识和已有的经验，具有理解体积单位大小的能力，有解决物体体积单位的正确方法和思路。</a:t>
            </a:r>
            <a:endParaRPr lang="en-US" altLang="zh-CN" sz="21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100" dirty="0"/>
              <a:t>3</a:t>
            </a:r>
            <a:r>
              <a:rPr lang="zh-CN" altLang="en-US" sz="2100" dirty="0"/>
              <a:t>、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激发学生的求知欲，让学生在活动中应用数学知识解决实际问题。</a:t>
            </a:r>
            <a:endParaRPr lang="zh-CN" altLang="en-US" sz="2100" dirty="0"/>
          </a:p>
        </p:txBody>
      </p:sp>
      <p:sp>
        <p:nvSpPr>
          <p:cNvPr id="5" name="圆角矩形 4"/>
          <p:cNvSpPr/>
          <p:nvPr/>
        </p:nvSpPr>
        <p:spPr>
          <a:xfrm>
            <a:off x="195264" y="2769308"/>
            <a:ext cx="8579617" cy="2268945"/>
          </a:xfrm>
          <a:prstGeom prst="roundRect">
            <a:avLst>
              <a:gd name="adj" fmla="val 8426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>
              <a:lnSpc>
                <a:spcPct val="150000"/>
              </a:lnSpc>
            </a:pPr>
            <a:endParaRPr lang="zh-CN" altLang="en-US" sz="2100" dirty="0">
              <a:latin typeface="+mn-ea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432409" y="2906693"/>
            <a:ext cx="8171915" cy="2008242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  <a:latin typeface="+mn-ea"/>
              </a:rPr>
              <a:t>【</a:t>
            </a:r>
            <a:r>
              <a:rPr lang="zh-CN" altLang="en-US" sz="2100" dirty="0">
                <a:solidFill>
                  <a:schemeClr val="bg1"/>
                </a:solidFill>
                <a:latin typeface="+mn-ea"/>
              </a:rPr>
              <a:t>重点</a:t>
            </a:r>
            <a:r>
              <a:rPr lang="en-US" altLang="zh-CN" sz="2100" dirty="0">
                <a:solidFill>
                  <a:schemeClr val="bg1"/>
                </a:solidFill>
                <a:latin typeface="+mn-ea"/>
              </a:rPr>
              <a:t>】</a:t>
            </a:r>
            <a:r>
              <a:rPr lang="zh-CN" altLang="en-US" sz="2100" dirty="0">
                <a:latin typeface="+mn-ea"/>
              </a:rPr>
              <a:t>建立体积单位的实际能力，具有解决物体体积和容积问题的正确方法和思路。并能正确地计算。</a:t>
            </a:r>
          </a:p>
          <a:p>
            <a:pPr>
              <a:lnSpc>
                <a:spcPct val="150000"/>
              </a:lnSpc>
            </a:pPr>
            <a:endParaRPr lang="zh-CN" altLang="en-US" sz="2100" dirty="0">
              <a:latin typeface="+mn-ea"/>
            </a:endParaRPr>
          </a:p>
          <a:p>
            <a:pPr>
              <a:lnSpc>
                <a:spcPct val="150000"/>
              </a:lnSpc>
            </a:pPr>
            <a:endParaRPr lang="en-US" altLang="zh-CN" sz="2100" dirty="0">
              <a:solidFill>
                <a:prstClr val="black"/>
              </a:solidFill>
              <a:latin typeface="+mn-ea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294169" y="3876189"/>
            <a:ext cx="8171915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  <a:latin typeface="+mn-ea"/>
              </a:rPr>
              <a:t> 【</a:t>
            </a:r>
            <a:r>
              <a:rPr lang="zh-CN" altLang="en-US" sz="2100" dirty="0">
                <a:solidFill>
                  <a:schemeClr val="bg1"/>
                </a:solidFill>
                <a:latin typeface="+mn-ea"/>
              </a:rPr>
              <a:t>难点</a:t>
            </a:r>
            <a:r>
              <a:rPr lang="en-US" altLang="zh-CN" sz="2100" dirty="0">
                <a:solidFill>
                  <a:schemeClr val="bg1"/>
                </a:solidFill>
                <a:latin typeface="+mn-ea"/>
              </a:rPr>
              <a:t>】</a:t>
            </a:r>
            <a:r>
              <a:rPr lang="zh-CN" altLang="en-US" sz="2100" dirty="0">
                <a:latin typeface="+mn-ea"/>
              </a:rPr>
              <a:t>具有解决物体体积和容积问题的正确方法和思路，在活动中应用数学知识解决实际问题。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513783" y="531349"/>
            <a:ext cx="7912729" cy="1038746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zh-CN" sz="2100" kern="100" dirty="0">
                <a:latin typeface="+mn-ea"/>
                <a:cs typeface="Times New Roman" panose="02020603050405020304" pitchFamily="18" charset="0"/>
              </a:rPr>
              <a:t>测得一个长方体物体的长是</a:t>
            </a:r>
            <a:r>
              <a:rPr lang="en-US" altLang="zh-CN" sz="2100" kern="100" dirty="0">
                <a:latin typeface="+mn-ea"/>
                <a:cs typeface="Times New Roman" panose="02020603050405020304" pitchFamily="18" charset="0"/>
              </a:rPr>
              <a:t>20</a:t>
            </a:r>
            <a:r>
              <a:rPr lang="zh-CN" altLang="zh-CN" sz="2100" kern="100" dirty="0">
                <a:latin typeface="+mn-ea"/>
                <a:cs typeface="Times New Roman" panose="02020603050405020304" pitchFamily="18" charset="0"/>
              </a:rPr>
              <a:t>厘米，宽是</a:t>
            </a:r>
            <a:r>
              <a:rPr lang="en-US" altLang="zh-CN" sz="2100" kern="100" dirty="0">
                <a:latin typeface="+mn-ea"/>
                <a:cs typeface="Times New Roman" panose="02020603050405020304" pitchFamily="18" charset="0"/>
              </a:rPr>
              <a:t>9</a:t>
            </a:r>
            <a:r>
              <a:rPr lang="zh-CN" altLang="zh-CN" sz="2100" kern="100" dirty="0">
                <a:latin typeface="+mn-ea"/>
                <a:cs typeface="Times New Roman" panose="02020603050405020304" pitchFamily="18" charset="0"/>
              </a:rPr>
              <a:t>厘米，高是</a:t>
            </a:r>
            <a:r>
              <a:rPr lang="en-US" altLang="zh-CN" sz="2100" kern="100" dirty="0">
                <a:latin typeface="+mn-ea"/>
                <a:cs typeface="Times New Roman" panose="02020603050405020304" pitchFamily="18" charset="0"/>
              </a:rPr>
              <a:t>3</a:t>
            </a:r>
            <a:r>
              <a:rPr lang="zh-CN" altLang="zh-CN" sz="2100" kern="100" dirty="0">
                <a:latin typeface="+mn-ea"/>
                <a:cs typeface="Times New Roman" panose="02020603050405020304" pitchFamily="18" charset="0"/>
              </a:rPr>
              <a:t>厘米，你能根据自己的生活经验说一说这有可能是我们身边的哪个物体吗？</a:t>
            </a:r>
            <a:endParaRPr lang="zh-CN" altLang="en-US" sz="2100" dirty="0">
              <a:latin typeface="+mn-ea"/>
            </a:endParaRPr>
          </a:p>
        </p:txBody>
      </p:sp>
      <p:sp>
        <p:nvSpPr>
          <p:cNvPr id="3" name="任意多边形 2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3</a:t>
            </a:r>
            <a:endParaRPr lang="zh-CN" altLang="en-US" sz="2100" b="1" dirty="0"/>
          </a:p>
        </p:txBody>
      </p:sp>
      <p:sp>
        <p:nvSpPr>
          <p:cNvPr id="4" name="矩形 3"/>
          <p:cNvSpPr/>
          <p:nvPr/>
        </p:nvSpPr>
        <p:spPr>
          <a:xfrm>
            <a:off x="2287514" y="2133354"/>
            <a:ext cx="946413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kern="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牙膏盒</a:t>
            </a:r>
            <a:endParaRPr lang="zh-CN" altLang="en-US" sz="2100" dirty="0">
              <a:solidFill>
                <a:srgbClr val="FF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765401" y="2133354"/>
            <a:ext cx="946413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zh-CN" sz="2100" kern="100" dirty="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Times New Roman" panose="02020603050405020304" pitchFamily="18" charset="0"/>
              </a:rPr>
              <a:t>文具盒</a:t>
            </a:r>
            <a:endParaRPr lang="zh-CN" altLang="en-US" sz="2100" dirty="0">
              <a:solidFill>
                <a:srgbClr val="FF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对象 8" descr=" "/>
          <p:cNvGraphicFramePr>
            <a:graphicFrameLocks noChangeAspect="1"/>
          </p:cNvGraphicFramePr>
          <p:nvPr/>
        </p:nvGraphicFramePr>
        <p:xfrm>
          <a:off x="427777" y="1561723"/>
          <a:ext cx="34289" cy="3428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58" name="公式" r:id="rId3" imgW="88265" imgH="189865" progId="Equation.3">
                  <p:embed/>
                </p:oleObj>
              </mc:Choice>
              <mc:Fallback>
                <p:oleObj name="公式" r:id="rId3" imgW="88265" imgH="189865" progId="Equation.3">
                  <p:embed/>
                  <p:pic>
                    <p:nvPicPr>
                      <p:cNvPr id="0" name="对象 1" descr=" 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7777" y="1561723"/>
                        <a:ext cx="34289" cy="34289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305554" y="758253"/>
            <a:ext cx="8539682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68580" tIns="34290" rIns="68580" bIns="34290" numCol="1" anchor="ctr" anchorCtr="0" compatLnSpc="1">
            <a:spAutoFit/>
          </a:bodyPr>
          <a:lstStyle/>
          <a:p>
            <a:pPr lvl="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prstClr val="black"/>
                </a:solidFill>
                <a:latin typeface="+mn-ea"/>
                <a:cs typeface="Times New Roman" panose="02020603050405020304" pitchFamily="18" charset="0"/>
              </a:rPr>
              <a:t>下面各图都是用体积为</a:t>
            </a:r>
            <a:r>
              <a:rPr lang="en-US" altLang="zh-CN" sz="2100" dirty="0">
                <a:solidFill>
                  <a:prstClr val="black"/>
                </a:solidFill>
                <a:latin typeface="+mn-ea"/>
                <a:cs typeface="Times New Roman" panose="02020603050405020304" pitchFamily="18" charset="0"/>
              </a:rPr>
              <a:t>1</a:t>
            </a:r>
            <a:r>
              <a:rPr lang="zh-CN" altLang="en-US" sz="2100" dirty="0">
                <a:solidFill>
                  <a:prstClr val="black"/>
                </a:solidFill>
                <a:latin typeface="+mn-ea"/>
                <a:cs typeface="Times New Roman" panose="02020603050405020304" pitchFamily="18" charset="0"/>
              </a:rPr>
              <a:t>厘米</a:t>
            </a:r>
            <a:r>
              <a:rPr lang="zh-CN" altLang="en-US" sz="2100" dirty="0">
                <a:latin typeface="+mn-ea"/>
                <a:cs typeface="Times New Roman" panose="02020603050405020304" pitchFamily="18" charset="0"/>
              </a:rPr>
              <a:t>的正方体搭成的，分别求出它们的体积。</a:t>
            </a:r>
            <a:r>
              <a:rPr lang="zh-CN" altLang="en-US" sz="2100" dirty="0">
                <a:latin typeface="+mn-ea"/>
              </a:rPr>
              <a:t> </a:t>
            </a:r>
          </a:p>
        </p:txBody>
      </p:sp>
      <p:pic>
        <p:nvPicPr>
          <p:cNvPr id="1034" name="图片 12"/>
          <p:cNvPicPr>
            <a:picLocks noChangeAspect="1" noChangeArrowheads="1"/>
          </p:cNvPicPr>
          <p:nvPr/>
        </p:nvPicPr>
        <p:blipFill>
          <a:blip r:embed="rId5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grayscl/>
          </a:blip>
          <a:srcRect/>
          <a:stretch>
            <a:fillRect/>
          </a:stretch>
        </p:blipFill>
        <p:spPr bwMode="auto">
          <a:xfrm>
            <a:off x="1110358" y="2050463"/>
            <a:ext cx="971550" cy="4929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35" name="图片 10"/>
          <p:cNvPicPr>
            <a:picLocks noChangeAspect="1" noChangeArrowheads="1"/>
          </p:cNvPicPr>
          <p:nvPr/>
        </p:nvPicPr>
        <p:blipFill>
          <a:blip r:embed="rId6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grayscl/>
          </a:blip>
          <a:srcRect/>
          <a:stretch>
            <a:fillRect/>
          </a:stretch>
        </p:blipFill>
        <p:spPr bwMode="auto">
          <a:xfrm>
            <a:off x="3615905" y="2050463"/>
            <a:ext cx="885825" cy="5941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036" name="图片 11"/>
          <p:cNvPicPr>
            <a:picLocks noChangeAspect="1" noChangeArrowheads="1"/>
          </p:cNvPicPr>
          <p:nvPr/>
        </p:nvPicPr>
        <p:blipFill>
          <a:blip r:embed="rId7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grayscl/>
          </a:blip>
          <a:srcRect/>
          <a:stretch>
            <a:fillRect/>
          </a:stretch>
        </p:blipFill>
        <p:spPr bwMode="auto">
          <a:xfrm>
            <a:off x="5917749" y="1777215"/>
            <a:ext cx="764381" cy="81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2" name="矩形 11"/>
          <p:cNvSpPr/>
          <p:nvPr/>
        </p:nvSpPr>
        <p:spPr>
          <a:xfrm>
            <a:off x="901149" y="2829232"/>
            <a:ext cx="1452562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kern="100" dirty="0">
                <a:solidFill>
                  <a:srgbClr val="FF0000"/>
                </a:solidFill>
                <a:cs typeface="Times New Roman" panose="02020603050405020304" pitchFamily="18" charset="0"/>
              </a:rPr>
              <a:t>9</a:t>
            </a:r>
            <a:r>
              <a:rPr lang="zh-CN" altLang="en-US" sz="2100" kern="100" dirty="0">
                <a:solidFill>
                  <a:srgbClr val="FF0000"/>
                </a:solidFill>
                <a:cs typeface="Times New Roman" panose="02020603050405020304" pitchFamily="18" charset="0"/>
              </a:rPr>
              <a:t>立方厘米</a:t>
            </a:r>
            <a:r>
              <a:rPr lang="en-US" altLang="zh-CN" sz="2100" kern="100" dirty="0">
                <a:solidFill>
                  <a:srgbClr val="FF0000"/>
                </a:solidFill>
                <a:cs typeface="Times New Roman" panose="02020603050405020304" pitchFamily="18" charset="0"/>
              </a:rPr>
              <a:t> </a:t>
            </a:r>
            <a:endParaRPr lang="zh-CN" altLang="en-US" dirty="0"/>
          </a:p>
        </p:txBody>
      </p:sp>
      <p:sp>
        <p:nvSpPr>
          <p:cNvPr id="16" name="矩形 15"/>
          <p:cNvSpPr/>
          <p:nvPr/>
        </p:nvSpPr>
        <p:spPr>
          <a:xfrm>
            <a:off x="3466675" y="2829232"/>
            <a:ext cx="1452562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kern="100" dirty="0">
                <a:solidFill>
                  <a:srgbClr val="FF0000"/>
                </a:solidFill>
                <a:cs typeface="Times New Roman" panose="02020603050405020304" pitchFamily="18" charset="0"/>
              </a:rPr>
              <a:t>9</a:t>
            </a:r>
            <a:r>
              <a:rPr lang="zh-CN" altLang="en-US" sz="2100" kern="100" dirty="0">
                <a:solidFill>
                  <a:srgbClr val="FF0000"/>
                </a:solidFill>
                <a:cs typeface="Times New Roman" panose="02020603050405020304" pitchFamily="18" charset="0"/>
              </a:rPr>
              <a:t>立方厘米</a:t>
            </a:r>
            <a:r>
              <a:rPr lang="en-US" altLang="zh-CN" sz="2100" kern="100" dirty="0">
                <a:solidFill>
                  <a:srgbClr val="FF0000"/>
                </a:solidFill>
                <a:cs typeface="Times New Roman" panose="02020603050405020304" pitchFamily="18" charset="0"/>
              </a:rPr>
              <a:t> </a:t>
            </a:r>
            <a:endParaRPr lang="zh-CN" altLang="en-US" dirty="0"/>
          </a:p>
        </p:txBody>
      </p:sp>
      <p:sp>
        <p:nvSpPr>
          <p:cNvPr id="17" name="矩形 16"/>
          <p:cNvSpPr/>
          <p:nvPr/>
        </p:nvSpPr>
        <p:spPr>
          <a:xfrm>
            <a:off x="5483335" y="2828116"/>
            <a:ext cx="1610057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kern="100" dirty="0">
                <a:solidFill>
                  <a:srgbClr val="FF0000"/>
                </a:solidFill>
                <a:cs typeface="Times New Roman" panose="02020603050405020304" pitchFamily="18" charset="0"/>
              </a:rPr>
              <a:t>23</a:t>
            </a:r>
            <a:r>
              <a:rPr lang="zh-CN" altLang="en-US" sz="2100" kern="100" dirty="0">
                <a:solidFill>
                  <a:srgbClr val="FF0000"/>
                </a:solidFill>
                <a:cs typeface="Times New Roman" panose="02020603050405020304" pitchFamily="18" charset="0"/>
              </a:rPr>
              <a:t>立方厘米</a:t>
            </a:r>
            <a:r>
              <a:rPr lang="en-US" altLang="zh-CN" sz="2100" kern="100" dirty="0">
                <a:solidFill>
                  <a:srgbClr val="FF0000"/>
                </a:solidFill>
                <a:cs typeface="Times New Roman" panose="02020603050405020304" pitchFamily="18" charset="0"/>
              </a:rPr>
              <a:t> </a:t>
            </a:r>
            <a:endParaRPr lang="zh-CN" altLang="en-US" dirty="0"/>
          </a:p>
        </p:txBody>
      </p:sp>
      <p:sp>
        <p:nvSpPr>
          <p:cNvPr id="18" name="任意多边形 17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4</a:t>
            </a:r>
            <a:endParaRPr lang="zh-CN" altLang="en-US" sz="2100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6" grpId="0"/>
      <p:bldP spid="1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/>
              <a:t>5</a:t>
            </a:r>
            <a:endParaRPr lang="zh-CN" altLang="en-US" sz="2100" b="1" dirty="0"/>
          </a:p>
        </p:txBody>
      </p:sp>
      <p:pic>
        <p:nvPicPr>
          <p:cNvPr id="26" name="图片 25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7617769" y="3790766"/>
            <a:ext cx="1212692" cy="1195219"/>
          </a:xfrm>
          <a:prstGeom prst="rect">
            <a:avLst/>
          </a:prstGeom>
        </p:spPr>
      </p:pic>
      <p:sp>
        <p:nvSpPr>
          <p:cNvPr id="4" name="矩形 3"/>
          <p:cNvSpPr/>
          <p:nvPr/>
        </p:nvSpPr>
        <p:spPr>
          <a:xfrm>
            <a:off x="704286" y="586863"/>
            <a:ext cx="614334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prstClr val="black"/>
                </a:solidFill>
              </a:rPr>
              <a:t>调查一些物体的体积，记录下来，并与同伴交流</a:t>
            </a:r>
            <a:r>
              <a:rPr lang="zh-CN" altLang="en-US" sz="2100" dirty="0" smtClean="0">
                <a:solidFill>
                  <a:prstClr val="black"/>
                </a:solidFill>
              </a:rPr>
              <a:t>。 </a:t>
            </a:r>
            <a:endParaRPr lang="zh-CN" altLang="en-US" dirty="0"/>
          </a:p>
        </p:txBody>
      </p:sp>
      <p:sp>
        <p:nvSpPr>
          <p:cNvPr id="5" name="矩形 4"/>
          <p:cNvSpPr/>
          <p:nvPr/>
        </p:nvSpPr>
        <p:spPr>
          <a:xfrm>
            <a:off x="765397" y="3879088"/>
            <a:ext cx="4218536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⑺路由器体积大约</a:t>
            </a:r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450</a:t>
            </a: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立方厘米。</a:t>
            </a:r>
          </a:p>
        </p:txBody>
      </p:sp>
      <p:sp>
        <p:nvSpPr>
          <p:cNvPr id="6" name="矩形 5"/>
          <p:cNvSpPr/>
          <p:nvPr/>
        </p:nvSpPr>
        <p:spPr>
          <a:xfrm>
            <a:off x="765397" y="1175291"/>
            <a:ext cx="3954448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⑴一元硬币体积</a:t>
            </a:r>
            <a:r>
              <a:rPr lang="en-US" altLang="zh-CN" sz="2100" dirty="0">
                <a:solidFill>
                  <a:srgbClr val="FF0000"/>
                </a:solidFill>
              </a:rPr>
              <a:t>907</a:t>
            </a:r>
            <a:r>
              <a:rPr lang="zh-CN" altLang="en-US" sz="2100" dirty="0">
                <a:solidFill>
                  <a:srgbClr val="FF0000"/>
                </a:solidFill>
              </a:rPr>
              <a:t>立方毫米；</a:t>
            </a:r>
            <a:endParaRPr lang="zh-CN" altLang="en-US" dirty="0"/>
          </a:p>
        </p:txBody>
      </p:sp>
      <p:sp>
        <p:nvSpPr>
          <p:cNvPr id="7" name="矩形 6"/>
          <p:cNvSpPr/>
          <p:nvPr/>
        </p:nvSpPr>
        <p:spPr>
          <a:xfrm>
            <a:off x="765397" y="1601021"/>
            <a:ext cx="4572000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⑵一盒粉笔的体积大约是</a:t>
            </a:r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1</a:t>
            </a: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立方分米；</a:t>
            </a:r>
            <a:endParaRPr lang="zh-CN" altLang="en-US" dirty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765397" y="2077421"/>
            <a:ext cx="4572000" cy="392415"/>
          </a:xfrm>
          <a:prstGeom prst="rect">
            <a:avLst/>
          </a:prstGeom>
        </p:spPr>
        <p:txBody>
          <a:bodyPr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⑶笔记本电脑体积大约</a:t>
            </a:r>
            <a:r>
              <a:rPr lang="en-US" altLang="zh-CN" sz="2100" dirty="0">
                <a:solidFill>
                  <a:srgbClr val="FF0000"/>
                </a:solidFill>
              </a:rPr>
              <a:t>3000</a:t>
            </a:r>
            <a:r>
              <a:rPr lang="zh-CN" altLang="en-US" sz="2100" dirty="0">
                <a:solidFill>
                  <a:srgbClr val="FF0000"/>
                </a:solidFill>
              </a:rPr>
              <a:t>立方厘米；</a:t>
            </a:r>
            <a:endParaRPr lang="zh-CN" altLang="en-US" dirty="0"/>
          </a:p>
        </p:txBody>
      </p:sp>
      <p:sp>
        <p:nvSpPr>
          <p:cNvPr id="9" name="矩形 8"/>
          <p:cNvSpPr/>
          <p:nvPr/>
        </p:nvSpPr>
        <p:spPr>
          <a:xfrm>
            <a:off x="765397" y="2553820"/>
            <a:ext cx="4476560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⑷一盒火柴的体积大约是</a:t>
            </a:r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24</a:t>
            </a: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立方厘米；</a:t>
            </a:r>
            <a:endParaRPr lang="zh-CN" altLang="en-US" dirty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765397" y="2986210"/>
            <a:ext cx="4143845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⑸普通易拉罐体积</a:t>
            </a:r>
            <a:r>
              <a:rPr lang="en-US" altLang="zh-CN" sz="2100" dirty="0">
                <a:solidFill>
                  <a:srgbClr val="FF0000"/>
                </a:solidFill>
              </a:rPr>
              <a:t>350</a:t>
            </a:r>
            <a:r>
              <a:rPr lang="zh-CN" altLang="en-US" sz="2100" dirty="0">
                <a:solidFill>
                  <a:srgbClr val="FF0000"/>
                </a:solidFill>
              </a:rPr>
              <a:t>立方厘米；</a:t>
            </a:r>
            <a:endParaRPr lang="zh-CN" altLang="en-US" dirty="0"/>
          </a:p>
        </p:txBody>
      </p:sp>
      <p:sp>
        <p:nvSpPr>
          <p:cNvPr id="11" name="矩形 10"/>
          <p:cNvSpPr/>
          <p:nvPr/>
        </p:nvSpPr>
        <p:spPr>
          <a:xfrm>
            <a:off x="765397" y="3486674"/>
            <a:ext cx="395444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⑹</a:t>
            </a:r>
            <a:r>
              <a:rPr lang="en-US" altLang="zh-CN" sz="2100" dirty="0">
                <a:solidFill>
                  <a:srgbClr val="FF0000"/>
                </a:solidFill>
              </a:rPr>
              <a:t>5</a:t>
            </a:r>
            <a:r>
              <a:rPr lang="zh-CN" altLang="en-US" sz="2100" dirty="0">
                <a:solidFill>
                  <a:srgbClr val="FF0000"/>
                </a:solidFill>
              </a:rPr>
              <a:t>号电池体积大约</a:t>
            </a:r>
            <a:r>
              <a:rPr lang="en-US" altLang="zh-CN" sz="2100" dirty="0">
                <a:solidFill>
                  <a:srgbClr val="FF0000"/>
                </a:solidFill>
              </a:rPr>
              <a:t>6</a:t>
            </a:r>
            <a:r>
              <a:rPr lang="zh-CN" altLang="en-US" sz="2100" dirty="0">
                <a:solidFill>
                  <a:srgbClr val="FF0000"/>
                </a:solidFill>
              </a:rPr>
              <a:t>立方厘米；</a:t>
            </a:r>
            <a:endParaRPr lang="zh-CN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  <p:bldP spid="1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4"/>
          <p:cNvSpPr txBox="1">
            <a:spLocks noChangeArrowheads="1"/>
          </p:cNvSpPr>
          <p:nvPr/>
        </p:nvSpPr>
        <p:spPr bwMode="auto">
          <a:xfrm>
            <a:off x="355743" y="454749"/>
            <a:ext cx="3239690" cy="3893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100" b="1" dirty="0">
                <a:latin typeface="+mn-ea"/>
                <a:ea typeface="+mn-ea"/>
              </a:rPr>
              <a:t>常见的长度单位有哪些？</a:t>
            </a:r>
          </a:p>
        </p:txBody>
      </p:sp>
      <p:sp>
        <p:nvSpPr>
          <p:cNvPr id="3" name="TextBox 5"/>
          <p:cNvSpPr txBox="1">
            <a:spLocks noChangeArrowheads="1"/>
          </p:cNvSpPr>
          <p:nvPr/>
        </p:nvSpPr>
        <p:spPr bwMode="auto">
          <a:xfrm>
            <a:off x="3373141" y="454749"/>
            <a:ext cx="3239690" cy="3893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100" b="1" dirty="0">
                <a:latin typeface="+mn-ea"/>
                <a:ea typeface="+mn-ea"/>
              </a:rPr>
              <a:t>常见的面积单位有哪些？</a:t>
            </a:r>
          </a:p>
        </p:txBody>
      </p:sp>
      <p:graphicFrame>
        <p:nvGraphicFramePr>
          <p:cNvPr id="4" name="Group 37"/>
          <p:cNvGraphicFramePr>
            <a:graphicFrameLocks noGrp="1"/>
          </p:cNvGraphicFramePr>
          <p:nvPr/>
        </p:nvGraphicFramePr>
        <p:xfrm>
          <a:off x="692973" y="948858"/>
          <a:ext cx="4887517" cy="971550"/>
        </p:xfrm>
        <a:graphic>
          <a:graphicData uri="http://schemas.openxmlformats.org/drawingml/2006/table">
            <a:tbl>
              <a:tblPr/>
              <a:tblGrid>
                <a:gridCol w="124182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562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144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156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857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zh-CN" altLang="en-US" sz="2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长度单位</a:t>
                      </a:r>
                    </a:p>
                  </a:txBody>
                  <a:tcPr marL="68580" marR="68580" marT="34290" marB="34290" anchor="ctr" horzOverflow="overflow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zh-CN" altLang="en-US" sz="21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8580" marR="68580" marT="34290" marB="34290" anchor="ctr" horzOverflow="overflow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zh-CN" altLang="en-US" sz="21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8580" marR="68580" marT="34290" marB="34290" anchor="ctr" horzOverflow="overflow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zh-CN" altLang="en-US" sz="21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8580" marR="68580" marT="34290" marB="34290" anchor="ctr" horzOverflow="overflow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57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r>
                        <a:rPr kumimoji="0" lang="zh-CN" altLang="en-US" sz="2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面积单位</a:t>
                      </a:r>
                    </a:p>
                  </a:txBody>
                  <a:tcPr marL="68580" marR="68580" marT="34290" marB="34290" anchor="ctr" horzOverflow="overflow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zh-CN" altLang="en-US" sz="21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8580" marR="68580" marT="34290" marB="34290" anchor="ctr" horzOverflow="overflow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zh-CN" altLang="en-US" sz="21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8580" marR="68580" marT="34290" marB="34290" anchor="ctr" horzOverflow="overflow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</a:pPr>
                      <a:endParaRPr kumimoji="0" lang="zh-CN" altLang="en-US" sz="21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68580" marR="68580" marT="34290" marB="34290" anchor="ctr" horzOverflow="overflow">
                    <a:lnL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70C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矩形 4"/>
          <p:cNvSpPr/>
          <p:nvPr/>
        </p:nvSpPr>
        <p:spPr>
          <a:xfrm>
            <a:off x="2121725" y="1026035"/>
            <a:ext cx="67710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FF0000"/>
                </a:solidFill>
              </a:rPr>
              <a:t>厘米</a:t>
            </a:r>
          </a:p>
        </p:txBody>
      </p:sp>
      <p:sp>
        <p:nvSpPr>
          <p:cNvPr id="6" name="矩形 5"/>
          <p:cNvSpPr/>
          <p:nvPr/>
        </p:nvSpPr>
        <p:spPr>
          <a:xfrm>
            <a:off x="3309991" y="1006534"/>
            <a:ext cx="67710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分米</a:t>
            </a:r>
          </a:p>
        </p:txBody>
      </p:sp>
      <p:sp>
        <p:nvSpPr>
          <p:cNvPr id="9" name="矩形 8"/>
          <p:cNvSpPr/>
          <p:nvPr/>
        </p:nvSpPr>
        <p:spPr>
          <a:xfrm>
            <a:off x="4660072" y="1026035"/>
            <a:ext cx="407804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FF0000"/>
                </a:solidFill>
              </a:rPr>
              <a:t>米</a:t>
            </a:r>
          </a:p>
        </p:txBody>
      </p:sp>
      <p:sp>
        <p:nvSpPr>
          <p:cNvPr id="10" name="矩形 9"/>
          <p:cNvSpPr/>
          <p:nvPr/>
        </p:nvSpPr>
        <p:spPr>
          <a:xfrm>
            <a:off x="1927803" y="1519457"/>
            <a:ext cx="121571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FF0000"/>
                </a:solidFill>
              </a:rPr>
              <a:t>平方厘米</a:t>
            </a:r>
          </a:p>
        </p:txBody>
      </p:sp>
      <p:sp>
        <p:nvSpPr>
          <p:cNvPr id="11" name="矩形 10"/>
          <p:cNvSpPr/>
          <p:nvPr/>
        </p:nvSpPr>
        <p:spPr>
          <a:xfrm>
            <a:off x="3143521" y="1519457"/>
            <a:ext cx="121571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FF0000"/>
                </a:solidFill>
              </a:rPr>
              <a:t>平方分米</a:t>
            </a:r>
          </a:p>
        </p:txBody>
      </p:sp>
      <p:sp>
        <p:nvSpPr>
          <p:cNvPr id="12" name="矩形 11"/>
          <p:cNvSpPr/>
          <p:nvPr/>
        </p:nvSpPr>
        <p:spPr>
          <a:xfrm>
            <a:off x="4390767" y="1519457"/>
            <a:ext cx="946413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FF0000"/>
                </a:solidFill>
              </a:rPr>
              <a:t>平方米</a:t>
            </a:r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553900" y="2091221"/>
            <a:ext cx="1191155" cy="391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100" b="1" dirty="0">
                <a:ea typeface="微软雅黑" panose="020B0503020204020204" charset="-122"/>
              </a:rPr>
              <a:t>填单位。</a:t>
            </a:r>
          </a:p>
        </p:txBody>
      </p:sp>
      <p:sp>
        <p:nvSpPr>
          <p:cNvPr id="14" name="Text Box 5"/>
          <p:cNvSpPr txBox="1">
            <a:spLocks noChangeArrowheads="1"/>
          </p:cNvSpPr>
          <p:nvPr/>
        </p:nvSpPr>
        <p:spPr bwMode="auto">
          <a:xfrm>
            <a:off x="355743" y="2587245"/>
            <a:ext cx="4628191" cy="4345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400" dirty="0">
                <a:ea typeface="微软雅黑" panose="020B0503020204020204" charset="-122"/>
              </a:rPr>
              <a:t>（</a:t>
            </a:r>
            <a:r>
              <a:rPr lang="en-US" altLang="zh-CN" sz="2400" dirty="0">
                <a:ea typeface="微软雅黑" panose="020B0503020204020204" charset="-122"/>
              </a:rPr>
              <a:t>1</a:t>
            </a:r>
            <a:r>
              <a:rPr lang="zh-CN" altLang="en-US" sz="2400" dirty="0">
                <a:ea typeface="微软雅黑" panose="020B0503020204020204" charset="-122"/>
              </a:rPr>
              <a:t>）小明的身高是</a:t>
            </a:r>
            <a:r>
              <a:rPr lang="en-US" altLang="zh-CN" sz="2400" dirty="0">
                <a:ea typeface="微软雅黑" panose="020B0503020204020204" charset="-122"/>
              </a:rPr>
              <a:t>150</a:t>
            </a:r>
            <a:r>
              <a:rPr lang="zh-CN" altLang="en-US" sz="2400" dirty="0">
                <a:ea typeface="微软雅黑" panose="020B0503020204020204" charset="-122"/>
              </a:rPr>
              <a:t>（       ）</a:t>
            </a:r>
          </a:p>
        </p:txBody>
      </p:sp>
      <p:sp>
        <p:nvSpPr>
          <p:cNvPr id="15" name="Text Box 6"/>
          <p:cNvSpPr txBox="1">
            <a:spLocks noChangeArrowheads="1"/>
          </p:cNvSpPr>
          <p:nvPr/>
        </p:nvSpPr>
        <p:spPr bwMode="auto">
          <a:xfrm>
            <a:off x="366766" y="3115158"/>
            <a:ext cx="4701110" cy="4345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400" dirty="0">
                <a:ea typeface="微软雅黑" panose="020B0503020204020204" charset="-122"/>
              </a:rPr>
              <a:t>（</a:t>
            </a:r>
            <a:r>
              <a:rPr lang="en-US" altLang="zh-CN" sz="2400" dirty="0">
                <a:ea typeface="微软雅黑" panose="020B0503020204020204" charset="-122"/>
              </a:rPr>
              <a:t>2</a:t>
            </a:r>
            <a:r>
              <a:rPr lang="zh-CN" altLang="en-US" sz="2400" dirty="0">
                <a:ea typeface="微软雅黑" panose="020B0503020204020204" charset="-122"/>
              </a:rPr>
              <a:t>）教室的面积为</a:t>
            </a:r>
            <a:r>
              <a:rPr lang="en-US" altLang="zh-CN" sz="2400" dirty="0">
                <a:ea typeface="微软雅黑" panose="020B0503020204020204" charset="-122"/>
              </a:rPr>
              <a:t>40</a:t>
            </a:r>
            <a:r>
              <a:rPr lang="zh-CN" altLang="en-US" sz="2400" dirty="0">
                <a:ea typeface="微软雅黑" panose="020B0503020204020204" charset="-122"/>
              </a:rPr>
              <a:t>（          ）</a:t>
            </a:r>
          </a:p>
        </p:txBody>
      </p:sp>
      <p:sp>
        <p:nvSpPr>
          <p:cNvPr id="16" name="Text Box 7"/>
          <p:cNvSpPr txBox="1">
            <a:spLocks noChangeArrowheads="1"/>
          </p:cNvSpPr>
          <p:nvPr/>
        </p:nvSpPr>
        <p:spPr bwMode="auto">
          <a:xfrm>
            <a:off x="355743" y="3729086"/>
            <a:ext cx="4454204" cy="4345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400" dirty="0">
                <a:ea typeface="微软雅黑" panose="020B0503020204020204" charset="-122"/>
              </a:rPr>
              <a:t>（</a:t>
            </a:r>
            <a:r>
              <a:rPr lang="en-US" altLang="zh-CN" sz="2400" dirty="0">
                <a:ea typeface="微软雅黑" panose="020B0503020204020204" charset="-122"/>
              </a:rPr>
              <a:t>3</a:t>
            </a:r>
            <a:r>
              <a:rPr lang="zh-CN" altLang="en-US" sz="2400" dirty="0">
                <a:ea typeface="微软雅黑" panose="020B0503020204020204" charset="-122"/>
              </a:rPr>
              <a:t>）游泳池的水深</a:t>
            </a:r>
            <a:r>
              <a:rPr lang="en-US" altLang="zh-CN" sz="2400" dirty="0">
                <a:ea typeface="微软雅黑" panose="020B0503020204020204" charset="-122"/>
              </a:rPr>
              <a:t>2</a:t>
            </a:r>
            <a:r>
              <a:rPr lang="zh-CN" altLang="en-US" sz="2400" dirty="0">
                <a:ea typeface="微软雅黑" panose="020B0503020204020204" charset="-122"/>
              </a:rPr>
              <a:t>（       ）</a:t>
            </a:r>
          </a:p>
        </p:txBody>
      </p:sp>
      <p:sp>
        <p:nvSpPr>
          <p:cNvPr id="17" name="Text Box 8"/>
          <p:cNvSpPr txBox="1">
            <a:spLocks noChangeArrowheads="1"/>
          </p:cNvSpPr>
          <p:nvPr/>
        </p:nvSpPr>
        <p:spPr bwMode="auto">
          <a:xfrm>
            <a:off x="366766" y="4225110"/>
            <a:ext cx="5156573" cy="4345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400" dirty="0">
                <a:ea typeface="微软雅黑" panose="020B0503020204020204" charset="-122"/>
              </a:rPr>
              <a:t>（</a:t>
            </a:r>
            <a:r>
              <a:rPr lang="en-US" altLang="zh-CN" sz="2400" dirty="0">
                <a:ea typeface="微软雅黑" panose="020B0503020204020204" charset="-122"/>
              </a:rPr>
              <a:t>4</a:t>
            </a:r>
            <a:r>
              <a:rPr lang="zh-CN" altLang="en-US" sz="2400" dirty="0">
                <a:ea typeface="微软雅黑" panose="020B0503020204020204" charset="-122"/>
              </a:rPr>
              <a:t>）广场的占地面积是</a:t>
            </a:r>
            <a:r>
              <a:rPr lang="en-US" altLang="zh-CN" sz="2400" dirty="0">
                <a:ea typeface="微软雅黑" panose="020B0503020204020204" charset="-122"/>
              </a:rPr>
              <a:t>250</a:t>
            </a:r>
            <a:r>
              <a:rPr lang="zh-CN" altLang="en-US" sz="2400" dirty="0">
                <a:ea typeface="微软雅黑" panose="020B0503020204020204" charset="-122"/>
              </a:rPr>
              <a:t>（          ）</a:t>
            </a:r>
          </a:p>
        </p:txBody>
      </p:sp>
      <p:sp>
        <p:nvSpPr>
          <p:cNvPr id="19" name="矩形 18"/>
          <p:cNvSpPr/>
          <p:nvPr/>
        </p:nvSpPr>
        <p:spPr>
          <a:xfrm>
            <a:off x="3857002" y="2602235"/>
            <a:ext cx="67710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FF0000"/>
                </a:solidFill>
              </a:rPr>
              <a:t>厘米</a:t>
            </a:r>
          </a:p>
        </p:txBody>
      </p:sp>
      <p:sp>
        <p:nvSpPr>
          <p:cNvPr id="20" name="矩形 19"/>
          <p:cNvSpPr/>
          <p:nvPr/>
        </p:nvSpPr>
        <p:spPr>
          <a:xfrm>
            <a:off x="3713659" y="3115158"/>
            <a:ext cx="946413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FF0000"/>
                </a:solidFill>
              </a:rPr>
              <a:t>平方米</a:t>
            </a:r>
          </a:p>
        </p:txBody>
      </p:sp>
      <p:sp>
        <p:nvSpPr>
          <p:cNvPr id="21" name="矩形 20"/>
          <p:cNvSpPr/>
          <p:nvPr/>
        </p:nvSpPr>
        <p:spPr>
          <a:xfrm>
            <a:off x="3595433" y="3750167"/>
            <a:ext cx="407804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FF0000"/>
                </a:solidFill>
              </a:rPr>
              <a:t>米</a:t>
            </a:r>
          </a:p>
        </p:txBody>
      </p:sp>
      <p:sp>
        <p:nvSpPr>
          <p:cNvPr id="22" name="矩形 21"/>
          <p:cNvSpPr/>
          <p:nvPr/>
        </p:nvSpPr>
        <p:spPr>
          <a:xfrm>
            <a:off x="4509932" y="4225109"/>
            <a:ext cx="946413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 algn="ctr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00" dirty="0">
                <a:solidFill>
                  <a:srgbClr val="FF0000"/>
                </a:solidFill>
              </a:rPr>
              <a:t>平方米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9" grpId="0"/>
      <p:bldP spid="10" grpId="0"/>
      <p:bldP spid="11" grpId="0"/>
      <p:bldP spid="12" grpId="0"/>
      <p:bldP spid="13" grpId="0" bldLvl="0" animBg="1"/>
      <p:bldP spid="14" grpId="0"/>
      <p:bldP spid="15" grpId="0"/>
      <p:bldP spid="16" grpId="0"/>
      <p:bldP spid="17" grpId="0"/>
      <p:bldP spid="19" grpId="0"/>
      <p:bldP spid="20" grpId="0"/>
      <p:bldP spid="21" grpId="0"/>
      <p:bldP spid="2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8"/>
          <p:cNvSpPr txBox="1">
            <a:spLocks noChangeArrowheads="1"/>
          </p:cNvSpPr>
          <p:nvPr/>
        </p:nvSpPr>
        <p:spPr bwMode="auto">
          <a:xfrm>
            <a:off x="364251" y="658835"/>
            <a:ext cx="5682853" cy="3893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8580" tIns="34290" rIns="68580" bIns="34290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zh-CN" altLang="en-US" sz="2100" b="1" dirty="0">
                <a:latin typeface="+mn-ea"/>
                <a:ea typeface="+mn-ea"/>
              </a:rPr>
              <a:t>说一说，常见的体积单位有哪些？</a:t>
            </a:r>
          </a:p>
        </p:txBody>
      </p:sp>
      <p:sp>
        <p:nvSpPr>
          <p:cNvPr id="4" name="TextBox 9"/>
          <p:cNvSpPr txBox="1">
            <a:spLocks noChangeArrowheads="1"/>
          </p:cNvSpPr>
          <p:nvPr/>
        </p:nvSpPr>
        <p:spPr bwMode="auto">
          <a:xfrm>
            <a:off x="364251" y="1035283"/>
            <a:ext cx="7802927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zh-CN" altLang="en-US" sz="2100" dirty="0">
                <a:latin typeface="+mn-ea"/>
                <a:ea typeface="+mn-ea"/>
              </a:rPr>
              <a:t>棱长为</a:t>
            </a:r>
            <a:r>
              <a:rPr lang="en-US" altLang="zh-CN" sz="2100" dirty="0">
                <a:latin typeface="+mn-ea"/>
                <a:ea typeface="+mn-ea"/>
              </a:rPr>
              <a:t>1</a:t>
            </a:r>
            <a:r>
              <a:rPr lang="zh-CN" altLang="en-US" sz="2100" dirty="0">
                <a:latin typeface="+mn-ea"/>
                <a:ea typeface="+mn-ea"/>
              </a:rPr>
              <a:t>厘米的正方体，体积是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1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立方厘米</a:t>
            </a:r>
            <a:r>
              <a:rPr lang="zh-CN" altLang="en-US" sz="2100" dirty="0">
                <a:latin typeface="+mn-ea"/>
                <a:ea typeface="+mn-ea"/>
              </a:rPr>
              <a:t>，记作</a:t>
            </a:r>
            <a:r>
              <a:rPr lang="en-US" altLang="zh-CN" sz="2100" dirty="0">
                <a:latin typeface="+mn-ea"/>
                <a:ea typeface="+mn-ea"/>
              </a:rPr>
              <a:t>1</a:t>
            </a:r>
            <a:r>
              <a:rPr lang="zh-CN" altLang="en-US" sz="2100" dirty="0">
                <a:latin typeface="+mn-ea"/>
                <a:ea typeface="+mn-ea"/>
              </a:rPr>
              <a:t>厘米</a:t>
            </a:r>
            <a:r>
              <a:rPr lang="en-US" altLang="zh-CN" sz="2100" baseline="30000" dirty="0">
                <a:latin typeface="+mn-ea"/>
                <a:ea typeface="+mn-ea"/>
              </a:rPr>
              <a:t>3</a:t>
            </a:r>
            <a:r>
              <a:rPr lang="zh-CN" altLang="en-US" sz="2100" dirty="0">
                <a:latin typeface="+mn-ea"/>
                <a:ea typeface="+mn-ea"/>
              </a:rPr>
              <a:t>（</a:t>
            </a:r>
            <a:r>
              <a:rPr lang="en-US" altLang="zh-CN" sz="2100" dirty="0">
                <a:latin typeface="+mn-ea"/>
                <a:ea typeface="+mn-ea"/>
              </a:rPr>
              <a:t>cm</a:t>
            </a:r>
            <a:r>
              <a:rPr lang="en-US" altLang="zh-CN" sz="2100" baseline="30000" dirty="0">
                <a:latin typeface="+mn-ea"/>
                <a:ea typeface="+mn-ea"/>
              </a:rPr>
              <a:t>3</a:t>
            </a:r>
            <a:r>
              <a:rPr lang="zh-CN" altLang="en-US" sz="2100" dirty="0">
                <a:latin typeface="+mn-ea"/>
                <a:ea typeface="+mn-ea"/>
              </a:rPr>
              <a:t>）；</a:t>
            </a:r>
          </a:p>
        </p:txBody>
      </p:sp>
      <p:sp>
        <p:nvSpPr>
          <p:cNvPr id="5" name="TextBox 11"/>
          <p:cNvSpPr txBox="1">
            <a:spLocks noChangeArrowheads="1"/>
          </p:cNvSpPr>
          <p:nvPr/>
        </p:nvSpPr>
        <p:spPr bwMode="auto">
          <a:xfrm>
            <a:off x="364251" y="2331225"/>
            <a:ext cx="7802927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zh-CN" altLang="en-US" sz="2100" dirty="0">
                <a:latin typeface="+mn-ea"/>
                <a:ea typeface="+mn-ea"/>
              </a:rPr>
              <a:t>棱长为</a:t>
            </a:r>
            <a:r>
              <a:rPr lang="en-US" altLang="zh-CN" sz="2100" dirty="0">
                <a:latin typeface="+mn-ea"/>
                <a:ea typeface="+mn-ea"/>
              </a:rPr>
              <a:t>1</a:t>
            </a:r>
            <a:r>
              <a:rPr lang="zh-CN" altLang="en-US" sz="2100" dirty="0">
                <a:latin typeface="+mn-ea"/>
                <a:ea typeface="+mn-ea"/>
              </a:rPr>
              <a:t>分米的正方体，体积是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1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立方分米</a:t>
            </a:r>
            <a:r>
              <a:rPr lang="zh-CN" altLang="en-US" sz="2100" dirty="0">
                <a:latin typeface="+mn-ea"/>
                <a:ea typeface="+mn-ea"/>
              </a:rPr>
              <a:t>，记作</a:t>
            </a:r>
            <a:r>
              <a:rPr lang="en-US" altLang="zh-CN" sz="2100" dirty="0">
                <a:latin typeface="+mn-ea"/>
                <a:ea typeface="+mn-ea"/>
              </a:rPr>
              <a:t>1</a:t>
            </a:r>
            <a:r>
              <a:rPr lang="zh-CN" altLang="en-US" sz="2100" dirty="0">
                <a:latin typeface="+mn-ea"/>
                <a:ea typeface="+mn-ea"/>
              </a:rPr>
              <a:t>分米</a:t>
            </a:r>
            <a:r>
              <a:rPr lang="en-US" altLang="zh-CN" sz="2100" baseline="30000" dirty="0">
                <a:latin typeface="+mn-ea"/>
                <a:ea typeface="+mn-ea"/>
              </a:rPr>
              <a:t>3</a:t>
            </a:r>
            <a:r>
              <a:rPr lang="zh-CN" altLang="en-US" sz="2100" dirty="0">
                <a:latin typeface="+mn-ea"/>
                <a:ea typeface="+mn-ea"/>
              </a:rPr>
              <a:t>（</a:t>
            </a:r>
            <a:r>
              <a:rPr lang="en-US" altLang="zh-CN" sz="2100" dirty="0">
                <a:latin typeface="+mn-ea"/>
                <a:ea typeface="+mn-ea"/>
              </a:rPr>
              <a:t>dm</a:t>
            </a:r>
            <a:r>
              <a:rPr lang="en-US" altLang="zh-CN" sz="2100" baseline="30000" dirty="0">
                <a:latin typeface="+mn-ea"/>
                <a:ea typeface="+mn-ea"/>
              </a:rPr>
              <a:t>3</a:t>
            </a:r>
            <a:r>
              <a:rPr lang="zh-CN" altLang="en-US" sz="2100" dirty="0">
                <a:latin typeface="+mn-ea"/>
                <a:ea typeface="+mn-ea"/>
              </a:rPr>
              <a:t>）；</a:t>
            </a:r>
          </a:p>
        </p:txBody>
      </p:sp>
      <p:sp>
        <p:nvSpPr>
          <p:cNvPr id="8" name="AutoShape 4"/>
          <p:cNvSpPr>
            <a:spLocks noChangeArrowheads="1"/>
          </p:cNvSpPr>
          <p:nvPr/>
        </p:nvSpPr>
        <p:spPr bwMode="auto">
          <a:xfrm>
            <a:off x="3618805" y="1984972"/>
            <a:ext cx="215503" cy="214313"/>
          </a:xfrm>
          <a:prstGeom prst="cube">
            <a:avLst>
              <a:gd name="adj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68580" tIns="34290" rIns="68580" bIns="34290" anchor="ctr"/>
          <a:lstStyle/>
          <a:p>
            <a:endParaRPr lang="zh-CN" altLang="en-US"/>
          </a:p>
        </p:txBody>
      </p:sp>
      <p:sp>
        <p:nvSpPr>
          <p:cNvPr id="9" name="AutoShape 7"/>
          <p:cNvSpPr>
            <a:spLocks noChangeArrowheads="1"/>
          </p:cNvSpPr>
          <p:nvPr/>
        </p:nvSpPr>
        <p:spPr bwMode="auto">
          <a:xfrm>
            <a:off x="2754411" y="3125580"/>
            <a:ext cx="1728788" cy="1728788"/>
          </a:xfrm>
          <a:prstGeom prst="cube">
            <a:avLst>
              <a:gd name="adj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68580" tIns="34290" rIns="68580" bIns="34290" anchor="ctr"/>
          <a:lstStyle/>
          <a:p>
            <a:endParaRPr lang="zh-CN" altLang="en-US" sz="2100"/>
          </a:p>
        </p:txBody>
      </p:sp>
      <p:sp>
        <p:nvSpPr>
          <p:cNvPr id="2" name="矩形 1"/>
          <p:cNvSpPr/>
          <p:nvPr/>
        </p:nvSpPr>
        <p:spPr>
          <a:xfrm>
            <a:off x="2999704" y="3597559"/>
            <a:ext cx="834604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1</a:t>
            </a: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分米</a:t>
            </a:r>
            <a:endParaRPr lang="zh-CN" altLang="en-US" sz="2100" dirty="0"/>
          </a:p>
        </p:txBody>
      </p:sp>
      <p:sp>
        <p:nvSpPr>
          <p:cNvPr id="10" name="矩形 9"/>
          <p:cNvSpPr/>
          <p:nvPr/>
        </p:nvSpPr>
        <p:spPr>
          <a:xfrm>
            <a:off x="3834308" y="1894661"/>
            <a:ext cx="834604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1</a:t>
            </a: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厘米</a:t>
            </a:r>
            <a:endParaRPr lang="zh-CN" altLang="en-US" sz="2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8" grpId="0" animBg="1"/>
      <p:bldP spid="9" grpId="0" animBg="1"/>
      <p:bldP spid="2" grpId="0"/>
      <p:bldP spid="1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2"/>
          <p:cNvSpPr txBox="1">
            <a:spLocks noChangeArrowheads="1"/>
          </p:cNvSpPr>
          <p:nvPr/>
        </p:nvSpPr>
        <p:spPr bwMode="auto">
          <a:xfrm>
            <a:off x="344776" y="502512"/>
            <a:ext cx="6951902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迷你简胖头鱼" pitchFamily="65" charset="-122"/>
              </a:defRPr>
            </a:lvl9pPr>
          </a:lstStyle>
          <a:p>
            <a:pPr eaLnBrk="1" hangingPunct="1">
              <a:lnSpc>
                <a:spcPct val="150000"/>
              </a:lnSpc>
            </a:pPr>
            <a:r>
              <a:rPr lang="zh-CN" altLang="en-US" sz="2100" dirty="0">
                <a:latin typeface="+mn-ea"/>
                <a:ea typeface="+mn-ea"/>
              </a:rPr>
              <a:t>棱长为</a:t>
            </a:r>
            <a:r>
              <a:rPr lang="en-US" altLang="zh-CN" sz="2100" dirty="0">
                <a:latin typeface="+mn-ea"/>
                <a:ea typeface="+mn-ea"/>
              </a:rPr>
              <a:t>1</a:t>
            </a:r>
            <a:r>
              <a:rPr lang="zh-CN" altLang="en-US" sz="2100" dirty="0">
                <a:latin typeface="+mn-ea"/>
                <a:ea typeface="+mn-ea"/>
              </a:rPr>
              <a:t>米的正方体，体积是</a:t>
            </a:r>
            <a:r>
              <a:rPr lang="en-US" altLang="zh-CN" sz="2100" dirty="0">
                <a:solidFill>
                  <a:srgbClr val="FF0000"/>
                </a:solidFill>
                <a:latin typeface="+mn-ea"/>
                <a:ea typeface="+mn-ea"/>
              </a:rPr>
              <a:t>1</a:t>
            </a: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立方米</a:t>
            </a:r>
            <a:r>
              <a:rPr lang="zh-CN" altLang="en-US" sz="2100" dirty="0">
                <a:latin typeface="+mn-ea"/>
                <a:ea typeface="+mn-ea"/>
              </a:rPr>
              <a:t>，记作</a:t>
            </a:r>
            <a:r>
              <a:rPr lang="en-US" altLang="zh-CN" sz="2100" dirty="0">
                <a:latin typeface="+mn-ea"/>
                <a:ea typeface="+mn-ea"/>
              </a:rPr>
              <a:t>1</a:t>
            </a:r>
            <a:r>
              <a:rPr lang="zh-CN" altLang="en-US" sz="2100" dirty="0">
                <a:latin typeface="+mn-ea"/>
                <a:ea typeface="+mn-ea"/>
              </a:rPr>
              <a:t>米</a:t>
            </a:r>
            <a:r>
              <a:rPr lang="en-US" altLang="zh-CN" sz="2100" baseline="30000" dirty="0">
                <a:latin typeface="+mn-ea"/>
                <a:ea typeface="+mn-ea"/>
              </a:rPr>
              <a:t>3</a:t>
            </a:r>
            <a:r>
              <a:rPr lang="zh-CN" altLang="en-US" sz="2100" dirty="0">
                <a:latin typeface="+mn-ea"/>
                <a:ea typeface="+mn-ea"/>
              </a:rPr>
              <a:t>（</a:t>
            </a:r>
            <a:r>
              <a:rPr lang="en-US" altLang="zh-CN" sz="2100" dirty="0">
                <a:latin typeface="+mn-ea"/>
                <a:ea typeface="+mn-ea"/>
              </a:rPr>
              <a:t>m</a:t>
            </a:r>
            <a:r>
              <a:rPr lang="en-US" altLang="zh-CN" sz="2100" baseline="30000" dirty="0">
                <a:latin typeface="+mn-ea"/>
                <a:ea typeface="+mn-ea"/>
              </a:rPr>
              <a:t>3</a:t>
            </a:r>
            <a:r>
              <a:rPr lang="zh-CN" altLang="en-US" sz="2100" dirty="0">
                <a:latin typeface="+mn-ea"/>
                <a:ea typeface="+mn-ea"/>
              </a:rPr>
              <a:t>）。</a:t>
            </a:r>
          </a:p>
        </p:txBody>
      </p:sp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608694" y="4237145"/>
            <a:ext cx="4755484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100" dirty="0">
                <a:latin typeface="+mn-ea"/>
              </a:rPr>
              <a:t>常用的体积单位有：</a:t>
            </a: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厘米</a:t>
            </a:r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³</a:t>
            </a: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、分米</a:t>
            </a:r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³</a:t>
            </a: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、米</a:t>
            </a:r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³</a:t>
            </a:r>
          </a:p>
        </p:txBody>
      </p:sp>
      <p:sp>
        <p:nvSpPr>
          <p:cNvPr id="7" name="AutoShape 7"/>
          <p:cNvSpPr>
            <a:spLocks noChangeArrowheads="1"/>
          </p:cNvSpPr>
          <p:nvPr/>
        </p:nvSpPr>
        <p:spPr bwMode="auto">
          <a:xfrm>
            <a:off x="2077771" y="1196716"/>
            <a:ext cx="3191347" cy="2900225"/>
          </a:xfrm>
          <a:prstGeom prst="cube">
            <a:avLst>
              <a:gd name="adj" fmla="val 25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68580" tIns="34290" rIns="68580" bIns="34290" anchor="ctr"/>
          <a:lstStyle/>
          <a:p>
            <a:endParaRPr lang="zh-CN" altLang="en-US" sz="2100"/>
          </a:p>
        </p:txBody>
      </p:sp>
      <p:sp>
        <p:nvSpPr>
          <p:cNvPr id="8" name="矩形 7"/>
          <p:cNvSpPr/>
          <p:nvPr/>
        </p:nvSpPr>
        <p:spPr>
          <a:xfrm>
            <a:off x="2077771" y="2658094"/>
            <a:ext cx="563965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1</a:t>
            </a: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米</a:t>
            </a:r>
            <a:endParaRPr lang="zh-CN" altLang="en-US" sz="2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7" grpId="0" animBg="1"/>
      <p:bldP spid="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412346" y="629017"/>
            <a:ext cx="2167892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zh-CN" sz="2100" b="1" dirty="0">
                <a:latin typeface="+mn-ea"/>
              </a:rPr>
              <a:t>1</a:t>
            </a:r>
            <a:r>
              <a:rPr lang="zh-CN" altLang="en-US" sz="2100" b="1" dirty="0">
                <a:latin typeface="+mn-ea"/>
              </a:rPr>
              <a:t>厘米</a:t>
            </a:r>
            <a:r>
              <a:rPr lang="en-US" altLang="zh-CN" sz="2100" b="1" dirty="0">
                <a:latin typeface="+mn-ea"/>
              </a:rPr>
              <a:t>³</a:t>
            </a:r>
            <a:r>
              <a:rPr lang="zh-CN" altLang="en-US" sz="2100" b="1" dirty="0">
                <a:latin typeface="+mn-ea"/>
              </a:rPr>
              <a:t>有多大？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2245673" y="629017"/>
            <a:ext cx="4557488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100" b="1" dirty="0">
                <a:latin typeface="+mn-ea"/>
              </a:rPr>
              <a:t>生活中体积接近</a:t>
            </a:r>
            <a:r>
              <a:rPr lang="en-US" altLang="zh-CN" sz="2100" b="1" dirty="0">
                <a:latin typeface="+mn-ea"/>
              </a:rPr>
              <a:t>1</a:t>
            </a:r>
            <a:r>
              <a:rPr lang="zh-CN" altLang="en-US" sz="2100" b="1" dirty="0">
                <a:latin typeface="+mn-ea"/>
              </a:rPr>
              <a:t>厘米</a:t>
            </a:r>
            <a:r>
              <a:rPr lang="en-US" altLang="zh-CN" sz="2100" b="1" dirty="0">
                <a:latin typeface="+mn-ea"/>
              </a:rPr>
              <a:t>³</a:t>
            </a:r>
            <a:r>
              <a:rPr lang="zh-CN" altLang="en-US" sz="2100" b="1" dirty="0">
                <a:latin typeface="+mn-ea"/>
              </a:rPr>
              <a:t>的物体有哪些？</a:t>
            </a:r>
          </a:p>
        </p:txBody>
      </p:sp>
      <p:pic>
        <p:nvPicPr>
          <p:cNvPr id="7" name="Picture 5" descr="黄豆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897478" y="2471596"/>
            <a:ext cx="1491086" cy="11824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 descr="2012080617564476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4931495" y="2471597"/>
            <a:ext cx="1871666" cy="13512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4" cstate="email"/>
          <a:stretch>
            <a:fillRect/>
          </a:stretch>
        </p:blipFill>
        <p:spPr>
          <a:xfrm>
            <a:off x="2847859" y="2390116"/>
            <a:ext cx="1461824" cy="1198290"/>
          </a:xfrm>
          <a:prstGeom prst="rect">
            <a:avLst/>
          </a:prstGeom>
        </p:spPr>
      </p:pic>
      <p:sp>
        <p:nvSpPr>
          <p:cNvPr id="2" name="矩形 1"/>
          <p:cNvSpPr/>
          <p:nvPr/>
        </p:nvSpPr>
        <p:spPr>
          <a:xfrm>
            <a:off x="427240" y="1157891"/>
            <a:ext cx="6819998" cy="39241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zh-CN" altLang="en-US" sz="2100" dirty="0">
                <a:latin typeface="+mn-ea"/>
              </a:rPr>
              <a:t>一粒黄豆、一个骰子、一粒花生米、键盘上的按钮等等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5"/>
          <p:cNvSpPr txBox="1">
            <a:spLocks noChangeArrowheads="1"/>
          </p:cNvSpPr>
          <p:nvPr/>
        </p:nvSpPr>
        <p:spPr bwMode="auto">
          <a:xfrm>
            <a:off x="337654" y="571142"/>
            <a:ext cx="2256164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zh-CN" sz="2100" b="1" dirty="0">
                <a:latin typeface="+mn-ea"/>
              </a:rPr>
              <a:t>1</a:t>
            </a:r>
            <a:r>
              <a:rPr lang="zh-CN" altLang="en-US" sz="2100" b="1" dirty="0">
                <a:latin typeface="+mn-ea"/>
              </a:rPr>
              <a:t>分米</a:t>
            </a:r>
            <a:r>
              <a:rPr lang="en-US" altLang="zh-CN" sz="2100" b="1" dirty="0">
                <a:latin typeface="+mn-ea"/>
              </a:rPr>
              <a:t>³</a:t>
            </a:r>
            <a:r>
              <a:rPr lang="zh-CN" altLang="en-US" sz="2100" b="1" dirty="0">
                <a:latin typeface="+mn-ea"/>
              </a:rPr>
              <a:t>有多大？</a:t>
            </a:r>
          </a:p>
        </p:txBody>
      </p:sp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2116660" y="571142"/>
            <a:ext cx="4992574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100" b="1" dirty="0">
                <a:latin typeface="+mn-ea"/>
              </a:rPr>
              <a:t>生活中体积接近</a:t>
            </a:r>
            <a:r>
              <a:rPr lang="en-US" altLang="zh-CN" sz="2100" b="1" dirty="0">
                <a:latin typeface="+mn-ea"/>
              </a:rPr>
              <a:t>1</a:t>
            </a:r>
            <a:r>
              <a:rPr lang="zh-CN" altLang="en-US" sz="2100" b="1" dirty="0">
                <a:latin typeface="+mn-ea"/>
              </a:rPr>
              <a:t>分米</a:t>
            </a:r>
            <a:r>
              <a:rPr lang="en-US" altLang="zh-CN" sz="2100" b="1" dirty="0">
                <a:latin typeface="+mn-ea"/>
              </a:rPr>
              <a:t>³</a:t>
            </a:r>
            <a:r>
              <a:rPr lang="zh-CN" altLang="en-US" sz="2100" b="1" dirty="0">
                <a:latin typeface="+mn-ea"/>
              </a:rPr>
              <a:t>的物体有哪些？</a:t>
            </a:r>
          </a:p>
        </p:txBody>
      </p:sp>
      <p:sp>
        <p:nvSpPr>
          <p:cNvPr id="2" name="矩形 1"/>
          <p:cNvSpPr/>
          <p:nvPr/>
        </p:nvSpPr>
        <p:spPr>
          <a:xfrm>
            <a:off x="434051" y="1095600"/>
            <a:ext cx="2292935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333333"/>
                </a:solidFill>
                <a:latin typeface="PingFang SC"/>
              </a:rPr>
              <a:t>粉笔盒、魔方等。</a:t>
            </a:r>
            <a:endParaRPr lang="zh-CN" altLang="en-US" sz="2100" dirty="0"/>
          </a:p>
        </p:txBody>
      </p:sp>
      <p:pic>
        <p:nvPicPr>
          <p:cNvPr id="4" name="图片 3" descr="粉笔盒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4789647" y="2219801"/>
            <a:ext cx="1700689" cy="1593533"/>
          </a:xfrm>
          <a:prstGeom prst="rect">
            <a:avLst/>
          </a:prstGeom>
        </p:spPr>
      </p:pic>
      <p:pic>
        <p:nvPicPr>
          <p:cNvPr id="5" name="图片 4" descr="魔方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1756886" y="2127409"/>
            <a:ext cx="1584008" cy="168592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520424" y="620021"/>
            <a:ext cx="7804238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b="1" dirty="0">
                <a:solidFill>
                  <a:prstClr val="black"/>
                </a:solidFill>
              </a:rPr>
              <a:t>用米尺搭出一个</a:t>
            </a:r>
            <a:r>
              <a:rPr lang="en-US" altLang="zh-CN" sz="2100" b="1" dirty="0">
                <a:solidFill>
                  <a:prstClr val="black"/>
                </a:solidFill>
              </a:rPr>
              <a:t>1㎥ </a:t>
            </a:r>
            <a:r>
              <a:rPr lang="zh-CN" altLang="en-US" sz="2100" b="1" dirty="0">
                <a:solidFill>
                  <a:prstClr val="black"/>
                </a:solidFill>
              </a:rPr>
              <a:t>的空间，看一看有多大？</a:t>
            </a:r>
            <a:endParaRPr lang="zh-CN" altLang="en-US" b="1" dirty="0"/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602198" y="1609927"/>
            <a:ext cx="3393576" cy="2145048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4909243" y="1609926"/>
            <a:ext cx="2353486" cy="2096336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849721" y="4142170"/>
            <a:ext cx="395444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大约能占</a:t>
            </a:r>
            <a:r>
              <a:rPr lang="en-US" altLang="zh-CN" sz="2100" dirty="0">
                <a:solidFill>
                  <a:srgbClr val="FF0000"/>
                </a:solidFill>
              </a:rPr>
              <a:t>13</a:t>
            </a:r>
            <a:r>
              <a:rPr lang="zh-CN" altLang="en-US" sz="2100" dirty="0">
                <a:solidFill>
                  <a:srgbClr val="FF0000"/>
                </a:solidFill>
              </a:rPr>
              <a:t>个幼儿园的小朋友。</a:t>
            </a:r>
            <a:endParaRPr lang="zh-CN" altLang="en-US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435946" y="566054"/>
            <a:ext cx="1730096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zh-CN" sz="2100" b="1" dirty="0">
                <a:latin typeface="+mn-ea"/>
              </a:rPr>
              <a:t>1</a:t>
            </a:r>
            <a:r>
              <a:rPr lang="zh-CN" altLang="en-US" sz="2100" b="1" dirty="0">
                <a:latin typeface="+mn-ea"/>
              </a:rPr>
              <a:t>米</a:t>
            </a:r>
            <a:r>
              <a:rPr lang="en-US" altLang="zh-CN" sz="2100" b="1" dirty="0">
                <a:latin typeface="+mn-ea"/>
              </a:rPr>
              <a:t>³</a:t>
            </a:r>
            <a:r>
              <a:rPr lang="zh-CN" altLang="en-US" sz="2100" b="1" dirty="0">
                <a:latin typeface="+mn-ea"/>
              </a:rPr>
              <a:t>有多大？</a:t>
            </a: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2062340" y="566054"/>
            <a:ext cx="4557488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68580" tIns="34290" rIns="68580" bIns="34290">
            <a:spAutoFit/>
          </a:bodyPr>
          <a:lstStyle/>
          <a:p>
            <a:pPr>
              <a:spcBef>
                <a:spcPct val="50000"/>
              </a:spcBef>
            </a:pPr>
            <a:r>
              <a:rPr lang="zh-CN" altLang="en-US" sz="2100" b="1" dirty="0">
                <a:latin typeface="+mn-ea"/>
              </a:rPr>
              <a:t>生活中体积接近</a:t>
            </a:r>
            <a:r>
              <a:rPr lang="en-US" altLang="zh-CN" sz="2100" b="1" dirty="0">
                <a:latin typeface="+mn-ea"/>
              </a:rPr>
              <a:t>1</a:t>
            </a:r>
            <a:r>
              <a:rPr lang="zh-CN" altLang="en-US" sz="2100" b="1" dirty="0">
                <a:latin typeface="+mn-ea"/>
              </a:rPr>
              <a:t>米</a:t>
            </a:r>
            <a:r>
              <a:rPr lang="en-US" altLang="zh-CN" sz="2100" b="1" dirty="0">
                <a:latin typeface="+mn-ea"/>
              </a:rPr>
              <a:t>³</a:t>
            </a:r>
            <a:r>
              <a:rPr lang="zh-CN" altLang="en-US" sz="2100" b="1" dirty="0">
                <a:latin typeface="+mn-ea"/>
              </a:rPr>
              <a:t>的物体有哪些？</a:t>
            </a:r>
          </a:p>
        </p:txBody>
      </p:sp>
      <p:sp>
        <p:nvSpPr>
          <p:cNvPr id="2" name="矩形 1"/>
          <p:cNvSpPr/>
          <p:nvPr/>
        </p:nvSpPr>
        <p:spPr>
          <a:xfrm>
            <a:off x="449526" y="1088389"/>
            <a:ext cx="395444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333333"/>
                </a:solidFill>
                <a:latin typeface="PingFang SC"/>
              </a:rPr>
              <a:t>课桌、</a:t>
            </a:r>
            <a:r>
              <a:rPr lang="en-US" altLang="zh-CN" sz="210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</a:rPr>
              <a:t>29</a:t>
            </a:r>
            <a:r>
              <a:rPr lang="zh-CN" altLang="en-US" sz="2100" dirty="0">
                <a:solidFill>
                  <a:srgbClr val="333333"/>
                </a:solidFill>
                <a:latin typeface="PingFang SC"/>
              </a:rPr>
              <a:t>英寸电视包装箱等等。</a:t>
            </a:r>
            <a:endParaRPr lang="zh-CN" altLang="en-US" sz="2100" dirty="0"/>
          </a:p>
        </p:txBody>
      </p:sp>
      <p:pic>
        <p:nvPicPr>
          <p:cNvPr id="8" name="图片 7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3635653" y="1610725"/>
            <a:ext cx="2415578" cy="2053241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3" cstate="email"/>
          <a:srcRect t="-1301"/>
          <a:stretch>
            <a:fillRect/>
          </a:stretch>
        </p:blipFill>
        <p:spPr>
          <a:xfrm>
            <a:off x="1082577" y="1813082"/>
            <a:ext cx="1860487" cy="221166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theme/theme1.xml><?xml version="1.0" encoding="utf-8"?>
<a:theme xmlns:a="http://schemas.openxmlformats.org/drawingml/2006/main" name="WWW.2PPT.COM&#10;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微软雅黑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1078</Words>
  <Application>Microsoft Office PowerPoint</Application>
  <PresentationFormat>全屏显示(16:9)</PresentationFormat>
  <Paragraphs>160</Paragraphs>
  <Slides>22</Slides>
  <Notes>0</Notes>
  <HiddenSlides>0</HiddenSlides>
  <MMClips>0</MMClips>
  <ScaleCrop>false</ScaleCrop>
  <HeadingPairs>
    <vt:vector size="8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嵌入 OLE 服务器</vt:lpstr>
      </vt:variant>
      <vt:variant>
        <vt:i4>1</vt:i4>
      </vt:variant>
      <vt:variant>
        <vt:lpstr>幻灯片标题</vt:lpstr>
      </vt:variant>
      <vt:variant>
        <vt:i4>22</vt:i4>
      </vt:variant>
    </vt:vector>
  </HeadingPairs>
  <TitlesOfParts>
    <vt:vector size="31" baseType="lpstr">
      <vt:lpstr>PingFang SC</vt:lpstr>
      <vt:lpstr>楷体</vt:lpstr>
      <vt:lpstr>宋体</vt:lpstr>
      <vt:lpstr>微软雅黑</vt:lpstr>
      <vt:lpstr>Arial</vt:lpstr>
      <vt:lpstr>Calibri</vt:lpstr>
      <vt:lpstr>Times New Roman</vt:lpstr>
      <vt:lpstr>WWW.2PPT.COM
</vt:lpstr>
      <vt:lpstr>公式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www.ppt818.com</dc:title>
  <dc:subject>www.ppt818.com</dc:subject>
  <dc:creator>www.ppt818.com</dc:creator>
  <dc:description>www.ppt818.com-提供资源下载</dc:description>
  <cp:lastModifiedBy>Windows 用户</cp:lastModifiedBy>
  <cp:revision>2</cp:revision>
  <dcterms:created xsi:type="dcterms:W3CDTF">2019-05-20T10:58:00Z</dcterms:created>
  <dcterms:modified xsi:type="dcterms:W3CDTF">2023-01-16T20:53:41Z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2052-11.1.0.11194</vt:lpwstr>
  </property>
  <property fmtid="{D5CDD505-2E9C-101B-9397-08002B2CF9AE}" pid="3" name="ICV">
    <vt:lpwstr>3A66ED2FA3C7404CAD6578754ACA97D4</vt:lpwstr>
  </property>
  <property fmtid="{A09F084E-AD41-489F-8076-AA5BE3082BCA}" pid="100">
    <vt:ui4>5</vt:ui4>
  </property>
  <property fmtid="{64440492-4C8B-11D1-8B70-080036B11A03}" pid="11">
    <vt:lpwstr>www.2ppt.com-爱PPT提供资源下载</vt:lpwstr>
  </property>
</Properties>
</file>