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4" r:id="rId2"/>
    <p:sldId id="311" r:id="rId3"/>
    <p:sldId id="315" r:id="rId4"/>
    <p:sldId id="316" r:id="rId5"/>
    <p:sldId id="317" r:id="rId6"/>
    <p:sldId id="318" r:id="rId7"/>
    <p:sldId id="264" r:id="rId8"/>
    <p:sldId id="319" r:id="rId9"/>
    <p:sldId id="267" r:id="rId10"/>
    <p:sldId id="310" r:id="rId11"/>
    <p:sldId id="320" r:id="rId12"/>
    <p:sldId id="265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266" r:id="rId28"/>
    <p:sldId id="335" r:id="rId29"/>
    <p:sldId id="336" r:id="rId30"/>
    <p:sldId id="269" r:id="rId31"/>
    <p:sldId id="337" r:id="rId32"/>
    <p:sldId id="338" r:id="rId33"/>
    <p:sldId id="339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52DA-C23B-49B8-BBA2-FBE46F4EEBF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161A-AB98-40B5-822C-9A0CE8EC23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161A-AB98-40B5-822C-9A0CE8EC23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619672" y="278092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A430-6CE0-4E06-8BE7-3E087CE3F6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DFB-D34E-4569-9488-31679E9B78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5B79-C83A-4CAE-965A-CD9FC3762A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ECEFD-56E0-4B6D-9F18-824AD05BD3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8CB2-8FB7-4F8B-B177-25149AA46D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EB73-2B1F-4AD0-9620-7922FBFEEF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endParaRPr lang="zh-CN" altLang="en-US" sz="1400" b="0" dirty="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2420888"/>
            <a:ext cx="9144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70484" y="2924944"/>
            <a:ext cx="6203032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3985776" y="-27384"/>
            <a:ext cx="1766082" cy="880109"/>
            <a:chOff x="146955" y="1584001"/>
            <a:chExt cx="1482216" cy="733424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46955" y="1584001"/>
              <a:ext cx="1482216" cy="733424"/>
            </a:xfrm>
            <a:prstGeom prst="rect">
              <a:avLst/>
            </a:prstGeom>
          </p:spPr>
        </p:pic>
        <p:sp>
          <p:nvSpPr>
            <p:cNvPr id="12" name="TextBox 8">
              <a:hlinkClick r:id="rId3" action="ppaction://hlinksldjump"/>
            </p:cNvPr>
            <p:cNvSpPr txBox="1"/>
            <p:nvPr userDrawn="1"/>
          </p:nvSpPr>
          <p:spPr>
            <a:xfrm>
              <a:off x="449125" y="1807573"/>
              <a:ext cx="794169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晨读晚诵</a:t>
              </a: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641960" y="-27384"/>
            <a:ext cx="1774840" cy="880109"/>
            <a:chOff x="11613" y="1584001"/>
            <a:chExt cx="1513881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1613" y="1584001"/>
              <a:ext cx="1513881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142045" y="1807573"/>
              <a:ext cx="122948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318464" y="-27384"/>
            <a:ext cx="1764576" cy="880109"/>
            <a:chOff x="-43696" y="2237065"/>
            <a:chExt cx="1578004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43696" y="2237065"/>
              <a:ext cx="1578004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 userDrawn="1"/>
          </p:nvSpPr>
          <p:spPr>
            <a:xfrm>
              <a:off x="83966" y="2460637"/>
              <a:ext cx="128901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课堂篇学习理解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3E11-F993-4D8F-9E63-DDA4D586C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6714-E936-4E70-9365-CC4158CAB0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19EC-94E8-4CC1-99D9-C61BD54DCF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6F53F-402B-413C-A639-92A1D1224C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145B-1FFD-4EDE-8B2C-BB1F97E4E0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B20F-D518-4544-9BB1-D22273F693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31CC-49B3-42FD-87B5-52145D8644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810ED-3E7A-40B1-A97B-11989D8A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BEDB-1327-4426-A157-B3023B2C29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5E7EF-3B89-4DA9-9CDA-C2F20B9808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A53E-4C75-45AD-A57A-CFF3A93430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3DD7C-51EA-499D-8C5C-661C1292A1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227F-34ED-41D9-910D-82C0F84719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3BE1B-4736-4D92-A1BE-B16E398F9A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0E2-1303-4B82-BF02-5CFD2C36AB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E77-6EB3-4088-9EA8-B16EFBEF8E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F489FD-C655-47E1-86A8-F1EFAF461B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0ADCB9-D71B-411B-9114-86372739E4D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3.docx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4.docx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5.docx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6.docx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__7.docx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8.docx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2.docx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070" y="2924944"/>
            <a:ext cx="9081860" cy="576064"/>
          </a:xfrm>
        </p:spPr>
        <p:txBody>
          <a:bodyPr/>
          <a:lstStyle/>
          <a:p>
            <a:r>
              <a:rPr lang="en-US" altLang="zh-CN" sz="5400" b="1" dirty="0"/>
              <a:t>Unit</a:t>
            </a:r>
            <a:r>
              <a:rPr lang="en-US" altLang="zh-CN" sz="5400" dirty="0"/>
              <a:t> </a:t>
            </a:r>
            <a:r>
              <a:rPr lang="en-US" altLang="zh-CN" sz="5400" b="1" dirty="0"/>
              <a:t>3  On</a:t>
            </a:r>
            <a:r>
              <a:rPr lang="en-US" altLang="zh-CN" sz="5400" dirty="0"/>
              <a:t> </a:t>
            </a:r>
            <a:r>
              <a:rPr lang="en-US" altLang="zh-CN" sz="5400" b="1" dirty="0"/>
              <a:t>the</a:t>
            </a:r>
            <a:r>
              <a:rPr lang="en-US" altLang="zh-CN" sz="5400" dirty="0"/>
              <a:t> </a:t>
            </a:r>
            <a:r>
              <a:rPr lang="en-US" altLang="zh-CN" sz="5400" b="1" dirty="0"/>
              <a:t>move</a:t>
            </a:r>
            <a:endParaRPr lang="zh-CN" altLang="zh-CN" sz="5400" dirty="0"/>
          </a:p>
        </p:txBody>
      </p:sp>
      <p:sp>
        <p:nvSpPr>
          <p:cNvPr id="3" name="矩形 2"/>
          <p:cNvSpPr/>
          <p:nvPr/>
        </p:nvSpPr>
        <p:spPr>
          <a:xfrm>
            <a:off x="0" y="5882357"/>
            <a:ext cx="91519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292" y="9807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外研</a:t>
            </a:r>
            <a:r>
              <a:rPr lang="zh-CN" altLang="en-US" sz="2800" dirty="0" smtClean="0"/>
              <a:t>版高中英语必修二</a:t>
            </a:r>
            <a:endParaRPr lang="zh-CN" altLang="en-US" sz="2800" dirty="0"/>
          </a:p>
        </p:txBody>
      </p:sp>
      <p:sp>
        <p:nvSpPr>
          <p:cNvPr id="6" name="标题 3"/>
          <p:cNvSpPr txBox="1"/>
          <p:nvPr/>
        </p:nvSpPr>
        <p:spPr bwMode="auto">
          <a:xfrm>
            <a:off x="33945" y="4221088"/>
            <a:ext cx="90818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tx1"/>
                </a:solidFill>
              </a:rPr>
              <a:t>Section A</a:t>
            </a:r>
            <a:r>
              <a:rPr lang="zh-CN" altLang="zh-CN" smtClean="0">
                <a:solidFill>
                  <a:schemeClr val="tx1"/>
                </a:solidFill>
              </a:rPr>
              <a:t>　</a:t>
            </a:r>
            <a:r>
              <a:rPr lang="en-US" altLang="zh-CN" smtClean="0">
                <a:solidFill>
                  <a:schemeClr val="tx1"/>
                </a:solidFill>
              </a:rPr>
              <a:t>Starting out &amp; Understanding ideas</a:t>
            </a:r>
            <a:endParaRPr lang="zh-CN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67949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阅读导学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pp.26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课文内容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选择正确答案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do we know about Neil Armstrong?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famous football player.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gave football new rules.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invented the football.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astronaut.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makes football popular all over the world?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simple to play.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played freely.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have hair inside.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made of plastic bags.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4005064"/>
            <a:ext cx="103105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08000" y="5561547"/>
            <a:ext cx="1031051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412776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.Why does the author use the game between British and German soldiers in 1914?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 that it is popular all over the world.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creative and exciting sport.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break down walls and bring people together.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bring peace to people all over the world.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does the word “conflict”(Para.4) most probably mean?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A.Experience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B.Fighting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C.Cooperation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D.Peace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08000" y="3840239"/>
            <a:ext cx="1015021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508000" y="5396722"/>
            <a:ext cx="1031051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what you think these things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football game.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说说你认为这些东西在足球比赛中代表什么。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might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letter with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number,for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你可以用一个数字代表一个字母。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maths,x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unknown number.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在数学上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代表未知数。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04196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80528" y="1479517"/>
          <a:ext cx="7389091" cy="326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6" imgW="3843020" imgH="1697990" progId="Word.Document.12">
                  <p:embed/>
                </p:oleObj>
              </mc:Choice>
              <mc:Fallback>
                <p:oleObj name="文档" r:id="rId6" imgW="3843020" imgH="169799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80528" y="1479517"/>
                        <a:ext cx="7389091" cy="3264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508000" y="4632588"/>
            <a:ext cx="8128000" cy="20848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 is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villain in the play.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剧中国王的形象是一个恶棍。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hereby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company that I am free to enter into this agreement.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我向公司申明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我自愿签订此协议。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01583" y="1196752"/>
            <a:ext cx="6540834" cy="52383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53586" y="5280660"/>
            <a:ext cx="5710702" cy="93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9206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用具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need expensive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;even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ball doesn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have to cost much money.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你不需要昂贵的设备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就连球也不需要花很多钱。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是不可数名词。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all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need now.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我们需要的设备现在都有了。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fire-engine is a special vehicle carrying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fighting large fires.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消防车是一种装载有消灭大火灾设备的特殊交通工具。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try out all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we do the experiment.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我们应该在做实验之前把所有的设备都试一下。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8760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yourself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sharp pencil and a rubber for the exam.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请准备一枝削尖的铅笔和一块橡皮参加考试。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degree in the history of art is very nice but it doesn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exactly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jobs.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能获得一个艺术史学位固然不错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但在很多工作中它并不见得会使你有用武之地。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80528" y="1636514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6" imgW="3843020" imgH="838200" progId="Word.Document.12">
                  <p:embed/>
                </p:oleObj>
              </mc:Choice>
              <mc:Fallback>
                <p:oleObj name="文档" r:id="rId6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80528" y="1636514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4024" y="1196752"/>
            <a:ext cx="7592392" cy="5464655"/>
            <a:chOff x="508000" y="947271"/>
            <a:chExt cx="8128000" cy="58501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" y="947271"/>
              <a:ext cx="8128000" cy="565008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335" y="6500404"/>
              <a:ext cx="8040235" cy="2970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2590359"/>
            <a:ext cx="8128000" cy="1684894"/>
            <a:chOff x="508000" y="2590359"/>
            <a:chExt cx="8128000" cy="168489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8000" y="2836747"/>
              <a:ext cx="8128000" cy="14385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562497" y="2590359"/>
              <a:ext cx="7976544" cy="2451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24744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over the world you can see kids playing to their hearts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ball made of plastic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bags;just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Pel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when he was a boy.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在世界各地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你都可以看到孩子们尽情玩塑料袋做的球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就像贝利小时候一样。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时是不可数名词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时是可数名词。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delighted to be able to eat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dishes to my heart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我很高兴能够痛痛快快地吃我最喜爱的菜。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the letter once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again,trying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absorb its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我又读了一次信件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试图理解它的内容。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M22.eps" descr="id:2147497144;FounderCES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198474" y="5373216"/>
            <a:ext cx="1447800" cy="824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836712"/>
            <a:ext cx="81280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摩托足球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一款风靡欧洲的新运动。比赛场上硝烟四起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勇敢的选手们奋力拼搏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摩托足球可算称为野蛮版的足球。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get when you combine football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motorcycles?The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Motoball,a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sport generally unknown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America,but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zh-CN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Europe.As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guess,it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a nice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game.Right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noise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smoke,the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brave players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zh-CN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their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motorcycles.Motoball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terrible version(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版本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sport is largely played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Europe,where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countries even have national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teams.Some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best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players in the world are from Russia.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77978" y="2122582"/>
          <a:ext cx="4588044" cy="107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3843020" imgH="900430" progId="Word.Document.12">
                  <p:embed/>
                </p:oleObj>
              </mc:Choice>
              <mc:Fallback>
                <p:oleObj name="文档" r:id="rId3" imgW="3843020" imgH="90043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7978" y="2122582"/>
                        <a:ext cx="4588044" cy="107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0808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the teacher nor the students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result.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这位老师和学生们都对这个结果不满意。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a little book knowledge.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我们不应该仅仅满足于有一点点书本知识。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612576" y="2267660"/>
          <a:ext cx="8128000" cy="13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6" imgW="3843020" imgH="623570" progId="Word.Document.12">
                  <p:embed/>
                </p:oleObj>
              </mc:Choice>
              <mc:Fallback>
                <p:oleObj name="文档" r:id="rId6" imgW="3843020" imgH="62357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12576" y="2267660"/>
                        <a:ext cx="8128000" cy="131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845308"/>
            <a:ext cx="8128000" cy="3421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319605"/>
            <a:ext cx="8128000" cy="49177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3842" y="4725144"/>
            <a:ext cx="7694582" cy="129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513599"/>
            <a:ext cx="8128000" cy="20848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比赛中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防卫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...how they use their bodies to pass,score and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amazing to see...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看他们如何利用自己的身体传球、得分和防守令人称奇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96752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防卫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辩护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可作及物或不及物动词。</a:t>
            </a: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homeland if we 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have an army?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如果我们没有军队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如何保卫祖国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Wall was built from the Qin Dynasty and its purpose was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own territories against the invasion of their enemies.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长城自从秦朝时就开始修建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它的目的是保护他们自己的领土不被敌人入侵。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213323" y="1769059"/>
          <a:ext cx="6717355" cy="165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6" imgW="3843020" imgH="951230" progId="Word.Document.12">
                  <p:embed/>
                </p:oleObj>
              </mc:Choice>
              <mc:Fallback>
                <p:oleObj name="文档" r:id="rId6" imgW="3843020" imgH="95123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323" y="1769059"/>
                        <a:ext cx="6717355" cy="1659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84784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points can be raised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argument?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有什么论点能提出来为这个说法辩护呢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Humour is a more effective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violence.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幽默是比暴力更有效的防御武器。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0424" y="2032611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6" imgW="3843020" imgH="838200" progId="Word.Document.12">
                  <p:embed/>
                </p:oleObj>
              </mc:Choice>
              <mc:Fallback>
                <p:oleObj name="文档" r:id="rId6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424" y="2032611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77215" y="1122697"/>
            <a:ext cx="6589568" cy="55158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03648" y="5465772"/>
            <a:ext cx="6264696" cy="100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251715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hearts’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在世界各地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你都可以看到孩子们尽情玩塑料袋做的球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就像贝利小时候一样。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kids playing...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在句中作宾语补足语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表示动作正在进行。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friends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chess.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我路过时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看到我的朋友们在下棋。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trees when we swam in the river.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我们在河里游泳时看到他们在植树。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very glad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plan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看到计划得以执行他们非常高兴。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neighbour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room.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一个邻居看到那人进了房间。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79512" y="1782116"/>
          <a:ext cx="8128000" cy="226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6" imgW="3843020" imgH="1074420" progId="Word.Document.12">
                  <p:embed/>
                </p:oleObj>
              </mc:Choice>
              <mc:Fallback>
                <p:oleObj name="文档" r:id="rId6" imgW="3843020" imgH="107442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1782116"/>
                        <a:ext cx="8128000" cy="226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182946"/>
            <a:ext cx="8128000" cy="49823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3842" y="5229200"/>
            <a:ext cx="7694582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035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 is played on a regular football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field,complete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goal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posts.There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two teams of five players each—four riders and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goalie,who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only one not riding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players on motorcycles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chase</a:t>
            </a:r>
            <a:r>
              <a:rPr lang="zh-CN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large ball that is 40cm in diameter and weighs about one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kilogramme.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the bikers speed towards the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ball,they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stop the motorcycle with just one foot and draw the other foot back to kick the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ball.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matches are judged by two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referees,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assisted</a:t>
            </a:r>
            <a:r>
              <a:rPr lang="zh-CN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two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linesmen.A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 is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zh-CN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into four 20-minute periods.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77348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单句填空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history of the football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(go) back over two thousand years to Ancient China.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was in Great Britain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football was given new rules.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.Football is popular all over the world because it is cheap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(play).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.When I passed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playground,I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saw some kids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(run) around the track.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.As we can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see,our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planet is shaped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football.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课文语篇填空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the game 1.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(date) back to two thousand years ago to Ancient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China.At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known as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cuju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,2._________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a game using a ball of animal skins with hair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inside.Modern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football started in Great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Britain,where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game 3.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(give) new rules.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factor for football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4.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(popular) is that it is simple and cheap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play.All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the world you can see kids 5.____________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(play) to their hearts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 with a ball made of plastic bags.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factor for football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global popularity is that it is 6._____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(create)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exciting,which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fun enough to attract millions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people.How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professional players use their bodies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pass,score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defend can be amazing 7.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3707904" y="1484784"/>
            <a:ext cx="76335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dates</a:t>
            </a:r>
            <a:endParaRPr lang="zh-CN" altLang="en-US" sz="2200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7020272" y="1933980"/>
            <a:ext cx="87395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6159967" y="2696214"/>
            <a:ext cx="131959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was given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018848" y="3449548"/>
            <a:ext cx="134524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popularity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6819763" y="3823352"/>
            <a:ext cx="103105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playing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7645405" y="4715618"/>
            <a:ext cx="107753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creative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3480078" y="5887546"/>
            <a:ext cx="83388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 see</a:t>
            </a:r>
            <a:endParaRPr lang="zh-CN" altLang="en-US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803184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 has become one of the 8.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(good) ways for people to communicate and everyone understands 9.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breaks down walls and brings people together on and off the field.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Bill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Shankly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said,“Some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believe football is a matter of life and death,...I can assure you it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much,much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important 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that.” This might sound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funny,but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only has to think about the Earth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our planet is shaped like a football.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591926" y="1772816"/>
            <a:ext cx="920445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best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6444208" y="2238906"/>
            <a:ext cx="34176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it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124570" y="3844930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than</a:t>
            </a:r>
            <a:endParaRPr lang="zh-CN" altLang="en-US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概要写作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根据教材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pp.26—27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的语篇内容写一篇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词左右的内容概要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参考范文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Football,which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invented in Ancient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China,is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most popular sports in the world.(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One factor for its popularity is that it is simple and cheap to play.(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Another factor is that it is creative and exciting.(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Besides,football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become one of the best ways for people to communicate no matter what language they speak.(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goalies stand in a red area that is marked as a driver-free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rest of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grass,mud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concrete field is pretty much free for the riders to tear after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ball,at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speeds as high as 65 miles per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hour.There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 few rules set in place that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zh-CN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players from getting hurt.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Today,several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championships are held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Europe,including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European Nations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Championship,the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Coupe de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France,European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Champion Clubs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Cup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more.Needless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leading nation almost every year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Russia,closely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France.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2087906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词海拾贝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受欢迎的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执行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表演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chase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追赶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帮助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阻止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125782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典句欣赏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bikers speed towards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ball,they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stop the motorcycle with just one foot and draw the other foot back to kick the ball.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译文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随着骑手快速驶向球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他们用一只脚停住摩托车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并将另一只脚往后缩回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猛力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踢球。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本句是一个复合句。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bikers speed towards the ball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,they stop the motorcycle...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是主句。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one...,the other...“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……,(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两者中的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另一个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理解诱思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far as I am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concerned,Motoball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very exciting but a little dangerous.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知识体系图解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560615"/>
          <a:ext cx="8128000" cy="521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6" imgW="3947160" imgH="2538730" progId="Word.Document.12">
                  <p:embed/>
                </p:oleObj>
              </mc:Choice>
              <mc:Fallback>
                <p:oleObj name="文档" r:id="rId6" imgW="3947160" imgH="253873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560615"/>
                        <a:ext cx="8128000" cy="521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1652440" y="1553501"/>
            <a:ext cx="98456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surfing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652440" y="1910048"/>
            <a:ext cx="121860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represent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652440" y="2287143"/>
            <a:ext cx="952505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goal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652440" y="2650676"/>
            <a:ext cx="74732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basis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652440" y="2924944"/>
            <a:ext cx="137569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equipment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652440" y="3284984"/>
            <a:ext cx="101502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content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652440" y="3662079"/>
            <a:ext cx="120257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plastic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652440" y="4004033"/>
            <a:ext cx="112562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factor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1652440" y="4411950"/>
            <a:ext cx="95250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defend</a:t>
            </a:r>
            <a:endParaRPr lang="zh-CN" altLang="en-US" sz="2200"/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1773872" y="4694434"/>
            <a:ext cx="95250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soldier</a:t>
            </a:r>
            <a:endParaRPr lang="zh-CN" altLang="en-US" sz="2200"/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1790187" y="5050981"/>
            <a:ext cx="104708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conflict</a:t>
            </a:r>
            <a:endParaRPr lang="zh-CN" altLang="en-US" sz="2200"/>
          </a:p>
        </p:txBody>
      </p:sp>
      <p:sp>
        <p:nvSpPr>
          <p:cNvPr id="22" name="矩形 21"/>
          <p:cNvSpPr>
            <a:spLocks noChangeAspect="1"/>
          </p:cNvSpPr>
          <p:nvPr/>
        </p:nvSpPr>
        <p:spPr>
          <a:xfrm>
            <a:off x="1763598" y="5407528"/>
            <a:ext cx="79541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death</a:t>
            </a:r>
            <a:endParaRPr lang="zh-CN" altLang="en-US" sz="2200"/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1784146" y="5772559"/>
            <a:ext cx="88838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assure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3713" y="1341438"/>
          <a:ext cx="8158162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6" imgW="3965575" imgH="2377440" progId="Word.Document.12">
                  <p:embed/>
                </p:oleObj>
              </mc:Choice>
              <mc:Fallback>
                <p:oleObj name="文档" r:id="rId6" imgW="3965575" imgH="2377440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713" y="1341438"/>
                        <a:ext cx="8158162" cy="487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2435307" y="1320220"/>
            <a:ext cx="167385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考虑到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鉴于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2267744" y="1700808"/>
            <a:ext cx="1031051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追溯到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4283968" y="2060848"/>
            <a:ext cx="2794355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尽情地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心满意足地　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3272235" y="2411725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拿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来说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2697689" y="2756305"/>
            <a:ext cx="167385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消除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出毛病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498275" y="3100885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爆发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2523312" y="3455037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放下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4108347" y="3816732"/>
            <a:ext cx="215956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生死攸关的事情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0808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释义匹配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.defend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feeling of quiet happiness and satisfaction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.goal		B.to protect your own goal from your opponents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.content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C.something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you hope to achieve in the future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.represent	D.to speak or act officially for another person or group of people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.assure		E.to make something certain to happen or to be achieved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3.A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5.E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1798</Words>
  <Application>Microsoft Office PowerPoint</Application>
  <PresentationFormat>全屏显示(4:3)</PresentationFormat>
  <Paragraphs>287</Paragraphs>
  <Slides>33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Unit 3  On the move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2019-08-22T01:06:00Z</dcterms:created>
  <dcterms:modified xsi:type="dcterms:W3CDTF">2023-01-16T20:53:49Z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122F0C4864224BC0AE6AB27B8F936D3A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