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sldIdLst>
    <p:sldId id="359" r:id="rId4"/>
    <p:sldId id="257" r:id="rId5"/>
    <p:sldId id="365" r:id="rId6"/>
    <p:sldId id="267" r:id="rId7"/>
    <p:sldId id="274" r:id="rId8"/>
    <p:sldId id="268" r:id="rId9"/>
    <p:sldId id="366" r:id="rId10"/>
    <p:sldId id="360" r:id="rId11"/>
    <p:sldId id="361" r:id="rId12"/>
    <p:sldId id="362" r:id="rId13"/>
    <p:sldId id="363" r:id="rId14"/>
    <p:sldId id="364" r:id="rId15"/>
    <p:sldId id="367" r:id="rId16"/>
    <p:sldId id="279" r:id="rId17"/>
    <p:sldId id="270" r:id="rId18"/>
    <p:sldId id="271" r:id="rId19"/>
    <p:sldId id="273" r:id="rId20"/>
    <p:sldId id="275" r:id="rId21"/>
    <p:sldId id="368" r:id="rId22"/>
    <p:sldId id="276" r:id="rId23"/>
    <p:sldId id="278" r:id="rId24"/>
    <p:sldId id="369" r:id="rId25"/>
    <p:sldId id="277" r:id="rId26"/>
    <p:sldId id="370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F32"/>
    <a:srgbClr val="E24513"/>
    <a:srgbClr val="FF7651"/>
    <a:srgbClr val="2C4B00"/>
    <a:srgbClr val="D6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537567" y="9525"/>
            <a:ext cx="1654434" cy="2171700"/>
          </a:xfrm>
          <a:prstGeom prst="rect">
            <a:avLst/>
          </a:prstGeom>
        </p:spPr>
      </p:pic>
      <p:sp>
        <p:nvSpPr>
          <p:cNvPr id="7" name="矩形: 圆角 6"/>
          <p:cNvSpPr/>
          <p:nvPr userDrawn="1"/>
        </p:nvSpPr>
        <p:spPr>
          <a:xfrm>
            <a:off x="561975" y="647700"/>
            <a:ext cx="11068050" cy="5572125"/>
          </a:xfrm>
          <a:prstGeom prst="roundRect">
            <a:avLst>
              <a:gd name="adj" fmla="val 5385"/>
            </a:avLst>
          </a:prstGeom>
          <a:solidFill>
            <a:schemeClr val="bg1"/>
          </a:solidFill>
          <a:ln w="19050">
            <a:solidFill>
              <a:srgbClr val="2F8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2209800" cy="1876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28204" y="67378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537567" y="9525"/>
            <a:ext cx="1654434" cy="2171700"/>
          </a:xfrm>
          <a:prstGeom prst="rect">
            <a:avLst/>
          </a:prstGeom>
        </p:spPr>
      </p:pic>
      <p:sp>
        <p:nvSpPr>
          <p:cNvPr id="7" name="矩形: 圆角 6"/>
          <p:cNvSpPr/>
          <p:nvPr userDrawn="1"/>
        </p:nvSpPr>
        <p:spPr>
          <a:xfrm>
            <a:off x="561975" y="647700"/>
            <a:ext cx="11068050" cy="5572125"/>
          </a:xfrm>
          <a:prstGeom prst="roundRect">
            <a:avLst>
              <a:gd name="adj" fmla="val 5385"/>
            </a:avLst>
          </a:prstGeom>
          <a:solidFill>
            <a:schemeClr val="bg1"/>
          </a:solidFill>
          <a:ln w="19050">
            <a:solidFill>
              <a:srgbClr val="2F8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0"/>
            <a:ext cx="2209800" cy="18764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B6AE-D84B-4B51-923F-DE66C938A94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9480-6908-47B1-BBF5-A417CF53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86159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8586" y="0"/>
            <a:ext cx="2525188" cy="3314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75614"/>
            <a:ext cx="12192000" cy="25701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56164" y="1302009"/>
            <a:ext cx="60796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9600" dirty="0">
                <a:solidFill>
                  <a:srgbClr val="E2451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情暖端午</a:t>
            </a:r>
            <a:endParaRPr lang="en-US" altLang="zh-CN" sz="9600" dirty="0">
              <a:solidFill>
                <a:srgbClr val="E24513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  <a:p>
            <a:pPr algn="dist"/>
            <a:r>
              <a:rPr lang="zh-CN" altLang="en-US" sz="9600" dirty="0">
                <a:solidFill>
                  <a:srgbClr val="E2451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快乐六一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40011" y="608592"/>
            <a:ext cx="3311978" cy="500743"/>
            <a:chOff x="1632858" y="994229"/>
            <a:chExt cx="3311978" cy="500743"/>
          </a:xfrm>
        </p:grpSpPr>
        <p:sp>
          <p:nvSpPr>
            <p:cNvPr id="11" name="椭圆 10"/>
            <p:cNvSpPr/>
            <p:nvPr/>
          </p:nvSpPr>
          <p:spPr>
            <a:xfrm>
              <a:off x="1632858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庆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2161269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六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2689680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3387271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迎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915682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4093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午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906158" y="4413615"/>
            <a:ext cx="437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QIN NUAN DUAN WU KUAI LE LIU YI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388553" y="5190799"/>
            <a:ext cx="1436914" cy="369332"/>
          </a:xfrm>
          <a:prstGeom prst="roundRect">
            <a:avLst/>
          </a:prstGeom>
          <a:solidFill>
            <a:srgbClr val="2F8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cs typeface="+mn-ea"/>
                <a:sym typeface="+mn-lt"/>
              </a:rPr>
              <a:t>日期：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20XX.6.1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4393293" y="5190799"/>
            <a:ext cx="1436914" cy="369332"/>
          </a:xfrm>
          <a:prstGeom prst="roundRect">
            <a:avLst/>
          </a:prstGeom>
          <a:solidFill>
            <a:srgbClr val="2F8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班级：三年二班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4919" y="3248517"/>
            <a:ext cx="46285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三至六年级的同学以“我们的节日一端午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为 主题进行节日小报创编，同学们根据自己所了解的端午节的习俗及文化，创编一份画面精美，图文并茂的节日小报，小报要求</a:t>
            </a:r>
            <a:r>
              <a:rPr lang="en-US" altLang="zh-CN" dirty="0">
                <a:cs typeface="+mn-ea"/>
                <a:sym typeface="+mn-lt"/>
              </a:rPr>
              <a:t>A4</a:t>
            </a:r>
            <a:r>
              <a:rPr lang="zh-CN" altLang="en-US" dirty="0">
                <a:cs typeface="+mn-ea"/>
                <a:sym typeface="+mn-lt"/>
              </a:rPr>
              <a:t>纸制作，主题突出，画面精美。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4919" y="2560178"/>
            <a:ext cx="4628510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三、制作节日小报活动。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34780" y="1545634"/>
            <a:ext cx="6337905" cy="475342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2" name="文本框 11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82914" y="2099174"/>
            <a:ext cx="4315960" cy="323696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26325" y="3429000"/>
            <a:ext cx="530293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在儿童节端午节双节期间，建议同学们与家长一起到电影院看一场电影，与父母体验电影中的悲与乐，感受人间亲情，撰写观影体会。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26325" y="2752858"/>
            <a:ext cx="6096000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四、亲子活动五个一之亲子观影活动。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2" name="文本框 11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9902" y="3107293"/>
            <a:ext cx="4531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30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日下午第二三节课，各班举行六一庆祝活动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，尽量由学生自我组织，班主任任课教师参与指导，通过表演、游戏等方式进行庆祝，让同学们度过一个快乐的六一儿童节。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69902" y="2443809"/>
            <a:ext cx="4705926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五、各班级庆祝六一儿童节活动。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26495" y="2084035"/>
            <a:ext cx="3728936" cy="372893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2" name="文本框 11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86159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8586" y="0"/>
            <a:ext cx="2525188" cy="3314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75614"/>
            <a:ext cx="12192000" cy="257017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06157" y="2105561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rgbClr val="E24513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亲子活动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55632" y="1322344"/>
            <a:ext cx="2880735" cy="599169"/>
            <a:chOff x="1961023" y="1916485"/>
            <a:chExt cx="2880735" cy="599169"/>
          </a:xfrm>
        </p:grpSpPr>
        <p:sp>
          <p:nvSpPr>
            <p:cNvPr id="24" name="椭圆 23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三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18000" y="368617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HUO DONG GAI SHU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297" y="2510390"/>
            <a:ext cx="436675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此次活动以亲子互动的形式，不仅让家长和孩子在共同参与、共同成长的过程中收获喜悦与感动，同时，引导孩子们了解、认同、热爱中国传统节日，感受到民俗文化的魅力，营造了浓厚的传统节日文化氛围。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4" name="文本框 3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41130" y="1363634"/>
            <a:ext cx="5025573" cy="50255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56675" y="2856637"/>
            <a:ext cx="460161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内容：每轮请三组家庭，家长和孩子小脚绑在一起，最先到达终点的为优胜者，奖励小书包一个，共三轮，共请</a:t>
            </a:r>
            <a:r>
              <a:rPr lang="en-US" altLang="zh-CN" dirty="0">
                <a:cs typeface="+mn-ea"/>
                <a:sym typeface="+mn-lt"/>
              </a:rPr>
              <a:t>9</a:t>
            </a:r>
            <a:r>
              <a:rPr lang="zh-CN" altLang="en-US" dirty="0">
                <a:cs typeface="+mn-ea"/>
                <a:sym typeface="+mn-lt"/>
              </a:rPr>
              <a:t>组家庭现场报名参赛。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奖项设置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名，奖品为“小书包”，参与家庭均有一个小礼品。</a:t>
            </a:r>
          </a:p>
        </p:txBody>
      </p:sp>
      <p:sp>
        <p:nvSpPr>
          <p:cNvPr id="4" name="矩形 3"/>
          <p:cNvSpPr/>
          <p:nvPr/>
        </p:nvSpPr>
        <p:spPr>
          <a:xfrm>
            <a:off x="6356675" y="2167102"/>
            <a:ext cx="24224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游戏：两人一足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6886" y="1363634"/>
            <a:ext cx="4927600" cy="49276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6614" y="2311124"/>
            <a:ext cx="553561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en-US" dirty="0">
                <a:cs typeface="+mn-ea"/>
                <a:sym typeface="+mn-lt"/>
              </a:rPr>
              <a:t>、参赛前将配料准备好，粽子叶、米、大枣、花生；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B</a:t>
            </a:r>
            <a:r>
              <a:rPr lang="zh-CN" altLang="en-US" dirty="0">
                <a:cs typeface="+mn-ea"/>
                <a:sym typeface="+mn-lt"/>
              </a:rPr>
              <a:t>、参赛人员 </a:t>
            </a:r>
            <a:r>
              <a:rPr lang="en-US" altLang="zh-CN" dirty="0">
                <a:cs typeface="+mn-ea"/>
                <a:sym typeface="+mn-lt"/>
              </a:rPr>
              <a:t>6-8</a:t>
            </a:r>
            <a:r>
              <a:rPr lang="zh-CN" altLang="en-US" dirty="0">
                <a:cs typeface="+mn-ea"/>
                <a:sym typeface="+mn-lt"/>
              </a:rPr>
              <a:t>人，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C</a:t>
            </a:r>
            <a:r>
              <a:rPr lang="zh-CN" altLang="en-US" dirty="0">
                <a:cs typeface="+mn-ea"/>
                <a:sym typeface="+mn-lt"/>
              </a:rPr>
              <a:t>、限时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分钟，按选手所包符合要求粽子的数量多少进行排序，取前三名； 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D</a:t>
            </a:r>
            <a:r>
              <a:rPr lang="zh-CN" altLang="en-US" dirty="0">
                <a:cs typeface="+mn-ea"/>
                <a:sym typeface="+mn-lt"/>
              </a:rPr>
              <a:t>、所包的粽子要求打好十字花，“点米不露”，且美观。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E</a:t>
            </a:r>
            <a:r>
              <a:rPr lang="zh-CN" altLang="en-US" dirty="0">
                <a:cs typeface="+mn-ea"/>
                <a:sym typeface="+mn-lt"/>
              </a:rPr>
              <a:t>、活动共设一、二、三等奖。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F</a:t>
            </a:r>
            <a:r>
              <a:rPr lang="zh-CN" altLang="en-US" dirty="0">
                <a:cs typeface="+mn-ea"/>
                <a:sym typeface="+mn-lt"/>
              </a:rPr>
              <a:t>、所有选手都将免费获得自己在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分钟内所包的粽子</a:t>
            </a:r>
          </a:p>
        </p:txBody>
      </p:sp>
      <p:sp>
        <p:nvSpPr>
          <p:cNvPr id="3" name="矩形 2"/>
          <p:cNvSpPr/>
          <p:nvPr/>
        </p:nvSpPr>
        <p:spPr>
          <a:xfrm>
            <a:off x="1046614" y="1595334"/>
            <a:ext cx="172354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包粽子比赛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5998" y="1731143"/>
            <a:ext cx="5907314" cy="443048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83944" y="2833637"/>
            <a:ext cx="5406571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内容：提问一些关于端午节的问题，请台下家长和小朋友抢答，答对有奖。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注：事先准备好十个端午节问题，按顺序提问，答对即可领取一个奖品，每人一次领取奖品的机会，答错可继续抢答，答对领取完奖品后不可继续抢答，十个问题提问完即结束此环节。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奖项设置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名，奖品为喝水杯。</a:t>
            </a:r>
          </a:p>
        </p:txBody>
      </p:sp>
      <p:sp>
        <p:nvSpPr>
          <p:cNvPr id="3" name="矩形 2"/>
          <p:cNvSpPr/>
          <p:nvPr/>
        </p:nvSpPr>
        <p:spPr>
          <a:xfrm>
            <a:off x="5783944" y="2214562"/>
            <a:ext cx="149912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有奖竟答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1543" y="2002971"/>
            <a:ext cx="4905828" cy="367937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1932" y="2879022"/>
            <a:ext cx="3482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比赛规则：教师出示图片，幼儿模仿图片画到纸上，家长猜出幼儿画的是什么即为胜利。（每组</a:t>
            </a: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人），教师作为裁判监督游戏进行。</a:t>
            </a:r>
          </a:p>
        </p:txBody>
      </p:sp>
      <p:sp>
        <p:nvSpPr>
          <p:cNvPr id="3" name="矩形 2"/>
          <p:cNvSpPr/>
          <p:nvPr/>
        </p:nvSpPr>
        <p:spPr>
          <a:xfrm>
            <a:off x="1531932" y="2253735"/>
            <a:ext cx="20313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仿画猜谜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59713" y="1667766"/>
            <a:ext cx="4318000" cy="431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86159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8586" y="0"/>
            <a:ext cx="2525188" cy="3314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75614"/>
            <a:ext cx="12192000" cy="257017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06157" y="2105561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rgbClr val="E24513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活动预算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55632" y="1322344"/>
            <a:ext cx="2880735" cy="599169"/>
            <a:chOff x="1961023" y="1916485"/>
            <a:chExt cx="2880735" cy="599169"/>
          </a:xfrm>
        </p:grpSpPr>
        <p:sp>
          <p:nvSpPr>
            <p:cNvPr id="24" name="椭圆 23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18000" y="368617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HUO DONG GAI SHU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622300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5400" b="1" dirty="0">
                <a:solidFill>
                  <a:srgbClr val="2F8F32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923088" y="2327275"/>
            <a:ext cx="3240087" cy="3146425"/>
          </a:xfrm>
        </p:spPr>
        <p:txBody>
          <a:bodyPr/>
          <a:lstStyle/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活动概述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学生活动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亲子活动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活动预算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注意事项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2550" y="1132114"/>
            <a:ext cx="49784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4868" y="2427584"/>
            <a:ext cx="918884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　　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、以班级为单位组织方阵。教师统一服装，幼儿统一着夏季园服。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　　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、各岗位人员各负其责，保证活动顺利进行。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　　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、各班留守教师确保本班幼儿及家长的位置安排，维持好本班现场的秩序。</a:t>
            </a:r>
          </a:p>
        </p:txBody>
      </p:sp>
      <p:sp>
        <p:nvSpPr>
          <p:cNvPr id="3" name="矩形 2"/>
          <p:cNvSpPr/>
          <p:nvPr/>
        </p:nvSpPr>
        <p:spPr>
          <a:xfrm>
            <a:off x="1406582" y="1752752"/>
            <a:ext cx="172354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活动要求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63142" y="814755"/>
            <a:ext cx="3229428" cy="984885"/>
            <a:chOff x="4463142" y="378749"/>
            <a:chExt cx="3229428" cy="984885"/>
          </a:xfrm>
        </p:grpSpPr>
        <p:sp>
          <p:nvSpPr>
            <p:cNvPr id="5" name="文本框 4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活动预算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11598" y="35814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0525" y="1651773"/>
            <a:ext cx="1422184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活动预算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63142" y="805388"/>
            <a:ext cx="3229428" cy="984885"/>
            <a:chOff x="4463142" y="378749"/>
            <a:chExt cx="3229428" cy="984885"/>
          </a:xfrm>
        </p:grpSpPr>
        <p:sp>
          <p:nvSpPr>
            <p:cNvPr id="10" name="文本框 9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活动预算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graphicFrame>
        <p:nvGraphicFramePr>
          <p:cNvPr id="13" name="表格 19"/>
          <p:cNvGraphicFramePr>
            <a:graphicFrameLocks noGrp="1"/>
          </p:cNvGraphicFramePr>
          <p:nvPr/>
        </p:nvGraphicFramePr>
        <p:xfrm>
          <a:off x="1420525" y="2425963"/>
          <a:ext cx="9211188" cy="31913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806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No.1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No.2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376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7B5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800" dirty="0">
                          <a:solidFill>
                            <a:srgbClr val="397B5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……..</a:t>
                      </a: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No.3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800" dirty="0">
                          <a:solidFill>
                            <a:srgbClr val="397B5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……..</a:t>
                      </a: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No.4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solidFill>
                            <a:srgbClr val="397B5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No.5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800" dirty="0">
                          <a:solidFill>
                            <a:srgbClr val="397B5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……..</a:t>
                      </a: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800" dirty="0">
                          <a:solidFill>
                            <a:srgbClr val="397B5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……..</a:t>
                      </a: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86159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8586" y="0"/>
            <a:ext cx="2525188" cy="3314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75614"/>
            <a:ext cx="12192000" cy="257017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06157" y="2105561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rgbClr val="E24513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注意事项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55632" y="1322344"/>
            <a:ext cx="2880735" cy="599169"/>
            <a:chOff x="1961023" y="1916485"/>
            <a:chExt cx="2880735" cy="599169"/>
          </a:xfrm>
        </p:grpSpPr>
        <p:sp>
          <p:nvSpPr>
            <p:cNvPr id="24" name="椭圆 23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五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18000" y="368617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HUO DONG GAI SHU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1779" y="2343451"/>
            <a:ext cx="549787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 活动前一个星期安排班主任向家长进行宣传，做好宣传及活动通知；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 活动当天现场将音响设备调配好，活动开始至结束，音乐不可断；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 随时关注天气预报，如若不是大雨，活动正常举行；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 因活动是与合作，活动现场与家长和老师互相配合协作。 </a:t>
            </a:r>
          </a:p>
        </p:txBody>
      </p:sp>
      <p:sp>
        <p:nvSpPr>
          <p:cNvPr id="3" name="矩形 2"/>
          <p:cNvSpPr/>
          <p:nvPr/>
        </p:nvSpPr>
        <p:spPr>
          <a:xfrm>
            <a:off x="1011779" y="1716933"/>
            <a:ext cx="21980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活动注意事项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63142" y="732048"/>
            <a:ext cx="3229428" cy="984885"/>
            <a:chOff x="4463142" y="378749"/>
            <a:chExt cx="3229428" cy="984885"/>
          </a:xfrm>
        </p:grpSpPr>
        <p:sp>
          <p:nvSpPr>
            <p:cNvPr id="5" name="文本框 4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注意事项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53200" y="1667766"/>
            <a:ext cx="5014686" cy="50146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86159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8586" y="0"/>
            <a:ext cx="2525188" cy="3314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75614"/>
            <a:ext cx="12192000" cy="25701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56164" y="1302009"/>
            <a:ext cx="60796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9600">
                <a:solidFill>
                  <a:srgbClr val="E2451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情暖端午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快乐六一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40011" y="608592"/>
            <a:ext cx="3311978" cy="500743"/>
            <a:chOff x="1632858" y="994229"/>
            <a:chExt cx="3311978" cy="500743"/>
          </a:xfrm>
        </p:grpSpPr>
        <p:sp>
          <p:nvSpPr>
            <p:cNvPr id="11" name="椭圆 10"/>
            <p:cNvSpPr/>
            <p:nvPr/>
          </p:nvSpPr>
          <p:spPr>
            <a:xfrm>
              <a:off x="1632858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庆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2161269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六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2689680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3387271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迎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915682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4093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午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906158" y="4413615"/>
            <a:ext cx="437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QIN NUAN DUAN WU KUAI LE LIU YI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388553" y="5190799"/>
            <a:ext cx="1436914" cy="369332"/>
          </a:xfrm>
          <a:prstGeom prst="roundRect">
            <a:avLst/>
          </a:prstGeom>
          <a:solidFill>
            <a:srgbClr val="2F8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cs typeface="+mn-ea"/>
                <a:sym typeface="+mn-lt"/>
              </a:rPr>
              <a:t>日期：</a:t>
            </a:r>
            <a:r>
              <a:rPr lang="en-US" altLang="zh-CN" sz="1200" dirty="0" smtClean="0">
                <a:solidFill>
                  <a:prstClr val="white"/>
                </a:solidFill>
                <a:cs typeface="+mn-ea"/>
                <a:sym typeface="+mn-lt"/>
              </a:rPr>
              <a:t>20XX.6.1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4393293" y="5190799"/>
            <a:ext cx="1436914" cy="369332"/>
          </a:xfrm>
          <a:prstGeom prst="roundRect">
            <a:avLst/>
          </a:prstGeom>
          <a:solidFill>
            <a:srgbClr val="2F8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cs typeface="+mn-ea"/>
                <a:sym typeface="+mn-lt"/>
              </a:rPr>
              <a:t>班级：三年二班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86159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8586" y="0"/>
            <a:ext cx="2525188" cy="3314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75614"/>
            <a:ext cx="12192000" cy="257017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06157" y="2105561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rgbClr val="E24513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活动概述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55632" y="1322344"/>
            <a:ext cx="2880735" cy="599169"/>
            <a:chOff x="1961023" y="1916485"/>
            <a:chExt cx="2880735" cy="599169"/>
          </a:xfrm>
        </p:grpSpPr>
        <p:sp>
          <p:nvSpPr>
            <p:cNvPr id="24" name="椭圆 23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18000" y="368617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HUO DONG GAI SHU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10848" y="1667766"/>
            <a:ext cx="4670796" cy="46707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10356" y="3082222"/>
            <a:ext cx="42219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让幼儿和学生了解端午节的意义，使幼儿能度过一个开心、快乐的“六一”儿童节，营造一个健康、向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上、活泼的节日氛围，丰富幼儿的校园生活，同时也培养幼儿的活动积极性和参与性。</a:t>
            </a:r>
          </a:p>
        </p:txBody>
      </p:sp>
      <p:sp>
        <p:nvSpPr>
          <p:cNvPr id="3" name="矩形 2"/>
          <p:cNvSpPr/>
          <p:nvPr/>
        </p:nvSpPr>
        <p:spPr>
          <a:xfrm>
            <a:off x="1210356" y="2256230"/>
            <a:ext cx="1620957" cy="630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cs typeface="+mn-ea"/>
                <a:sym typeface="+mn-lt"/>
              </a:rPr>
              <a:t>活动意义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63142" y="978824"/>
            <a:ext cx="3229428" cy="984885"/>
            <a:chOff x="4463142" y="378749"/>
            <a:chExt cx="3229428" cy="984885"/>
          </a:xfrm>
        </p:grpSpPr>
        <p:sp>
          <p:nvSpPr>
            <p:cNvPr id="4" name="文本框 3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活动概述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HUO DONG GAI SHU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757" y="1150012"/>
            <a:ext cx="5285241" cy="52852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67715" y="3162050"/>
            <a:ext cx="4325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　　传统的节日“端午”和孩子们向往的</a:t>
            </a:r>
            <a:r>
              <a: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.</a:t>
            </a:r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六一儿童节就要到了，恰逢两个节日相邻，端午节是我们的传统节日，端午节的故事是必不可少的，怎样让孩子们直观的感受端午呢？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6567715" y="2399104"/>
            <a:ext cx="1620957" cy="630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cs typeface="+mn-ea"/>
                <a:sym typeface="+mn-lt"/>
              </a:rPr>
              <a:t>活动来源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63142" y="978824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活动概述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HUO DONG GAI SHU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0938" y="2384646"/>
            <a:ext cx="7990115" cy="86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4000" dirty="0">
                <a:solidFill>
                  <a:srgbClr val="D62E00"/>
                </a:solidFill>
                <a:cs typeface="+mn-ea"/>
                <a:sym typeface="+mn-lt"/>
              </a:rPr>
              <a:t>活动主题：情暖端午 快乐六一</a:t>
            </a:r>
          </a:p>
        </p:txBody>
      </p:sp>
      <p:sp>
        <p:nvSpPr>
          <p:cNvPr id="3" name="矩形 2"/>
          <p:cNvSpPr/>
          <p:nvPr/>
        </p:nvSpPr>
        <p:spPr>
          <a:xfrm>
            <a:off x="1787766" y="3605872"/>
            <a:ext cx="86068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000" dirty="0">
                <a:solidFill>
                  <a:srgbClr val="D62E00"/>
                </a:solidFill>
                <a:cs typeface="+mn-ea"/>
                <a:sym typeface="+mn-lt"/>
              </a:rPr>
              <a:t>活动时间：</a:t>
            </a:r>
            <a:r>
              <a:rPr lang="en-US" altLang="zh-CN" sz="4000" dirty="0" smtClean="0">
                <a:solidFill>
                  <a:srgbClr val="D62E00"/>
                </a:solidFill>
                <a:cs typeface="+mn-ea"/>
                <a:sym typeface="+mn-lt"/>
              </a:rPr>
              <a:t>20XX</a:t>
            </a:r>
            <a:r>
              <a:rPr lang="zh-CN" altLang="en-US" sz="4000" dirty="0" smtClean="0">
                <a:solidFill>
                  <a:srgbClr val="D62E00"/>
                </a:solidFill>
                <a:cs typeface="+mn-ea"/>
                <a:sym typeface="+mn-lt"/>
              </a:rPr>
              <a:t>年</a:t>
            </a:r>
            <a:r>
              <a:rPr lang="en-US" altLang="zh-CN" sz="4000" dirty="0">
                <a:solidFill>
                  <a:srgbClr val="D62E00"/>
                </a:solidFill>
                <a:cs typeface="+mn-ea"/>
                <a:sym typeface="+mn-lt"/>
              </a:rPr>
              <a:t>5</a:t>
            </a:r>
            <a:r>
              <a:rPr lang="zh-CN" altLang="en-US" sz="4000" dirty="0">
                <a:solidFill>
                  <a:srgbClr val="D62E00"/>
                </a:solidFill>
                <a:cs typeface="+mn-ea"/>
                <a:sym typeface="+mn-lt"/>
              </a:rPr>
              <a:t>月</a:t>
            </a:r>
            <a:r>
              <a:rPr lang="en-US" altLang="zh-CN" sz="4000" dirty="0">
                <a:solidFill>
                  <a:srgbClr val="D62E00"/>
                </a:solidFill>
                <a:cs typeface="+mn-ea"/>
                <a:sym typeface="+mn-lt"/>
              </a:rPr>
              <a:t>25</a:t>
            </a:r>
            <a:r>
              <a:rPr lang="zh-CN" altLang="en-US" sz="4000" dirty="0">
                <a:solidFill>
                  <a:srgbClr val="D62E00"/>
                </a:solidFill>
                <a:cs typeface="+mn-ea"/>
                <a:sym typeface="+mn-lt"/>
              </a:rPr>
              <a:t>日</a:t>
            </a:r>
            <a:r>
              <a:rPr lang="en-US" altLang="zh-CN" sz="4000" dirty="0">
                <a:solidFill>
                  <a:srgbClr val="D62E00"/>
                </a:solidFill>
                <a:cs typeface="+mn-ea"/>
                <a:sym typeface="+mn-lt"/>
              </a:rPr>
              <a:t>-5</a:t>
            </a:r>
            <a:r>
              <a:rPr lang="zh-CN" altLang="en-US" sz="4000" dirty="0">
                <a:solidFill>
                  <a:srgbClr val="D62E00"/>
                </a:solidFill>
                <a:cs typeface="+mn-ea"/>
                <a:sym typeface="+mn-lt"/>
              </a:rPr>
              <a:t>月</a:t>
            </a:r>
            <a:r>
              <a:rPr lang="en-US" altLang="zh-CN" sz="4000" dirty="0">
                <a:solidFill>
                  <a:srgbClr val="D62E00"/>
                </a:solidFill>
                <a:cs typeface="+mn-ea"/>
                <a:sym typeface="+mn-lt"/>
              </a:rPr>
              <a:t>31</a:t>
            </a:r>
            <a:r>
              <a:rPr lang="zh-CN" altLang="en-US" sz="4000" dirty="0">
                <a:solidFill>
                  <a:srgbClr val="D62E00"/>
                </a:solidFill>
                <a:cs typeface="+mn-ea"/>
                <a:sym typeface="+mn-lt"/>
              </a:rPr>
              <a:t>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63142" y="978824"/>
            <a:ext cx="3229428" cy="984885"/>
            <a:chOff x="4463142" y="378749"/>
            <a:chExt cx="3229428" cy="984885"/>
          </a:xfrm>
        </p:grpSpPr>
        <p:sp>
          <p:nvSpPr>
            <p:cNvPr id="9" name="文本框 8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活动概述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HUO DONG GAI SHU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79766" y="606304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86159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8586" y="0"/>
            <a:ext cx="2525188" cy="3314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75614"/>
            <a:ext cx="12192000" cy="257017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06157" y="2105561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8000" b="1">
                <a:solidFill>
                  <a:srgbClr val="E24513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学生活动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55632" y="1322344"/>
            <a:ext cx="2880735" cy="599169"/>
            <a:chOff x="1961023" y="1916485"/>
            <a:chExt cx="2880735" cy="599169"/>
          </a:xfrm>
        </p:grpSpPr>
        <p:sp>
          <p:nvSpPr>
            <p:cNvPr id="24" name="椭圆 23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18000" y="368617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HUO DONG GAI SHU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2965" y="2925300"/>
            <a:ext cx="764789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各级部班级于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26</a:t>
            </a:r>
            <a:r>
              <a:rPr lang="zh-CN" altLang="en-US" dirty="0">
                <a:cs typeface="+mn-ea"/>
                <a:sym typeface="+mn-lt"/>
              </a:rPr>
              <a:t>日下午班会时间，以“红领巾相约中国梦</a:t>
            </a:r>
            <a:r>
              <a:rPr lang="en-US" altLang="zh-CN" dirty="0">
                <a:cs typeface="+mn-ea"/>
                <a:sym typeface="+mn-lt"/>
              </a:rPr>
              <a:t>, </a:t>
            </a:r>
            <a:r>
              <a:rPr lang="zh-CN" altLang="en-US" dirty="0">
                <a:cs typeface="+mn-ea"/>
                <a:sym typeface="+mn-lt"/>
              </a:rPr>
              <a:t>争做美德好少年”为主题召开队会。各中队辅导员要抓住“六一”儿童节时间节点，围绕主题，深入挖掘、广泛宣传美德少年先进事迹，面向全体队员深入浅出地讲解中国梦的基本内涵，大力弘扬友善、孝敬、诚信等中华民族传统美德，宣传普及</a:t>
            </a:r>
            <a:r>
              <a:rPr lang="en-US" altLang="zh-CN" dirty="0">
                <a:cs typeface="+mn-ea"/>
                <a:sym typeface="+mn-lt"/>
              </a:rPr>
              <a:t>24</a:t>
            </a:r>
            <a:r>
              <a:rPr lang="zh-CN" altLang="en-US" dirty="0">
                <a:cs typeface="+mn-ea"/>
                <a:sym typeface="+mn-lt"/>
              </a:rPr>
              <a:t>字社会主义核心价值观中公民个人层面的价值准则</a:t>
            </a:r>
            <a:r>
              <a:rPr lang="en-US" altLang="zh-CN" dirty="0">
                <a:cs typeface="+mn-ea"/>
                <a:sym typeface="+mn-lt"/>
              </a:rPr>
              <a:t>:</a:t>
            </a:r>
            <a:r>
              <a:rPr lang="zh-CN" altLang="en-US" dirty="0">
                <a:cs typeface="+mn-ea"/>
                <a:sym typeface="+mn-lt"/>
              </a:rPr>
              <a:t>爱国、敬业、诚信、友善，培养树立崇德向上、见贤思齐的良好风尚。</a:t>
            </a:r>
          </a:p>
        </p:txBody>
      </p:sp>
      <p:sp>
        <p:nvSpPr>
          <p:cNvPr id="3" name="矩形 2"/>
          <p:cNvSpPr/>
          <p:nvPr/>
        </p:nvSpPr>
        <p:spPr>
          <a:xfrm>
            <a:off x="842964" y="2206298"/>
            <a:ext cx="76478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一、召开红领巾相约中国梦</a:t>
            </a:r>
            <a:r>
              <a:rPr lang="en-US" altLang="zh-CN" sz="2400" dirty="0">
                <a:cs typeface="+mn-ea"/>
                <a:sym typeface="+mn-lt"/>
              </a:rPr>
              <a:t>,</a:t>
            </a:r>
            <a:r>
              <a:rPr lang="zh-CN" altLang="en-US" sz="2400" dirty="0">
                <a:cs typeface="+mn-ea"/>
                <a:sym typeface="+mn-lt"/>
              </a:rPr>
              <a:t>争做美德好少年”主题队会。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63142" y="908721"/>
            <a:ext cx="3229428" cy="984885"/>
            <a:chOff x="4463142" y="378749"/>
            <a:chExt cx="3229428" cy="984885"/>
          </a:xfrm>
        </p:grpSpPr>
        <p:sp>
          <p:nvSpPr>
            <p:cNvPr id="5" name="文本框 4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86485" y="1846797"/>
            <a:ext cx="4034971" cy="4034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30800" y="3429000"/>
            <a:ext cx="60960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在全校范围内开展“美德在我家”、“弘扬美德、和谐家风亲子 瞬间”儿童少年书画摄影大赛。号召广大同学以摄影、书法、绘画的方式，以儿童节、端午节为契机，用自己独特的视角记录家庭中幸福的瞬间，积极传承家庭和睦、尊老爱幼、邻里互助的家庭美德，教育广大儿童传承家庭美德，注重生活点滴，学会感恩，培养良好道德品质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30800" y="2208760"/>
            <a:ext cx="6096000" cy="10690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二、开展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美德在我家”、“弘扬美德、和谐家风一亲子瞬间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儿童少年书画摄影大赛。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4" name="文本框 13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" y="1019629"/>
            <a:ext cx="5526314" cy="55263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1l12w1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1l12w1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宽屏</PresentationFormat>
  <Paragraphs>148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华文隶书</vt:lpstr>
      <vt:lpstr>宋体</vt:lpstr>
      <vt:lpstr>微软雅黑</vt:lpstr>
      <vt:lpstr>Arial</vt:lpstr>
      <vt:lpstr>Calibri</vt:lpstr>
      <vt:lpstr>www.2ppt.com 提供免费下载</vt:lpstr>
      <vt:lpstr>1_Office 主题​​</vt:lpstr>
      <vt:lpstr>自定义设计方案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2022-05-29T23:41:12Z</dcterms:created>
  <dcterms:modified xsi:type="dcterms:W3CDTF">2023-01-10T06:17:42Z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1ECA630C2A5748F0B8D6448AC1AEFD93</vt:lpwstr>
  </property>
  <property fmtid="{D5CDD505-2E9C-101B-9397-08002B2CF9AE}" pid="3" name="KSOProductBuildVer">
    <vt:lpwstr>2052-11.1.0.11744</vt:lpwstr>
  </property>
</Properties>
</file>