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01" r:id="rId3"/>
    <p:sldId id="305" r:id="rId4"/>
    <p:sldId id="278" r:id="rId5"/>
    <p:sldId id="302" r:id="rId6"/>
    <p:sldId id="303" r:id="rId7"/>
    <p:sldId id="304" r:id="rId8"/>
    <p:sldId id="334" r:id="rId9"/>
    <p:sldId id="328" r:id="rId10"/>
    <p:sldId id="329" r:id="rId11"/>
    <p:sldId id="330" r:id="rId12"/>
    <p:sldId id="331" r:id="rId13"/>
    <p:sldId id="335" r:id="rId14"/>
    <p:sldId id="336" r:id="rId15"/>
    <p:sldId id="346" r:id="rId16"/>
    <p:sldId id="348" r:id="rId17"/>
    <p:sldId id="332" r:id="rId18"/>
    <p:sldId id="271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0">
          <p15:clr>
            <a:srgbClr val="A4A3A4"/>
          </p15:clr>
        </p15:guide>
        <p15:guide id="2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FFCC"/>
    <a:srgbClr val="4F81BD"/>
    <a:srgbClr val="BFFCFB"/>
    <a:srgbClr val="FFE5FC"/>
    <a:srgbClr val="04ECA8"/>
    <a:srgbClr val="FFCCF7"/>
    <a:srgbClr val="DDFEA2"/>
    <a:srgbClr val="8FF9F8"/>
    <a:srgbClr val="19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50"/>
        <p:guide pos="28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emf"/><Relationship Id="rId7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8.xml"/><Relationship Id="rId5" Type="http://schemas.openxmlformats.org/officeDocument/2006/relationships/slide" Target="slide4.xml"/><Relationship Id="rId4" Type="http://schemas.openxmlformats.org/officeDocument/2006/relationships/slide" Target="slide2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12215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复式条形统计图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717404" y="4393404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56200" y="568876"/>
            <a:ext cx="29084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统计表和条形统计</a:t>
            </a:r>
            <a:r>
              <a:rPr lang="zh-CN" altLang="en-US" sz="24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</a:t>
            </a:r>
            <a:endParaRPr lang="zh-CN" altLang="en-US" sz="24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6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3202068" y="4482615"/>
            <a:ext cx="252024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1614786" y="1515414"/>
            <a:ext cx="5577840" cy="2629535"/>
            <a:chOff x="0" y="91"/>
            <a:chExt cx="5216" cy="2268"/>
          </a:xfrm>
        </p:grpSpPr>
        <p:grpSp>
          <p:nvGrpSpPr>
            <p:cNvPr id="18438" name="Group 5"/>
            <p:cNvGrpSpPr/>
            <p:nvPr/>
          </p:nvGrpSpPr>
          <p:grpSpPr>
            <a:xfrm>
              <a:off x="0" y="91"/>
              <a:ext cx="5216" cy="2268"/>
              <a:chOff x="0" y="91"/>
              <a:chExt cx="5216" cy="2268"/>
            </a:xfrm>
          </p:grpSpPr>
          <p:sp>
            <p:nvSpPr>
              <p:cNvPr id="18451" name="Rectangle 6"/>
              <p:cNvSpPr/>
              <p:nvPr/>
            </p:nvSpPr>
            <p:spPr>
              <a:xfrm>
                <a:off x="46" y="91"/>
                <a:ext cx="5170" cy="226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 cap="flat" cmpd="sng">
                <a:solidFill>
                  <a:srgbClr val="008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452" name="Line 7"/>
              <p:cNvSpPr/>
              <p:nvPr/>
            </p:nvSpPr>
            <p:spPr>
              <a:xfrm>
                <a:off x="46" y="817"/>
                <a:ext cx="5170" cy="0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3" name="Line 8"/>
              <p:cNvSpPr/>
              <p:nvPr/>
            </p:nvSpPr>
            <p:spPr>
              <a:xfrm>
                <a:off x="46" y="1316"/>
                <a:ext cx="5170" cy="0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4" name="Line 9"/>
              <p:cNvSpPr/>
              <p:nvPr/>
            </p:nvSpPr>
            <p:spPr>
              <a:xfrm>
                <a:off x="46" y="1815"/>
                <a:ext cx="5170" cy="0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5" name="Line 10"/>
              <p:cNvSpPr/>
              <p:nvPr/>
            </p:nvSpPr>
            <p:spPr>
              <a:xfrm>
                <a:off x="1270" y="91"/>
                <a:ext cx="0" cy="2268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6" name="Line 11"/>
              <p:cNvSpPr/>
              <p:nvPr/>
            </p:nvSpPr>
            <p:spPr>
              <a:xfrm>
                <a:off x="2268" y="91"/>
                <a:ext cx="0" cy="2268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7" name="Line 12"/>
              <p:cNvSpPr/>
              <p:nvPr/>
            </p:nvSpPr>
            <p:spPr>
              <a:xfrm>
                <a:off x="3221" y="91"/>
                <a:ext cx="0" cy="2268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8" name="Line 13"/>
              <p:cNvSpPr/>
              <p:nvPr/>
            </p:nvSpPr>
            <p:spPr>
              <a:xfrm>
                <a:off x="4219" y="91"/>
                <a:ext cx="0" cy="2268"/>
              </a:xfrm>
              <a:prstGeom prst="line">
                <a:avLst/>
              </a:prstGeom>
              <a:ln w="254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9" name="Text Box 14"/>
              <p:cNvSpPr txBox="1"/>
              <p:nvPr/>
            </p:nvSpPr>
            <p:spPr>
              <a:xfrm>
                <a:off x="1406" y="227"/>
                <a:ext cx="692" cy="3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总计</a:t>
                </a:r>
              </a:p>
            </p:txBody>
          </p:sp>
          <p:sp>
            <p:nvSpPr>
              <p:cNvPr id="18460" name="Text Box 15"/>
              <p:cNvSpPr txBox="1"/>
              <p:nvPr/>
            </p:nvSpPr>
            <p:spPr>
              <a:xfrm>
                <a:off x="2404" y="91"/>
                <a:ext cx="692" cy="5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第一</a:t>
                </a:r>
              </a:p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车间</a:t>
                </a:r>
              </a:p>
            </p:txBody>
          </p:sp>
          <p:sp>
            <p:nvSpPr>
              <p:cNvPr id="18461" name="Text Box 16"/>
              <p:cNvSpPr txBox="1"/>
              <p:nvPr/>
            </p:nvSpPr>
            <p:spPr>
              <a:xfrm>
                <a:off x="3391" y="91"/>
                <a:ext cx="692" cy="5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第二</a:t>
                </a:r>
              </a:p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车间</a:t>
                </a:r>
              </a:p>
            </p:txBody>
          </p:sp>
          <p:sp>
            <p:nvSpPr>
              <p:cNvPr id="18462" name="Text Box 17"/>
              <p:cNvSpPr txBox="1"/>
              <p:nvPr/>
            </p:nvSpPr>
            <p:spPr>
              <a:xfrm>
                <a:off x="4388" y="91"/>
                <a:ext cx="692" cy="5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第三</a:t>
                </a:r>
              </a:p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车间</a:t>
                </a:r>
              </a:p>
            </p:txBody>
          </p:sp>
          <p:sp>
            <p:nvSpPr>
              <p:cNvPr id="18463" name="Line 18"/>
              <p:cNvSpPr/>
              <p:nvPr/>
            </p:nvSpPr>
            <p:spPr>
              <a:xfrm>
                <a:off x="635" y="91"/>
                <a:ext cx="635" cy="726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4" name="Line 19"/>
              <p:cNvSpPr/>
              <p:nvPr/>
            </p:nvSpPr>
            <p:spPr>
              <a:xfrm flipH="1" flipV="1">
                <a:off x="46" y="454"/>
                <a:ext cx="1224" cy="363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5" name="Text Box 20"/>
              <p:cNvSpPr txBox="1"/>
              <p:nvPr/>
            </p:nvSpPr>
            <p:spPr>
              <a:xfrm>
                <a:off x="870" y="213"/>
                <a:ext cx="797" cy="26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车间</a:t>
                </a:r>
              </a:p>
            </p:txBody>
          </p:sp>
          <p:sp>
            <p:nvSpPr>
              <p:cNvPr id="18467" name="Text Box 22"/>
              <p:cNvSpPr txBox="1"/>
              <p:nvPr/>
            </p:nvSpPr>
            <p:spPr>
              <a:xfrm>
                <a:off x="0" y="497"/>
                <a:ext cx="1011" cy="2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性别</a:t>
                </a:r>
              </a:p>
            </p:txBody>
          </p:sp>
          <p:sp>
            <p:nvSpPr>
              <p:cNvPr id="18468" name="Rectangle 23"/>
              <p:cNvSpPr/>
              <p:nvPr/>
            </p:nvSpPr>
            <p:spPr>
              <a:xfrm>
                <a:off x="172" y="116"/>
                <a:ext cx="838" cy="5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zh-CN" sz="3200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 </a:t>
                </a:r>
                <a:r>
                  <a:rPr lang="zh-CN" altLang="zh-CN" sz="1600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人数</a:t>
                </a:r>
                <a:endPara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endParaRPr>
              </a:p>
            </p:txBody>
          </p:sp>
          <p:sp>
            <p:nvSpPr>
              <p:cNvPr id="18469" name="Text Box 24"/>
              <p:cNvSpPr txBox="1"/>
              <p:nvPr/>
            </p:nvSpPr>
            <p:spPr>
              <a:xfrm>
                <a:off x="318" y="862"/>
                <a:ext cx="692" cy="3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合计</a:t>
                </a:r>
              </a:p>
            </p:txBody>
          </p:sp>
          <p:sp>
            <p:nvSpPr>
              <p:cNvPr id="18470" name="Text Box 25"/>
              <p:cNvSpPr txBox="1"/>
              <p:nvPr/>
            </p:nvSpPr>
            <p:spPr>
              <a:xfrm>
                <a:off x="318" y="1361"/>
                <a:ext cx="692" cy="3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男工</a:t>
                </a:r>
              </a:p>
            </p:txBody>
          </p:sp>
          <p:sp>
            <p:nvSpPr>
              <p:cNvPr id="18471" name="Text Box 26"/>
              <p:cNvSpPr txBox="1"/>
              <p:nvPr/>
            </p:nvSpPr>
            <p:spPr>
              <a:xfrm>
                <a:off x="306" y="1864"/>
                <a:ext cx="692" cy="3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女工</a:t>
                </a:r>
              </a:p>
            </p:txBody>
          </p:sp>
        </p:grpSp>
        <p:sp>
          <p:nvSpPr>
            <p:cNvPr id="18439" name="Text Box 27"/>
            <p:cNvSpPr txBox="1"/>
            <p:nvPr/>
          </p:nvSpPr>
          <p:spPr>
            <a:xfrm>
              <a:off x="1445" y="876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570</a:t>
              </a:r>
            </a:p>
          </p:txBody>
        </p:sp>
        <p:sp>
          <p:nvSpPr>
            <p:cNvPr id="18440" name="Text Box 28"/>
            <p:cNvSpPr txBox="1"/>
            <p:nvPr/>
          </p:nvSpPr>
          <p:spPr>
            <a:xfrm>
              <a:off x="1445" y="1406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325</a:t>
              </a:r>
            </a:p>
          </p:txBody>
        </p:sp>
        <p:sp>
          <p:nvSpPr>
            <p:cNvPr id="18441" name="Text Box 29"/>
            <p:cNvSpPr txBox="1"/>
            <p:nvPr/>
          </p:nvSpPr>
          <p:spPr>
            <a:xfrm>
              <a:off x="1452" y="1909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245</a:t>
              </a:r>
            </a:p>
          </p:txBody>
        </p:sp>
        <p:sp>
          <p:nvSpPr>
            <p:cNvPr id="18442" name="Text Box 30"/>
            <p:cNvSpPr txBox="1"/>
            <p:nvPr/>
          </p:nvSpPr>
          <p:spPr>
            <a:xfrm>
              <a:off x="2436" y="862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110</a:t>
              </a:r>
            </a:p>
          </p:txBody>
        </p:sp>
        <p:sp>
          <p:nvSpPr>
            <p:cNvPr id="18443" name="Text Box 31"/>
            <p:cNvSpPr txBox="1"/>
            <p:nvPr/>
          </p:nvSpPr>
          <p:spPr>
            <a:xfrm>
              <a:off x="2524" y="1392"/>
              <a:ext cx="46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</a:p>
          </p:txBody>
        </p:sp>
        <p:sp>
          <p:nvSpPr>
            <p:cNvPr id="18444" name="Text Box 32"/>
            <p:cNvSpPr txBox="1"/>
            <p:nvPr/>
          </p:nvSpPr>
          <p:spPr>
            <a:xfrm>
              <a:off x="2531" y="1895"/>
              <a:ext cx="46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30</a:t>
              </a:r>
            </a:p>
          </p:txBody>
        </p:sp>
        <p:sp>
          <p:nvSpPr>
            <p:cNvPr id="18445" name="Text Box 33"/>
            <p:cNvSpPr txBox="1"/>
            <p:nvPr/>
          </p:nvSpPr>
          <p:spPr>
            <a:xfrm>
              <a:off x="3388" y="862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245</a:t>
              </a:r>
            </a:p>
          </p:txBody>
        </p:sp>
        <p:sp>
          <p:nvSpPr>
            <p:cNvPr id="18446" name="Text Box 34"/>
            <p:cNvSpPr txBox="1"/>
            <p:nvPr/>
          </p:nvSpPr>
          <p:spPr>
            <a:xfrm>
              <a:off x="3388" y="1392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110</a:t>
              </a:r>
            </a:p>
          </p:txBody>
        </p:sp>
        <p:sp>
          <p:nvSpPr>
            <p:cNvPr id="18447" name="Text Box 35"/>
            <p:cNvSpPr txBox="1"/>
            <p:nvPr/>
          </p:nvSpPr>
          <p:spPr>
            <a:xfrm>
              <a:off x="3395" y="1895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135</a:t>
              </a:r>
            </a:p>
          </p:txBody>
        </p:sp>
        <p:sp>
          <p:nvSpPr>
            <p:cNvPr id="18448" name="Text Box 36"/>
            <p:cNvSpPr txBox="1"/>
            <p:nvPr/>
          </p:nvSpPr>
          <p:spPr>
            <a:xfrm>
              <a:off x="4386" y="862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215</a:t>
              </a:r>
            </a:p>
          </p:txBody>
        </p:sp>
        <p:sp>
          <p:nvSpPr>
            <p:cNvPr id="18449" name="Text Box 37"/>
            <p:cNvSpPr txBox="1"/>
            <p:nvPr/>
          </p:nvSpPr>
          <p:spPr>
            <a:xfrm>
              <a:off x="4386" y="1392"/>
              <a:ext cx="642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135</a:t>
              </a:r>
            </a:p>
          </p:txBody>
        </p:sp>
        <p:sp>
          <p:nvSpPr>
            <p:cNvPr id="18450" name="Text Box 38"/>
            <p:cNvSpPr txBox="1"/>
            <p:nvPr/>
          </p:nvSpPr>
          <p:spPr>
            <a:xfrm>
              <a:off x="4481" y="1895"/>
              <a:ext cx="46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</a:p>
          </p:txBody>
        </p:sp>
      </p:grpSp>
      <p:sp>
        <p:nvSpPr>
          <p:cNvPr id="6" name="Text Box 3"/>
          <p:cNvSpPr txBox="1"/>
          <p:nvPr/>
        </p:nvSpPr>
        <p:spPr>
          <a:xfrm>
            <a:off x="1209678" y="873125"/>
            <a:ext cx="6337289" cy="463846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dirty="0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下面是前进机床厂各车间男、女工人数统计表</a:t>
            </a:r>
          </a:p>
        </p:txBody>
      </p:sp>
      <p:sp>
        <p:nvSpPr>
          <p:cNvPr id="7" name="Text Box 39"/>
          <p:cNvSpPr txBox="1"/>
          <p:nvPr/>
        </p:nvSpPr>
        <p:spPr>
          <a:xfrm>
            <a:off x="1539879" y="4245610"/>
            <a:ext cx="4365625" cy="463846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根据上表，制成条形统计图。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3064" y="1463042"/>
            <a:ext cx="1186815" cy="148526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191770" y="411482"/>
            <a:ext cx="2266950" cy="561975"/>
            <a:chOff x="302" y="648"/>
            <a:chExt cx="3570" cy="885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02" y="775"/>
              <a:ext cx="578" cy="719"/>
            </a:xfrm>
            <a:prstGeom prst="rect">
              <a:avLst/>
            </a:prstGeom>
          </p:spPr>
        </p:pic>
        <p:sp>
          <p:nvSpPr>
            <p:cNvPr id="19" name="文本框 14"/>
            <p:cNvSpPr txBox="1"/>
            <p:nvPr/>
          </p:nvSpPr>
          <p:spPr>
            <a:xfrm>
              <a:off x="963" y="648"/>
              <a:ext cx="2909" cy="88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65580" y="885827"/>
            <a:ext cx="6407150" cy="2958376"/>
            <a:chOff x="525" y="1395"/>
            <a:chExt cx="13445" cy="9925"/>
          </a:xfrm>
        </p:grpSpPr>
        <p:sp>
          <p:nvSpPr>
            <p:cNvPr id="19459" name="Text Box 3"/>
            <p:cNvSpPr txBox="1"/>
            <p:nvPr/>
          </p:nvSpPr>
          <p:spPr>
            <a:xfrm>
              <a:off x="525" y="1395"/>
              <a:ext cx="13445" cy="38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/>
              <a:r>
                <a:rPr lang="zh-CN" altLang="en-US" sz="2000" b="1" dirty="0">
                  <a:latin typeface="Arial" panose="020B0604020202020204" pitchFamily="34" charset="0"/>
                  <a:ea typeface="华文新魏" panose="02010800040101010101" pitchFamily="2" charset="-122"/>
                </a:rPr>
                <a:t>前进机床厂各车间男、女工人数统计图</a:t>
              </a:r>
            </a:p>
            <a:p>
              <a:pPr algn="ctr"/>
              <a:r>
                <a:rPr lang="zh-CN" altLang="en-US" sz="2000" b="1" dirty="0">
                  <a:latin typeface="Arial" panose="020B0604020202020204" pitchFamily="34" charset="0"/>
                  <a:ea typeface="华文新魏" panose="02010800040101010101" pitchFamily="2" charset="-122"/>
                </a:rPr>
                <a:t>                                                </a:t>
              </a:r>
              <a:r>
                <a:rPr lang="zh-CN" altLang="en-US" sz="1200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2012年8月制</a:t>
              </a:r>
            </a:p>
            <a:p>
              <a:pPr algn="r"/>
              <a:r>
                <a:rPr lang="zh-CN" altLang="en-US" sz="2800" dirty="0">
                  <a:latin typeface="Arial" panose="020B0604020202020204" pitchFamily="34" charset="0"/>
                </a:rPr>
                <a:t>                                                                           </a:t>
              </a:r>
              <a:endParaRPr lang="zh-CN" altLang="en-US" sz="1200" dirty="0">
                <a:latin typeface="Arial" panose="020B0604020202020204" pitchFamily="34" charset="0"/>
              </a:endParaRPr>
            </a:p>
          </p:txBody>
        </p:sp>
        <p:sp>
          <p:nvSpPr>
            <p:cNvPr id="17412" name="Line 4"/>
            <p:cNvSpPr/>
            <p:nvPr/>
          </p:nvSpPr>
          <p:spPr>
            <a:xfrm>
              <a:off x="1958" y="9030"/>
              <a:ext cx="10207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5"/>
            <p:cNvSpPr/>
            <p:nvPr/>
          </p:nvSpPr>
          <p:spPr>
            <a:xfrm flipV="1">
              <a:off x="1958" y="2793"/>
              <a:ext cx="0" cy="6237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Text Box 14"/>
            <p:cNvSpPr txBox="1"/>
            <p:nvPr/>
          </p:nvSpPr>
          <p:spPr>
            <a:xfrm>
              <a:off x="1190" y="8553"/>
              <a:ext cx="568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zh-CN" sz="1200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0</a:t>
              </a:r>
            </a:p>
          </p:txBody>
        </p:sp>
        <p:sp>
          <p:nvSpPr>
            <p:cNvPr id="17423" name="Text Box 15"/>
            <p:cNvSpPr txBox="1"/>
            <p:nvPr/>
          </p:nvSpPr>
          <p:spPr>
            <a:xfrm>
              <a:off x="1152" y="7896"/>
              <a:ext cx="918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20</a:t>
              </a:r>
            </a:p>
          </p:txBody>
        </p:sp>
        <p:sp>
          <p:nvSpPr>
            <p:cNvPr id="17424" name="Text Box 16"/>
            <p:cNvSpPr txBox="1"/>
            <p:nvPr/>
          </p:nvSpPr>
          <p:spPr>
            <a:xfrm>
              <a:off x="1155" y="7103"/>
              <a:ext cx="803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40</a:t>
              </a:r>
            </a:p>
          </p:txBody>
        </p:sp>
        <p:sp>
          <p:nvSpPr>
            <p:cNvPr id="17425" name="Text Box 17"/>
            <p:cNvSpPr txBox="1"/>
            <p:nvPr/>
          </p:nvSpPr>
          <p:spPr>
            <a:xfrm>
              <a:off x="1155" y="6305"/>
              <a:ext cx="803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60</a:t>
              </a:r>
            </a:p>
          </p:txBody>
        </p:sp>
        <p:sp>
          <p:nvSpPr>
            <p:cNvPr id="17426" name="Text Box 18"/>
            <p:cNvSpPr txBox="1"/>
            <p:nvPr/>
          </p:nvSpPr>
          <p:spPr>
            <a:xfrm>
              <a:off x="1165" y="5515"/>
              <a:ext cx="803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80</a:t>
              </a:r>
            </a:p>
          </p:txBody>
        </p:sp>
        <p:sp>
          <p:nvSpPr>
            <p:cNvPr id="17427" name="Text Box 19"/>
            <p:cNvSpPr txBox="1"/>
            <p:nvPr/>
          </p:nvSpPr>
          <p:spPr>
            <a:xfrm>
              <a:off x="963" y="4663"/>
              <a:ext cx="1107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120</a:t>
              </a:r>
            </a:p>
          </p:txBody>
        </p:sp>
        <p:sp>
          <p:nvSpPr>
            <p:cNvPr id="17428" name="Text Box 20"/>
            <p:cNvSpPr txBox="1"/>
            <p:nvPr/>
          </p:nvSpPr>
          <p:spPr>
            <a:xfrm>
              <a:off x="963" y="3928"/>
              <a:ext cx="1117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140</a:t>
              </a:r>
            </a:p>
          </p:txBody>
        </p:sp>
        <p:sp>
          <p:nvSpPr>
            <p:cNvPr id="17429" name="Text Box 21"/>
            <p:cNvSpPr txBox="1"/>
            <p:nvPr/>
          </p:nvSpPr>
          <p:spPr>
            <a:xfrm>
              <a:off x="963" y="3133"/>
              <a:ext cx="1117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zh-CN" sz="1200" dirty="0">
                  <a:latin typeface="隶书" panose="02010509060101010101" pitchFamily="49" charset="-122"/>
                  <a:ea typeface="隶书" panose="02010509060101010101" pitchFamily="49" charset="-122"/>
                </a:rPr>
                <a:t>160</a:t>
              </a:r>
            </a:p>
          </p:txBody>
        </p:sp>
        <p:sp>
          <p:nvSpPr>
            <p:cNvPr id="17430" name="Text Box 22"/>
            <p:cNvSpPr txBox="1"/>
            <p:nvPr/>
          </p:nvSpPr>
          <p:spPr>
            <a:xfrm>
              <a:off x="2677" y="9144"/>
              <a:ext cx="2308" cy="21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第一车间</a:t>
              </a:r>
            </a:p>
          </p:txBody>
        </p:sp>
        <p:sp>
          <p:nvSpPr>
            <p:cNvPr id="17431" name="Text Box 23"/>
            <p:cNvSpPr txBox="1"/>
            <p:nvPr/>
          </p:nvSpPr>
          <p:spPr>
            <a:xfrm>
              <a:off x="5746" y="9143"/>
              <a:ext cx="2632" cy="124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第二车间</a:t>
              </a:r>
            </a:p>
          </p:txBody>
        </p:sp>
        <p:sp>
          <p:nvSpPr>
            <p:cNvPr id="17432" name="Text Box 24"/>
            <p:cNvSpPr txBox="1"/>
            <p:nvPr/>
          </p:nvSpPr>
          <p:spPr>
            <a:xfrm>
              <a:off x="8792" y="9068"/>
              <a:ext cx="3062" cy="124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第三车间</a:t>
              </a:r>
            </a:p>
          </p:txBody>
        </p:sp>
        <p:sp>
          <p:nvSpPr>
            <p:cNvPr id="17443" name="Text Box 35"/>
            <p:cNvSpPr txBox="1"/>
            <p:nvPr/>
          </p:nvSpPr>
          <p:spPr>
            <a:xfrm>
              <a:off x="963" y="1865"/>
              <a:ext cx="2835" cy="93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12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单位：人</a:t>
              </a:r>
            </a:p>
          </p:txBody>
        </p:sp>
        <p:sp>
          <p:nvSpPr>
            <p:cNvPr id="17444" name="Rectangle 36"/>
            <p:cNvSpPr/>
            <p:nvPr/>
          </p:nvSpPr>
          <p:spPr>
            <a:xfrm>
              <a:off x="3093" y="5853"/>
              <a:ext cx="907" cy="3177"/>
            </a:xfrm>
            <a:prstGeom prst="rect">
              <a:avLst/>
            </a:prstGeom>
            <a:solidFill>
              <a:srgbClr val="00B0F0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5" name="Rectangle 37"/>
            <p:cNvSpPr/>
            <p:nvPr/>
          </p:nvSpPr>
          <p:spPr>
            <a:xfrm>
              <a:off x="4000" y="7895"/>
              <a:ext cx="908" cy="1135"/>
            </a:xfrm>
            <a:prstGeom prst="rect">
              <a:avLst/>
            </a:prstGeom>
            <a:solidFill>
              <a:srgbClr val="E2A8C5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4" name="Group 40"/>
            <p:cNvGrpSpPr/>
            <p:nvPr/>
          </p:nvGrpSpPr>
          <p:grpSpPr>
            <a:xfrm>
              <a:off x="8191" y="3358"/>
              <a:ext cx="1997" cy="1040"/>
              <a:chOff x="-93" y="90"/>
              <a:chExt cx="799" cy="416"/>
            </a:xfrm>
          </p:grpSpPr>
          <p:sp>
            <p:nvSpPr>
              <p:cNvPr id="19500" name="Rectangle 41"/>
              <p:cNvSpPr/>
              <p:nvPr/>
            </p:nvSpPr>
            <p:spPr>
              <a:xfrm>
                <a:off x="-93" y="206"/>
                <a:ext cx="182" cy="137"/>
              </a:xfrm>
              <a:prstGeom prst="rect">
                <a:avLst/>
              </a:prstGeom>
              <a:solidFill>
                <a:srgbClr val="00B0F0"/>
              </a:solidFill>
              <a:ln w="6350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501" name="Text Box 42"/>
              <p:cNvSpPr txBox="1"/>
              <p:nvPr/>
            </p:nvSpPr>
            <p:spPr>
              <a:xfrm>
                <a:off x="89" y="90"/>
                <a:ext cx="617" cy="41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男工</a:t>
                </a:r>
              </a:p>
            </p:txBody>
          </p:sp>
        </p:grpSp>
        <p:grpSp>
          <p:nvGrpSpPr>
            <p:cNvPr id="6" name="Group 43"/>
            <p:cNvGrpSpPr/>
            <p:nvPr/>
          </p:nvGrpSpPr>
          <p:grpSpPr>
            <a:xfrm>
              <a:off x="10098" y="3358"/>
              <a:ext cx="1848" cy="1040"/>
              <a:chOff x="-255" y="90"/>
              <a:chExt cx="739" cy="416"/>
            </a:xfrm>
          </p:grpSpPr>
          <p:sp>
            <p:nvSpPr>
              <p:cNvPr id="19498" name="Rectangle 44"/>
              <p:cNvSpPr/>
              <p:nvPr/>
            </p:nvSpPr>
            <p:spPr>
              <a:xfrm>
                <a:off x="-255" y="206"/>
                <a:ext cx="182" cy="136"/>
              </a:xfrm>
              <a:prstGeom prst="rect">
                <a:avLst/>
              </a:prstGeom>
              <a:solidFill>
                <a:srgbClr val="E2A8C5"/>
              </a:solidFill>
              <a:ln w="6350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499" name="Text Box 45"/>
              <p:cNvSpPr txBox="1"/>
              <p:nvPr/>
            </p:nvSpPr>
            <p:spPr>
              <a:xfrm>
                <a:off x="-73" y="90"/>
                <a:ext cx="557" cy="41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女工</a:t>
                </a:r>
              </a:p>
            </p:txBody>
          </p:sp>
        </p:grpSp>
        <p:sp>
          <p:nvSpPr>
            <p:cNvPr id="17454" name="Rectangle 46"/>
            <p:cNvSpPr/>
            <p:nvPr/>
          </p:nvSpPr>
          <p:spPr>
            <a:xfrm>
              <a:off x="6015" y="5288"/>
              <a:ext cx="908" cy="3747"/>
            </a:xfrm>
            <a:prstGeom prst="rect">
              <a:avLst/>
            </a:prstGeom>
            <a:solidFill>
              <a:srgbClr val="00B0F0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5" name="Rectangle 47"/>
            <p:cNvSpPr/>
            <p:nvPr/>
          </p:nvSpPr>
          <p:spPr>
            <a:xfrm>
              <a:off x="6923" y="4833"/>
              <a:ext cx="907" cy="4202"/>
            </a:xfrm>
            <a:prstGeom prst="rect">
              <a:avLst/>
            </a:prstGeom>
            <a:solidFill>
              <a:srgbClr val="E2A8C5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8" name="Rectangle 50"/>
            <p:cNvSpPr/>
            <p:nvPr/>
          </p:nvSpPr>
          <p:spPr>
            <a:xfrm>
              <a:off x="8963" y="4833"/>
              <a:ext cx="907" cy="4197"/>
            </a:xfrm>
            <a:prstGeom prst="rect">
              <a:avLst/>
            </a:prstGeom>
            <a:solidFill>
              <a:srgbClr val="00B0F0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9" name="Rectangle 51"/>
            <p:cNvSpPr/>
            <p:nvPr/>
          </p:nvSpPr>
          <p:spPr>
            <a:xfrm>
              <a:off x="9870" y="5740"/>
              <a:ext cx="908" cy="3290"/>
            </a:xfrm>
            <a:prstGeom prst="rect">
              <a:avLst/>
            </a:prstGeom>
            <a:solidFill>
              <a:srgbClr val="E2A8C5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2148205" y="1533525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153285" y="1779270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148205" y="1998345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148205" y="2232025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148205" y="2487930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148205" y="2725420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153285" y="2962275"/>
            <a:ext cx="143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 Box 45"/>
          <p:cNvSpPr txBox="1"/>
          <p:nvPr/>
        </p:nvSpPr>
        <p:spPr>
          <a:xfrm>
            <a:off x="6864076" y="2885332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车间</a:t>
            </a:r>
          </a:p>
        </p:txBody>
      </p:sp>
      <p:sp>
        <p:nvSpPr>
          <p:cNvPr id="20" name="Text Box 45"/>
          <p:cNvSpPr txBox="1"/>
          <p:nvPr/>
        </p:nvSpPr>
        <p:spPr>
          <a:xfrm>
            <a:off x="4082044" y="1761855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</a:rPr>
              <a:t>110</a:t>
            </a:r>
          </a:p>
        </p:txBody>
      </p:sp>
      <p:sp>
        <p:nvSpPr>
          <p:cNvPr id="21" name="Text Box 45"/>
          <p:cNvSpPr txBox="1"/>
          <p:nvPr/>
        </p:nvSpPr>
        <p:spPr>
          <a:xfrm>
            <a:off x="3116580" y="2487931"/>
            <a:ext cx="572770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</a:rPr>
              <a:t>30</a:t>
            </a:r>
          </a:p>
        </p:txBody>
      </p:sp>
      <p:sp>
        <p:nvSpPr>
          <p:cNvPr id="22" name="Text Box 45"/>
          <p:cNvSpPr txBox="1"/>
          <p:nvPr/>
        </p:nvSpPr>
        <p:spPr>
          <a:xfrm>
            <a:off x="2669540" y="1844676"/>
            <a:ext cx="567690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</a:rPr>
              <a:t>80</a:t>
            </a:r>
          </a:p>
        </p:txBody>
      </p:sp>
      <p:sp>
        <p:nvSpPr>
          <p:cNvPr id="23" name="Text Box 45"/>
          <p:cNvSpPr txBox="1"/>
          <p:nvPr/>
        </p:nvSpPr>
        <p:spPr>
          <a:xfrm>
            <a:off x="4514215" y="1624966"/>
            <a:ext cx="604520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</a:rPr>
              <a:t>135</a:t>
            </a:r>
          </a:p>
        </p:txBody>
      </p:sp>
      <p:sp>
        <p:nvSpPr>
          <p:cNvPr id="24" name="Text Box 45"/>
          <p:cNvSpPr txBox="1"/>
          <p:nvPr/>
        </p:nvSpPr>
        <p:spPr>
          <a:xfrm>
            <a:off x="5919099" y="1938385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</a:rPr>
              <a:t>80</a:t>
            </a:r>
          </a:p>
        </p:txBody>
      </p:sp>
      <p:sp>
        <p:nvSpPr>
          <p:cNvPr id="25" name="Text Box 45"/>
          <p:cNvSpPr txBox="1"/>
          <p:nvPr/>
        </p:nvSpPr>
        <p:spPr>
          <a:xfrm>
            <a:off x="5405120" y="1690371"/>
            <a:ext cx="604520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</a:rPr>
              <a:t>135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7" y="1861822"/>
            <a:ext cx="1186815" cy="1485265"/>
          </a:xfrm>
          <a:prstGeom prst="rect">
            <a:avLst/>
          </a:prstGeom>
        </p:spPr>
      </p:pic>
      <p:sp>
        <p:nvSpPr>
          <p:cNvPr id="27" name="云形标注 26"/>
          <p:cNvSpPr/>
          <p:nvPr/>
        </p:nvSpPr>
        <p:spPr>
          <a:xfrm flipH="1">
            <a:off x="174625" y="538480"/>
            <a:ext cx="1607820" cy="932180"/>
          </a:xfrm>
          <a:prstGeom prst="cloudCallout">
            <a:avLst>
              <a:gd name="adj1" fmla="val 215"/>
              <a:gd name="adj2" fmla="val 1399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400" b="1"/>
          </a:p>
        </p:txBody>
      </p:sp>
      <p:sp>
        <p:nvSpPr>
          <p:cNvPr id="28" name="文本框 27"/>
          <p:cNvSpPr txBox="1"/>
          <p:nvPr/>
        </p:nvSpPr>
        <p:spPr>
          <a:xfrm>
            <a:off x="340364" y="669927"/>
            <a:ext cx="144208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绘制复式条形统计</a:t>
            </a:r>
          </a:p>
          <a:p>
            <a:pPr algn="l"/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图应该注意的事项，</a:t>
            </a:r>
          </a:p>
          <a:p>
            <a:pPr algn="l"/>
            <a:r>
              <a:rPr lang="zh-CN" altLang="en-US" sz="1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可要仔细哦！</a:t>
            </a:r>
          </a:p>
        </p:txBody>
      </p:sp>
      <p:sp>
        <p:nvSpPr>
          <p:cNvPr id="20485" name="AutoShape 56"/>
          <p:cNvSpPr/>
          <p:nvPr/>
        </p:nvSpPr>
        <p:spPr>
          <a:xfrm>
            <a:off x="1318895" y="3543300"/>
            <a:ext cx="6449060" cy="1212850"/>
          </a:xfrm>
          <a:prstGeom prst="roundRect">
            <a:avLst>
              <a:gd name="adj" fmla="val 16667"/>
            </a:avLst>
          </a:prstGeom>
          <a:solidFill>
            <a:srgbClr val="F6FFCF"/>
          </a:solidFill>
          <a:ln w="9525" cap="flat" cmpd="sng">
            <a:solidFill>
              <a:srgbClr val="7030A0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lstStyle/>
          <a:p>
            <a:pPr algn="l"/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看上面的统计图，回答下面的问题：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zh-CN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1.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男工人数最多的是哪个车间？    最少的是哪个车间？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zh-CN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2.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女工人数最多的是哪个车间？    最少的是哪个车间？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zh-CN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3.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从统计图中怎样找出哪个车间人数最多？    哪个车间人数最少？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0" name="Text Box 45"/>
          <p:cNvSpPr txBox="1"/>
          <p:nvPr/>
        </p:nvSpPr>
        <p:spPr>
          <a:xfrm>
            <a:off x="4211046" y="4081036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第二</a:t>
            </a:r>
          </a:p>
        </p:txBody>
      </p:sp>
      <p:sp>
        <p:nvSpPr>
          <p:cNvPr id="31" name="Text Box 45"/>
          <p:cNvSpPr txBox="1"/>
          <p:nvPr/>
        </p:nvSpPr>
        <p:spPr>
          <a:xfrm>
            <a:off x="6431005" y="3844816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第一</a:t>
            </a:r>
          </a:p>
        </p:txBody>
      </p:sp>
      <p:sp>
        <p:nvSpPr>
          <p:cNvPr id="32" name="Text Box 45"/>
          <p:cNvSpPr txBox="1"/>
          <p:nvPr/>
        </p:nvSpPr>
        <p:spPr>
          <a:xfrm>
            <a:off x="4211046" y="3844816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第三</a:t>
            </a:r>
          </a:p>
        </p:txBody>
      </p:sp>
      <p:sp>
        <p:nvSpPr>
          <p:cNvPr id="33" name="Text Box 45"/>
          <p:cNvSpPr txBox="1"/>
          <p:nvPr/>
        </p:nvSpPr>
        <p:spPr>
          <a:xfrm>
            <a:off x="5207361" y="4389013"/>
            <a:ext cx="663589" cy="52540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直条高的</a:t>
            </a:r>
          </a:p>
        </p:txBody>
      </p:sp>
      <p:sp>
        <p:nvSpPr>
          <p:cNvPr id="34" name="Text Box 45"/>
          <p:cNvSpPr txBox="1"/>
          <p:nvPr/>
        </p:nvSpPr>
        <p:spPr>
          <a:xfrm>
            <a:off x="6431005" y="4081036"/>
            <a:ext cx="663589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第一</a:t>
            </a:r>
          </a:p>
        </p:txBody>
      </p:sp>
      <p:sp>
        <p:nvSpPr>
          <p:cNvPr id="35" name="Text Box 45"/>
          <p:cNvSpPr txBox="1"/>
          <p:nvPr/>
        </p:nvSpPr>
        <p:spPr>
          <a:xfrm>
            <a:off x="7527648" y="4313448"/>
            <a:ext cx="663589" cy="52540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直条矮的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  <p:bldP spid="24" grpId="0"/>
      <p:bldP spid="25" grpId="0"/>
      <p:bldP spid="27" grpId="0" animBg="1"/>
      <p:bldP spid="28" grpId="0"/>
      <p:bldP spid="20485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27075" y="501022"/>
            <a:ext cx="6288798" cy="4376788"/>
            <a:chOff x="395" y="1024"/>
            <a:chExt cx="11698" cy="9712"/>
          </a:xfrm>
        </p:grpSpPr>
        <p:sp>
          <p:nvSpPr>
            <p:cNvPr id="9" name="Text Box 3"/>
            <p:cNvSpPr txBox="1"/>
            <p:nvPr/>
          </p:nvSpPr>
          <p:spPr>
            <a:xfrm>
              <a:off x="846" y="1024"/>
              <a:ext cx="9643" cy="1576"/>
            </a:xfrm>
            <a:prstGeom prst="rect">
              <a:avLst/>
            </a:prstGeom>
            <a:solidFill>
              <a:srgbClr val="FFFFCC"/>
            </a:solidFill>
            <a:ln w="6350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新源商店可乐和橙汁在第一季度的销售</a:t>
              </a:r>
            </a:p>
            <a:p>
              <a:pPr algn="l"/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情况如下表。完成下面的统计图。</a:t>
              </a:r>
            </a:p>
          </p:txBody>
        </p:sp>
        <p:grpSp>
          <p:nvGrpSpPr>
            <p:cNvPr id="12" name="Group 6"/>
            <p:cNvGrpSpPr/>
            <p:nvPr/>
          </p:nvGrpSpPr>
          <p:grpSpPr>
            <a:xfrm>
              <a:off x="395" y="2453"/>
              <a:ext cx="10545" cy="2425"/>
              <a:chOff x="0" y="0"/>
              <a:chExt cx="4218" cy="971"/>
            </a:xfrm>
          </p:grpSpPr>
          <p:grpSp>
            <p:nvGrpSpPr>
              <p:cNvPr id="13" name="Group 7"/>
              <p:cNvGrpSpPr/>
              <p:nvPr/>
            </p:nvGrpSpPr>
            <p:grpSpPr>
              <a:xfrm>
                <a:off x="0" y="0"/>
                <a:ext cx="4218" cy="935"/>
                <a:chOff x="0" y="0"/>
                <a:chExt cx="4218" cy="935"/>
              </a:xfrm>
            </p:grpSpPr>
            <p:sp>
              <p:nvSpPr>
                <p:cNvPr id="14" name="Line 8"/>
                <p:cNvSpPr/>
                <p:nvPr/>
              </p:nvSpPr>
              <p:spPr>
                <a:xfrm>
                  <a:off x="0" y="28"/>
                  <a:ext cx="4218" cy="0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" name="Line 9"/>
                <p:cNvSpPr/>
                <p:nvPr/>
              </p:nvSpPr>
              <p:spPr>
                <a:xfrm>
                  <a:off x="0" y="391"/>
                  <a:ext cx="4218" cy="0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Line 10"/>
                <p:cNvSpPr/>
                <p:nvPr/>
              </p:nvSpPr>
              <p:spPr>
                <a:xfrm>
                  <a:off x="0" y="663"/>
                  <a:ext cx="4218" cy="0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" name="Line 11"/>
                <p:cNvSpPr/>
                <p:nvPr/>
              </p:nvSpPr>
              <p:spPr>
                <a:xfrm flipV="1">
                  <a:off x="0" y="920"/>
                  <a:ext cx="4141" cy="15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Line 12"/>
                <p:cNvSpPr/>
                <p:nvPr/>
              </p:nvSpPr>
              <p:spPr>
                <a:xfrm>
                  <a:off x="1995" y="28"/>
                  <a:ext cx="0" cy="907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Line 13"/>
                <p:cNvSpPr/>
                <p:nvPr/>
              </p:nvSpPr>
              <p:spPr>
                <a:xfrm>
                  <a:off x="907" y="28"/>
                  <a:ext cx="0" cy="907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Line 14"/>
                <p:cNvSpPr/>
                <p:nvPr/>
              </p:nvSpPr>
              <p:spPr>
                <a:xfrm>
                  <a:off x="3129" y="28"/>
                  <a:ext cx="0" cy="907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Text Box 15"/>
                <p:cNvSpPr txBox="1"/>
                <p:nvPr/>
              </p:nvSpPr>
              <p:spPr>
                <a:xfrm>
                  <a:off x="1223" y="57"/>
                  <a:ext cx="500" cy="27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4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一月</a:t>
                  </a:r>
                </a:p>
              </p:txBody>
            </p:sp>
            <p:sp>
              <p:nvSpPr>
                <p:cNvPr id="23" name="Text Box 16"/>
                <p:cNvSpPr txBox="1"/>
                <p:nvPr/>
              </p:nvSpPr>
              <p:spPr>
                <a:xfrm>
                  <a:off x="2313" y="57"/>
                  <a:ext cx="500" cy="27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4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二月</a:t>
                  </a:r>
                </a:p>
              </p:txBody>
            </p:sp>
            <p:sp>
              <p:nvSpPr>
                <p:cNvPr id="24" name="Text Box 17"/>
                <p:cNvSpPr txBox="1"/>
                <p:nvPr/>
              </p:nvSpPr>
              <p:spPr>
                <a:xfrm>
                  <a:off x="3401" y="57"/>
                  <a:ext cx="500" cy="27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4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三月</a:t>
                  </a:r>
                </a:p>
              </p:txBody>
            </p:sp>
            <p:sp>
              <p:nvSpPr>
                <p:cNvPr id="25" name="Line 18"/>
                <p:cNvSpPr/>
                <p:nvPr/>
              </p:nvSpPr>
              <p:spPr>
                <a:xfrm flipH="1" flipV="1">
                  <a:off x="544" y="28"/>
                  <a:ext cx="363" cy="363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" name="Line 19"/>
                <p:cNvSpPr/>
                <p:nvPr/>
              </p:nvSpPr>
              <p:spPr>
                <a:xfrm flipH="1" flipV="1">
                  <a:off x="0" y="28"/>
                  <a:ext cx="907" cy="363"/>
                </a:xfrm>
                <a:prstGeom prst="line">
                  <a:avLst/>
                </a:prstGeom>
                <a:ln w="63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Text Box 20"/>
                <p:cNvSpPr txBox="1"/>
                <p:nvPr/>
              </p:nvSpPr>
              <p:spPr>
                <a:xfrm>
                  <a:off x="540" y="3"/>
                  <a:ext cx="37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2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月份</a:t>
                  </a:r>
                </a:p>
              </p:txBody>
            </p:sp>
            <p:sp>
              <p:nvSpPr>
                <p:cNvPr id="28" name="Text Box 21"/>
                <p:cNvSpPr txBox="1"/>
                <p:nvPr/>
              </p:nvSpPr>
              <p:spPr>
                <a:xfrm>
                  <a:off x="247" y="0"/>
                  <a:ext cx="37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2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箱数</a:t>
                  </a:r>
                </a:p>
              </p:txBody>
            </p:sp>
            <p:sp>
              <p:nvSpPr>
                <p:cNvPr id="29" name="Text Box 22"/>
                <p:cNvSpPr txBox="1"/>
                <p:nvPr/>
              </p:nvSpPr>
              <p:spPr>
                <a:xfrm>
                  <a:off x="106" y="177"/>
                  <a:ext cx="372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2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品牌</a:t>
                  </a:r>
                </a:p>
              </p:txBody>
            </p:sp>
          </p:grpSp>
          <p:sp>
            <p:nvSpPr>
              <p:cNvPr id="30" name="Text Box 23"/>
              <p:cNvSpPr txBox="1"/>
              <p:nvPr/>
            </p:nvSpPr>
            <p:spPr>
              <a:xfrm>
                <a:off x="180" y="391"/>
                <a:ext cx="500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可乐</a:t>
                </a:r>
              </a:p>
            </p:txBody>
          </p:sp>
          <p:sp>
            <p:nvSpPr>
              <p:cNvPr id="31" name="Text Box 24"/>
              <p:cNvSpPr txBox="1"/>
              <p:nvPr/>
            </p:nvSpPr>
            <p:spPr>
              <a:xfrm>
                <a:off x="180" y="663"/>
                <a:ext cx="500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橙汁</a:t>
                </a:r>
              </a:p>
            </p:txBody>
          </p:sp>
          <p:sp>
            <p:nvSpPr>
              <p:cNvPr id="32" name="Text Box 25"/>
              <p:cNvSpPr txBox="1"/>
              <p:nvPr/>
            </p:nvSpPr>
            <p:spPr>
              <a:xfrm>
                <a:off x="1214" y="407"/>
                <a:ext cx="435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200</a:t>
                </a:r>
              </a:p>
            </p:txBody>
          </p:sp>
          <p:sp>
            <p:nvSpPr>
              <p:cNvPr id="33" name="Text Box 26"/>
              <p:cNvSpPr txBox="1"/>
              <p:nvPr/>
            </p:nvSpPr>
            <p:spPr>
              <a:xfrm>
                <a:off x="1199" y="696"/>
                <a:ext cx="435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240</a:t>
                </a:r>
              </a:p>
            </p:txBody>
          </p:sp>
          <p:sp>
            <p:nvSpPr>
              <p:cNvPr id="34" name="Text Box 27"/>
              <p:cNvSpPr txBox="1"/>
              <p:nvPr/>
            </p:nvSpPr>
            <p:spPr>
              <a:xfrm>
                <a:off x="3494" y="686"/>
                <a:ext cx="435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200</a:t>
                </a:r>
              </a:p>
            </p:txBody>
          </p:sp>
          <p:sp>
            <p:nvSpPr>
              <p:cNvPr id="35" name="Text Box 28"/>
              <p:cNvSpPr txBox="1"/>
              <p:nvPr/>
            </p:nvSpPr>
            <p:spPr>
              <a:xfrm>
                <a:off x="2360" y="686"/>
                <a:ext cx="512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220</a:t>
                </a:r>
              </a:p>
            </p:txBody>
          </p:sp>
          <p:sp>
            <p:nvSpPr>
              <p:cNvPr id="36" name="Text Box 29"/>
              <p:cNvSpPr txBox="1"/>
              <p:nvPr/>
            </p:nvSpPr>
            <p:spPr>
              <a:xfrm>
                <a:off x="3494" y="423"/>
                <a:ext cx="435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250</a:t>
                </a:r>
              </a:p>
            </p:txBody>
          </p:sp>
          <p:sp>
            <p:nvSpPr>
              <p:cNvPr id="37" name="Text Box 30"/>
              <p:cNvSpPr txBox="1"/>
              <p:nvPr/>
            </p:nvSpPr>
            <p:spPr>
              <a:xfrm>
                <a:off x="2360" y="434"/>
                <a:ext cx="435" cy="2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230</a:t>
                </a:r>
              </a:p>
            </p:txBody>
          </p:sp>
        </p:grpSp>
        <p:grpSp>
          <p:nvGrpSpPr>
            <p:cNvPr id="40" name="Group 33"/>
            <p:cNvGrpSpPr/>
            <p:nvPr/>
          </p:nvGrpSpPr>
          <p:grpSpPr>
            <a:xfrm>
              <a:off x="1085" y="4828"/>
              <a:ext cx="11008" cy="5908"/>
              <a:chOff x="0" y="0"/>
              <a:chExt cx="4403" cy="2657"/>
            </a:xfrm>
          </p:grpSpPr>
          <p:sp>
            <p:nvSpPr>
              <p:cNvPr id="41" name="Line 34"/>
              <p:cNvSpPr/>
              <p:nvPr/>
            </p:nvSpPr>
            <p:spPr>
              <a:xfrm>
                <a:off x="435" y="2178"/>
                <a:ext cx="3720" cy="0"/>
              </a:xfrm>
              <a:prstGeom prst="line">
                <a:avLst/>
              </a:prstGeom>
              <a:ln w="25400" cap="flat" cmpd="sng">
                <a:solidFill>
                  <a:srgbClr val="0000FF"/>
                </a:solidFill>
                <a:prstDash val="solid"/>
                <a:headEnd type="none" w="med" len="med"/>
                <a:tailEnd type="stealth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Line 35"/>
              <p:cNvSpPr/>
              <p:nvPr/>
            </p:nvSpPr>
            <p:spPr>
              <a:xfrm flipV="1">
                <a:off x="435" y="227"/>
                <a:ext cx="0" cy="1633"/>
              </a:xfrm>
              <a:prstGeom prst="line">
                <a:avLst/>
              </a:prstGeom>
              <a:ln w="25400" cap="flat" cmpd="sng">
                <a:solidFill>
                  <a:srgbClr val="0000FF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未知"/>
              <p:cNvSpPr/>
              <p:nvPr/>
            </p:nvSpPr>
            <p:spPr>
              <a:xfrm>
                <a:off x="427" y="1860"/>
                <a:ext cx="54" cy="318"/>
              </a:xfrm>
              <a:custGeom>
                <a:avLst/>
                <a:gdLst>
                  <a:gd name="txL" fmla="*/ 0 w 54"/>
                  <a:gd name="txT" fmla="*/ 0 h 318"/>
                  <a:gd name="txR" fmla="*/ 54 w 54"/>
                  <a:gd name="txB" fmla="*/ 318 h 318"/>
                </a:gdLst>
                <a:ahLst/>
                <a:cxnLst>
                  <a:cxn ang="0">
                    <a:pos x="8" y="318"/>
                  </a:cxn>
                  <a:cxn ang="0">
                    <a:pos x="54" y="272"/>
                  </a:cxn>
                  <a:cxn ang="0">
                    <a:pos x="8" y="227"/>
                  </a:cxn>
                  <a:cxn ang="0">
                    <a:pos x="54" y="182"/>
                  </a:cxn>
                  <a:cxn ang="0">
                    <a:pos x="8" y="136"/>
                  </a:cxn>
                  <a:cxn ang="0">
                    <a:pos x="54" y="91"/>
                  </a:cxn>
                  <a:cxn ang="0">
                    <a:pos x="8" y="46"/>
                  </a:cxn>
                  <a:cxn ang="0">
                    <a:pos x="8" y="0"/>
                  </a:cxn>
                </a:cxnLst>
                <a:rect l="txL" t="txT" r="txR" b="txB"/>
                <a:pathLst>
                  <a:path w="54" h="318">
                    <a:moveTo>
                      <a:pt x="8" y="318"/>
                    </a:moveTo>
                    <a:cubicBezTo>
                      <a:pt x="31" y="302"/>
                      <a:pt x="54" y="287"/>
                      <a:pt x="54" y="272"/>
                    </a:cubicBezTo>
                    <a:cubicBezTo>
                      <a:pt x="54" y="257"/>
                      <a:pt x="8" y="242"/>
                      <a:pt x="8" y="227"/>
                    </a:cubicBezTo>
                    <a:cubicBezTo>
                      <a:pt x="8" y="212"/>
                      <a:pt x="54" y="197"/>
                      <a:pt x="54" y="182"/>
                    </a:cubicBezTo>
                    <a:cubicBezTo>
                      <a:pt x="54" y="167"/>
                      <a:pt x="8" y="151"/>
                      <a:pt x="8" y="136"/>
                    </a:cubicBezTo>
                    <a:cubicBezTo>
                      <a:pt x="8" y="121"/>
                      <a:pt x="54" y="106"/>
                      <a:pt x="54" y="91"/>
                    </a:cubicBezTo>
                    <a:cubicBezTo>
                      <a:pt x="54" y="76"/>
                      <a:pt x="16" y="61"/>
                      <a:pt x="8" y="46"/>
                    </a:cubicBezTo>
                    <a:cubicBezTo>
                      <a:pt x="0" y="31"/>
                      <a:pt x="8" y="8"/>
                      <a:pt x="8" y="0"/>
                    </a:cubicBezTo>
                  </a:path>
                </a:pathLst>
              </a:custGeom>
              <a:noFill/>
              <a:ln w="25400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44" name="Group 37"/>
              <p:cNvGrpSpPr/>
              <p:nvPr/>
            </p:nvGrpSpPr>
            <p:grpSpPr>
              <a:xfrm>
                <a:off x="934" y="2132"/>
                <a:ext cx="2450" cy="46"/>
                <a:chOff x="0" y="0"/>
                <a:chExt cx="2450" cy="46"/>
              </a:xfrm>
            </p:grpSpPr>
            <p:sp>
              <p:nvSpPr>
                <p:cNvPr id="45" name="Line 38"/>
                <p:cNvSpPr/>
                <p:nvPr/>
              </p:nvSpPr>
              <p:spPr>
                <a:xfrm flipV="1">
                  <a:off x="0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Line 39"/>
                <p:cNvSpPr/>
                <p:nvPr/>
              </p:nvSpPr>
              <p:spPr>
                <a:xfrm flipV="1">
                  <a:off x="227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Line 40"/>
                <p:cNvSpPr/>
                <p:nvPr/>
              </p:nvSpPr>
              <p:spPr>
                <a:xfrm flipV="1">
                  <a:off x="454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Line 41"/>
                <p:cNvSpPr/>
                <p:nvPr/>
              </p:nvSpPr>
              <p:spPr>
                <a:xfrm flipV="1">
                  <a:off x="998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Line 42"/>
                <p:cNvSpPr/>
                <p:nvPr/>
              </p:nvSpPr>
              <p:spPr>
                <a:xfrm flipV="1">
                  <a:off x="1225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Line 43"/>
                <p:cNvSpPr/>
                <p:nvPr/>
              </p:nvSpPr>
              <p:spPr>
                <a:xfrm flipV="1">
                  <a:off x="1452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Line 44"/>
                <p:cNvSpPr/>
                <p:nvPr/>
              </p:nvSpPr>
              <p:spPr>
                <a:xfrm flipV="1">
                  <a:off x="1996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Line 45"/>
                <p:cNvSpPr/>
                <p:nvPr/>
              </p:nvSpPr>
              <p:spPr>
                <a:xfrm flipV="1">
                  <a:off x="2223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Line 46"/>
                <p:cNvSpPr/>
                <p:nvPr/>
              </p:nvSpPr>
              <p:spPr>
                <a:xfrm flipV="1">
                  <a:off x="2450" y="0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4" name="Text Box 47"/>
              <p:cNvSpPr txBox="1"/>
              <p:nvPr/>
            </p:nvSpPr>
            <p:spPr>
              <a:xfrm>
                <a:off x="1011" y="57"/>
                <a:ext cx="2207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可乐、橙汁月销售情况统计图</a:t>
                </a:r>
              </a:p>
            </p:txBody>
          </p:sp>
          <p:sp>
            <p:nvSpPr>
              <p:cNvPr id="55" name="Text Box 48"/>
              <p:cNvSpPr txBox="1"/>
              <p:nvPr/>
            </p:nvSpPr>
            <p:spPr>
              <a:xfrm>
                <a:off x="3761" y="1647"/>
                <a:ext cx="642" cy="40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月份</a:t>
                </a:r>
              </a:p>
            </p:txBody>
          </p:sp>
          <p:sp>
            <p:nvSpPr>
              <p:cNvPr id="56" name="Text Box 49"/>
              <p:cNvSpPr txBox="1"/>
              <p:nvPr/>
            </p:nvSpPr>
            <p:spPr>
              <a:xfrm>
                <a:off x="118" y="0"/>
                <a:ext cx="641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数量</a:t>
                </a:r>
                <a:r>
                  <a:rPr lang="zh-CN" altLang="zh-CN" sz="1400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/</a:t>
                </a:r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</a:rPr>
                  <a:t>箱</a:t>
                </a:r>
              </a:p>
            </p:txBody>
          </p:sp>
          <p:grpSp>
            <p:nvGrpSpPr>
              <p:cNvPr id="57" name="Group 50"/>
              <p:cNvGrpSpPr/>
              <p:nvPr/>
            </p:nvGrpSpPr>
            <p:grpSpPr>
              <a:xfrm>
                <a:off x="435" y="499"/>
                <a:ext cx="46" cy="1361"/>
                <a:chOff x="0" y="0"/>
                <a:chExt cx="46" cy="1361"/>
              </a:xfrm>
            </p:grpSpPr>
            <p:sp>
              <p:nvSpPr>
                <p:cNvPr id="58" name="Line 51"/>
                <p:cNvSpPr/>
                <p:nvPr/>
              </p:nvSpPr>
              <p:spPr>
                <a:xfrm rot="5400000" flipV="1">
                  <a:off x="23" y="1338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9" name="Line 52"/>
                <p:cNvSpPr/>
                <p:nvPr/>
              </p:nvSpPr>
              <p:spPr>
                <a:xfrm rot="5400000" flipV="1">
                  <a:off x="23" y="1066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Line 53"/>
                <p:cNvSpPr/>
                <p:nvPr/>
              </p:nvSpPr>
              <p:spPr>
                <a:xfrm rot="5400000" flipV="1">
                  <a:off x="23" y="793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Line 54"/>
                <p:cNvSpPr/>
                <p:nvPr/>
              </p:nvSpPr>
              <p:spPr>
                <a:xfrm rot="5400000" flipV="1">
                  <a:off x="23" y="521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Line 55"/>
                <p:cNvSpPr/>
                <p:nvPr/>
              </p:nvSpPr>
              <p:spPr>
                <a:xfrm rot="5400000" flipV="1">
                  <a:off x="23" y="249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Line 56"/>
                <p:cNvSpPr/>
                <p:nvPr/>
              </p:nvSpPr>
              <p:spPr>
                <a:xfrm rot="5400000" flipV="1">
                  <a:off x="23" y="-23"/>
                  <a:ext cx="0" cy="46"/>
                </a:xfrm>
                <a:prstGeom prst="line">
                  <a:avLst/>
                </a:prstGeom>
                <a:ln w="254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4" name="Group 57"/>
              <p:cNvGrpSpPr/>
              <p:nvPr/>
            </p:nvGrpSpPr>
            <p:grpSpPr>
              <a:xfrm>
                <a:off x="0" y="363"/>
                <a:ext cx="435" cy="2049"/>
                <a:chOff x="0" y="0"/>
                <a:chExt cx="435" cy="2049"/>
              </a:xfrm>
            </p:grpSpPr>
            <p:sp>
              <p:nvSpPr>
                <p:cNvPr id="65" name="Text Box 58"/>
                <p:cNvSpPr txBox="1"/>
                <p:nvPr/>
              </p:nvSpPr>
              <p:spPr>
                <a:xfrm>
                  <a:off x="0" y="1315"/>
                  <a:ext cx="435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200</a:t>
                  </a:r>
                </a:p>
              </p:txBody>
            </p:sp>
            <p:sp>
              <p:nvSpPr>
                <p:cNvPr id="66" name="Text Box 59"/>
                <p:cNvSpPr txBox="1"/>
                <p:nvPr/>
              </p:nvSpPr>
              <p:spPr>
                <a:xfrm>
                  <a:off x="0" y="1094"/>
                  <a:ext cx="435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210</a:t>
                  </a:r>
                </a:p>
              </p:txBody>
            </p:sp>
            <p:sp>
              <p:nvSpPr>
                <p:cNvPr id="67" name="Text Box 60"/>
                <p:cNvSpPr txBox="1"/>
                <p:nvPr/>
              </p:nvSpPr>
              <p:spPr>
                <a:xfrm>
                  <a:off x="0" y="816"/>
                  <a:ext cx="435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220</a:t>
                  </a:r>
                </a:p>
              </p:txBody>
            </p:sp>
            <p:sp>
              <p:nvSpPr>
                <p:cNvPr id="68" name="Text Box 61"/>
                <p:cNvSpPr txBox="1"/>
                <p:nvPr/>
              </p:nvSpPr>
              <p:spPr>
                <a:xfrm>
                  <a:off x="0" y="554"/>
                  <a:ext cx="435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230</a:t>
                  </a:r>
                </a:p>
              </p:txBody>
            </p:sp>
            <p:sp>
              <p:nvSpPr>
                <p:cNvPr id="69" name="Text Box 62"/>
                <p:cNvSpPr txBox="1"/>
                <p:nvPr/>
              </p:nvSpPr>
              <p:spPr>
                <a:xfrm>
                  <a:off x="0" y="277"/>
                  <a:ext cx="435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240</a:t>
                  </a:r>
                </a:p>
              </p:txBody>
            </p:sp>
            <p:sp>
              <p:nvSpPr>
                <p:cNvPr id="70" name="Text Box 63"/>
                <p:cNvSpPr txBox="1"/>
                <p:nvPr/>
              </p:nvSpPr>
              <p:spPr>
                <a:xfrm>
                  <a:off x="0" y="0"/>
                  <a:ext cx="435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250</a:t>
                  </a:r>
                </a:p>
              </p:txBody>
            </p:sp>
            <p:sp>
              <p:nvSpPr>
                <p:cNvPr id="71" name="Text Box 64"/>
                <p:cNvSpPr txBox="1"/>
                <p:nvPr/>
              </p:nvSpPr>
              <p:spPr>
                <a:xfrm>
                  <a:off x="169" y="1709"/>
                  <a:ext cx="221" cy="34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zh-CN" sz="16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</a:t>
                  </a:r>
                </a:p>
              </p:txBody>
            </p:sp>
          </p:grpSp>
          <p:grpSp>
            <p:nvGrpSpPr>
              <p:cNvPr id="72" name="Group 65"/>
              <p:cNvGrpSpPr/>
              <p:nvPr/>
            </p:nvGrpSpPr>
            <p:grpSpPr>
              <a:xfrm>
                <a:off x="860" y="2194"/>
                <a:ext cx="2740" cy="463"/>
                <a:chOff x="-73" y="17"/>
                <a:chExt cx="2740" cy="463"/>
              </a:xfrm>
            </p:grpSpPr>
            <p:sp>
              <p:nvSpPr>
                <p:cNvPr id="73" name="Text Box 66"/>
                <p:cNvSpPr txBox="1"/>
                <p:nvPr/>
              </p:nvSpPr>
              <p:spPr>
                <a:xfrm>
                  <a:off x="-73" y="17"/>
                  <a:ext cx="674" cy="46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一月</a:t>
                  </a:r>
                </a:p>
              </p:txBody>
            </p:sp>
            <p:sp>
              <p:nvSpPr>
                <p:cNvPr id="74" name="Text Box 67"/>
                <p:cNvSpPr txBox="1"/>
                <p:nvPr/>
              </p:nvSpPr>
              <p:spPr>
                <a:xfrm>
                  <a:off x="918" y="17"/>
                  <a:ext cx="668" cy="46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二月</a:t>
                  </a:r>
                </a:p>
              </p:txBody>
            </p:sp>
            <p:sp>
              <p:nvSpPr>
                <p:cNvPr id="75" name="Text Box 68"/>
                <p:cNvSpPr txBox="1"/>
                <p:nvPr/>
              </p:nvSpPr>
              <p:spPr>
                <a:xfrm>
                  <a:off x="1997" y="17"/>
                  <a:ext cx="670" cy="46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三月</a:t>
                  </a:r>
                </a:p>
              </p:txBody>
            </p:sp>
          </p:grpSp>
          <p:grpSp>
            <p:nvGrpSpPr>
              <p:cNvPr id="76" name="Group 69"/>
              <p:cNvGrpSpPr/>
              <p:nvPr/>
            </p:nvGrpSpPr>
            <p:grpSpPr>
              <a:xfrm>
                <a:off x="3429" y="227"/>
                <a:ext cx="727" cy="536"/>
                <a:chOff x="0" y="0"/>
                <a:chExt cx="727" cy="536"/>
              </a:xfrm>
            </p:grpSpPr>
            <p:sp>
              <p:nvSpPr>
                <p:cNvPr id="77" name="Rectangle 70"/>
                <p:cNvSpPr/>
                <p:nvPr/>
              </p:nvSpPr>
              <p:spPr>
                <a:xfrm>
                  <a:off x="0" y="91"/>
                  <a:ext cx="227" cy="136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78" name="Rectangle 71"/>
                <p:cNvSpPr/>
                <p:nvPr/>
              </p:nvSpPr>
              <p:spPr>
                <a:xfrm>
                  <a:off x="0" y="317"/>
                  <a:ext cx="227" cy="136"/>
                </a:xfrm>
                <a:prstGeom prst="rect">
                  <a:avLst/>
                </a:prstGeom>
                <a:solidFill>
                  <a:srgbClr val="FFC000"/>
                </a:soli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79" name="Text Box 72"/>
                <p:cNvSpPr txBox="1"/>
                <p:nvPr/>
              </p:nvSpPr>
              <p:spPr>
                <a:xfrm>
                  <a:off x="226" y="0"/>
                  <a:ext cx="500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4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可乐</a:t>
                  </a:r>
                </a:p>
              </p:txBody>
            </p:sp>
            <p:sp>
              <p:nvSpPr>
                <p:cNvPr id="80" name="Text Box 73"/>
                <p:cNvSpPr txBox="1"/>
                <p:nvPr/>
              </p:nvSpPr>
              <p:spPr>
                <a:xfrm>
                  <a:off x="227" y="227"/>
                  <a:ext cx="500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90000" tIns="46800" rIns="90000" bIns="46800">
                  <a:spAutoFit/>
                </a:bodyPr>
                <a:lstStyle/>
                <a:p>
                  <a:r>
                    <a:rPr lang="zh-CN" altLang="en-US" sz="1400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橙汁</a:t>
                  </a:r>
                </a:p>
              </p:txBody>
            </p:sp>
          </p:grpSp>
        </p:grpSp>
      </p:grpSp>
      <p:sp>
        <p:nvSpPr>
          <p:cNvPr id="81" name="流程图: 过程 80"/>
          <p:cNvSpPr/>
          <p:nvPr/>
        </p:nvSpPr>
        <p:spPr>
          <a:xfrm>
            <a:off x="2286639" y="4078613"/>
            <a:ext cx="324485" cy="304800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流程图: 过程 81"/>
          <p:cNvSpPr/>
          <p:nvPr/>
        </p:nvSpPr>
        <p:spPr>
          <a:xfrm>
            <a:off x="3627755" y="3260733"/>
            <a:ext cx="304800" cy="1122680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流程图: 过程 82"/>
          <p:cNvSpPr/>
          <p:nvPr/>
        </p:nvSpPr>
        <p:spPr>
          <a:xfrm>
            <a:off x="4969510" y="2715270"/>
            <a:ext cx="304800" cy="1698625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流程图: 过程 83"/>
          <p:cNvSpPr/>
          <p:nvPr/>
        </p:nvSpPr>
        <p:spPr>
          <a:xfrm>
            <a:off x="2592070" y="2987685"/>
            <a:ext cx="304800" cy="139573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流程图: 过程 84"/>
          <p:cNvSpPr/>
          <p:nvPr/>
        </p:nvSpPr>
        <p:spPr>
          <a:xfrm>
            <a:off x="3932555" y="3533783"/>
            <a:ext cx="304800" cy="84963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流程图: 过程 85"/>
          <p:cNvSpPr/>
          <p:nvPr/>
        </p:nvSpPr>
        <p:spPr>
          <a:xfrm>
            <a:off x="5274314" y="4078613"/>
            <a:ext cx="324485" cy="30480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 Box 25"/>
          <p:cNvSpPr txBox="1"/>
          <p:nvPr/>
        </p:nvSpPr>
        <p:spPr>
          <a:xfrm>
            <a:off x="2118649" y="3771351"/>
            <a:ext cx="584636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zh-CN" sz="1400" dirty="0">
                <a:latin typeface="Arial" panose="020B0604020202020204" pitchFamily="34" charset="0"/>
                <a:ea typeface="仿宋_GB2312" panose="02010609030101010101" pitchFamily="49" charset="-122"/>
              </a:rPr>
              <a:t>200</a:t>
            </a:r>
          </a:p>
        </p:txBody>
      </p:sp>
      <p:sp>
        <p:nvSpPr>
          <p:cNvPr id="3" name="Text Box 26"/>
          <p:cNvSpPr txBox="1"/>
          <p:nvPr/>
        </p:nvSpPr>
        <p:spPr>
          <a:xfrm>
            <a:off x="2511239" y="2579234"/>
            <a:ext cx="584636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zh-CN" sz="1400" dirty="0">
                <a:latin typeface="Arial" panose="020B0604020202020204" pitchFamily="34" charset="0"/>
                <a:ea typeface="仿宋_GB2312" panose="02010609030101010101" pitchFamily="49" charset="-122"/>
              </a:rPr>
              <a:t>240</a:t>
            </a:r>
          </a:p>
        </p:txBody>
      </p:sp>
      <p:sp>
        <p:nvSpPr>
          <p:cNvPr id="4" name="Text Box 30"/>
          <p:cNvSpPr txBox="1"/>
          <p:nvPr/>
        </p:nvSpPr>
        <p:spPr>
          <a:xfrm>
            <a:off x="3585212" y="2856874"/>
            <a:ext cx="514985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zh-CN" sz="1400" dirty="0">
                <a:latin typeface="Arial" panose="020B0604020202020204" pitchFamily="34" charset="0"/>
                <a:ea typeface="仿宋_GB2312" panose="02010609030101010101" pitchFamily="49" charset="-122"/>
              </a:rPr>
              <a:t>230</a:t>
            </a:r>
          </a:p>
        </p:txBody>
      </p:sp>
      <p:sp>
        <p:nvSpPr>
          <p:cNvPr id="5" name="Text Box 28"/>
          <p:cNvSpPr txBox="1"/>
          <p:nvPr/>
        </p:nvSpPr>
        <p:spPr>
          <a:xfrm>
            <a:off x="3838569" y="3195351"/>
            <a:ext cx="688123" cy="30995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zh-CN" sz="1400" dirty="0">
                <a:latin typeface="Arial" panose="020B0604020202020204" pitchFamily="34" charset="0"/>
                <a:ea typeface="仿宋_GB2312" panose="02010609030101010101" pitchFamily="49" charset="-122"/>
              </a:rPr>
              <a:t>220</a:t>
            </a:r>
          </a:p>
        </p:txBody>
      </p:sp>
      <p:sp>
        <p:nvSpPr>
          <p:cNvPr id="6" name="Text Box 29"/>
          <p:cNvSpPr txBox="1"/>
          <p:nvPr/>
        </p:nvSpPr>
        <p:spPr>
          <a:xfrm>
            <a:off x="4838141" y="2355544"/>
            <a:ext cx="584636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zh-CN" sz="1400" dirty="0">
                <a:latin typeface="Arial" panose="020B0604020202020204" pitchFamily="34" charset="0"/>
                <a:ea typeface="仿宋_GB2312" panose="02010609030101010101" pitchFamily="49" charset="-122"/>
              </a:rPr>
              <a:t>250</a:t>
            </a:r>
          </a:p>
        </p:txBody>
      </p:sp>
      <p:sp>
        <p:nvSpPr>
          <p:cNvPr id="7" name="Text Box 27"/>
          <p:cNvSpPr txBox="1"/>
          <p:nvPr/>
        </p:nvSpPr>
        <p:spPr>
          <a:xfrm>
            <a:off x="5203192" y="3706503"/>
            <a:ext cx="503555" cy="30995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zh-CN" sz="1400" dirty="0">
                <a:latin typeface="Arial" panose="020B0604020202020204" pitchFamily="34" charset="0"/>
                <a:ea typeface="仿宋_GB2312" panose="02010609030101010101" pitchFamily="49" charset="-122"/>
              </a:rPr>
              <a:t>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48"/>
          <p:cNvSpPr txBox="1"/>
          <p:nvPr/>
        </p:nvSpPr>
        <p:spPr>
          <a:xfrm>
            <a:off x="6715609" y="3747701"/>
            <a:ext cx="862881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时间</a:t>
            </a:r>
          </a:p>
        </p:txBody>
      </p:sp>
      <p:sp>
        <p:nvSpPr>
          <p:cNvPr id="59394" name="标题 59393"/>
          <p:cNvSpPr>
            <a:spLocks noGrp="1" noRot="1"/>
          </p:cNvSpPr>
          <p:nvPr>
            <p:ph type="title"/>
          </p:nvPr>
        </p:nvSpPr>
        <p:spPr>
          <a:xfrm>
            <a:off x="1661795" y="88267"/>
            <a:ext cx="5534660" cy="536575"/>
          </a:xfrm>
        </p:spPr>
        <p:txBody>
          <a:bodyPr anchor="ctr"/>
          <a:lstStyle/>
          <a:p>
            <a:pPr algn="l"/>
            <a:r>
              <a:rPr lang="en-US" altLang="zh-CN" sz="2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观察下面的统计图，回答问题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6074" y="677547"/>
            <a:ext cx="1186815" cy="1485265"/>
          </a:xfrm>
          <a:prstGeom prst="rect">
            <a:avLst/>
          </a:prstGeom>
        </p:spPr>
      </p:pic>
      <p:sp>
        <p:nvSpPr>
          <p:cNvPr id="2" name="标题 59393"/>
          <p:cNvSpPr>
            <a:spLocks noGrp="1" noRot="1"/>
          </p:cNvSpPr>
          <p:nvPr/>
        </p:nvSpPr>
        <p:spPr>
          <a:xfrm>
            <a:off x="1155069" y="392431"/>
            <a:ext cx="7442835" cy="9626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2004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年国庆期间上海市和海口市空气质量情况统计图                       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2004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</a:p>
        </p:txBody>
      </p:sp>
      <p:graphicFrame>
        <p:nvGraphicFramePr>
          <p:cNvPr id="5" name="表格 4"/>
          <p:cNvGraphicFramePr/>
          <p:nvPr/>
        </p:nvGraphicFramePr>
        <p:xfrm>
          <a:off x="2363470" y="1587500"/>
          <a:ext cx="3987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 flipH="1">
            <a:off x="1899289" y="1355090"/>
            <a:ext cx="464185" cy="30675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ts val="2860"/>
              </a:lnSpc>
            </a:pPr>
            <a:r>
              <a:rPr lang="en-US" altLang="zh-CN" b="1"/>
              <a:t>70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60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50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40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30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20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10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0</a:t>
            </a:r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2360295" y="4129406"/>
            <a:ext cx="4560570" cy="95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384425" y="961391"/>
            <a:ext cx="0" cy="316801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644775" y="4279265"/>
            <a:ext cx="34515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10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日   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10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日    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10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日</a:t>
            </a:r>
          </a:p>
        </p:txBody>
      </p:sp>
      <p:sp>
        <p:nvSpPr>
          <p:cNvPr id="10" name="流程图: 过程 9"/>
          <p:cNvSpPr/>
          <p:nvPr/>
        </p:nvSpPr>
        <p:spPr>
          <a:xfrm>
            <a:off x="2782574" y="1753237"/>
            <a:ext cx="417195" cy="23761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过程 10"/>
          <p:cNvSpPr/>
          <p:nvPr/>
        </p:nvSpPr>
        <p:spPr>
          <a:xfrm>
            <a:off x="3200404" y="2785110"/>
            <a:ext cx="360045" cy="135382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3942080" y="2472691"/>
            <a:ext cx="434340" cy="16751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4375785" y="2574292"/>
            <a:ext cx="359410" cy="156464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过程 13"/>
          <p:cNvSpPr/>
          <p:nvPr/>
        </p:nvSpPr>
        <p:spPr>
          <a:xfrm>
            <a:off x="5174619" y="2303782"/>
            <a:ext cx="360045" cy="18351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过程 14"/>
          <p:cNvSpPr/>
          <p:nvPr/>
        </p:nvSpPr>
        <p:spPr>
          <a:xfrm>
            <a:off x="5534662" y="2766697"/>
            <a:ext cx="360045" cy="136271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365625" y="220599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43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787650" y="138493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66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200400" y="236156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37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963670" y="201930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45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174615" y="193548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52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508625" y="230378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37</a:t>
            </a:r>
          </a:p>
        </p:txBody>
      </p:sp>
      <p:sp>
        <p:nvSpPr>
          <p:cNvPr id="22" name="流程图: 过程 21"/>
          <p:cNvSpPr/>
          <p:nvPr/>
        </p:nvSpPr>
        <p:spPr>
          <a:xfrm>
            <a:off x="4572004" y="1275717"/>
            <a:ext cx="287655" cy="1441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过程 23"/>
          <p:cNvSpPr/>
          <p:nvPr/>
        </p:nvSpPr>
        <p:spPr>
          <a:xfrm>
            <a:off x="5782314" y="1275717"/>
            <a:ext cx="287655" cy="144145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4859658" y="1163320"/>
            <a:ext cx="88197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上海市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069969" y="1163320"/>
            <a:ext cx="100266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海口市</a:t>
            </a:r>
          </a:p>
        </p:txBody>
      </p:sp>
      <p:sp>
        <p:nvSpPr>
          <p:cNvPr id="27" name="Text Box 48"/>
          <p:cNvSpPr txBox="1"/>
          <p:nvPr/>
        </p:nvSpPr>
        <p:spPr>
          <a:xfrm>
            <a:off x="1781814" y="955042"/>
            <a:ext cx="130238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污染指数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9394" grpId="0"/>
      <p:bldP spid="2" grpId="0"/>
      <p:bldP spid="6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" grpId="0"/>
      <p:bldP spid="17" grpId="0"/>
      <p:bldP spid="18" grpId="0"/>
      <p:bldP spid="19" grpId="0"/>
      <p:bldP spid="20" grpId="0"/>
      <p:bldP spid="21" grpId="0"/>
      <p:bldP spid="22" grpId="0" animBg="1"/>
      <p:bldP spid="24" grpId="0" animBg="1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横卷形 4"/>
          <p:cNvSpPr/>
          <p:nvPr/>
        </p:nvSpPr>
        <p:spPr>
          <a:xfrm>
            <a:off x="1463675" y="895987"/>
            <a:ext cx="6371590" cy="3836035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）（       ）天，上海市的污染指数最高。（         ）天最低。</a:t>
            </a:r>
          </a:p>
          <a:p>
            <a:pPr algn="l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日这天，（      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市污染指数较高。</a:t>
            </a:r>
          </a:p>
          <a:p>
            <a:pPr algn="l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）（       ）天，上海市和海口市的污染指数比较接近。</a:t>
            </a:r>
          </a:p>
          <a:p>
            <a:pPr algn="l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）国庆期间，（      ）市的污染比较严重。</a:t>
            </a:r>
          </a:p>
          <a:p>
            <a:pPr algn="l"/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9394" name="标题 59393"/>
          <p:cNvSpPr>
            <a:spLocks noGrp="1" noRot="1"/>
          </p:cNvSpPr>
          <p:nvPr>
            <p:ph type="title"/>
          </p:nvPr>
        </p:nvSpPr>
        <p:spPr>
          <a:xfrm>
            <a:off x="1709420" y="287020"/>
            <a:ext cx="5377180" cy="962660"/>
          </a:xfrm>
        </p:spPr>
        <p:txBody>
          <a:bodyPr anchor="ctr"/>
          <a:lstStyle/>
          <a:p>
            <a:r>
              <a:rPr lang="en-US" altLang="zh-CN" sz="2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仔细观察，认真回答</a:t>
            </a:r>
          </a:p>
        </p:txBody>
      </p:sp>
      <p:sp>
        <p:nvSpPr>
          <p:cNvPr id="13" name="Text Box 7"/>
          <p:cNvSpPr txBox="1"/>
          <p:nvPr/>
        </p:nvSpPr>
        <p:spPr>
          <a:xfrm>
            <a:off x="2845955" y="1698125"/>
            <a:ext cx="1149985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</a:t>
            </a:r>
          </a:p>
        </p:txBody>
      </p:sp>
      <p:sp>
        <p:nvSpPr>
          <p:cNvPr id="2" name="Text Box 7"/>
          <p:cNvSpPr txBox="1"/>
          <p:nvPr/>
        </p:nvSpPr>
        <p:spPr>
          <a:xfrm>
            <a:off x="2299312" y="2007614"/>
            <a:ext cx="1149985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   </a:t>
            </a:r>
          </a:p>
        </p:txBody>
      </p:sp>
      <p:sp>
        <p:nvSpPr>
          <p:cNvPr id="3" name="Text Box 7"/>
          <p:cNvSpPr txBox="1"/>
          <p:nvPr/>
        </p:nvSpPr>
        <p:spPr>
          <a:xfrm>
            <a:off x="4148455" y="3215006"/>
            <a:ext cx="100203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上海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4622189" y="2344198"/>
            <a:ext cx="664453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上海</a:t>
            </a:r>
          </a:p>
        </p:txBody>
      </p:sp>
      <p:sp>
        <p:nvSpPr>
          <p:cNvPr id="6" name="Text Box 7"/>
          <p:cNvSpPr txBox="1"/>
          <p:nvPr/>
        </p:nvSpPr>
        <p:spPr>
          <a:xfrm>
            <a:off x="2845955" y="2629219"/>
            <a:ext cx="1149985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9394" grpId="0"/>
      <p:bldP spid="13" grpId="0"/>
      <p:bldP spid="2" grpId="0"/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784136" y="167957"/>
            <a:ext cx="5547360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r"/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红星小学五年级同学最喜欢玩具的人数情况统计图　　　　　　　　　　　                                                     </a:t>
            </a:r>
            <a:r>
              <a:rPr lang="en-US" sz="1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2012</a:t>
            </a:r>
            <a:r>
              <a:rPr lang="zh-CN" sz="1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</a:t>
            </a:r>
            <a:r>
              <a:rPr lang="en-US" sz="1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sz="1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endParaRPr lang="zh-CN" altLang="en-US" sz="1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29974" y="3220085"/>
            <a:ext cx="78860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最喜欢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      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)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的男生人数最多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,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最喜欢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  　 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)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的女生人数最多。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9970" y="3588385"/>
            <a:ext cx="537083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最喜欢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　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)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的男生和女生人数相差最少。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9970" y="3992245"/>
            <a:ext cx="50800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最喜欢小汽车的一共有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　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)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人。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29970" y="4360545"/>
            <a:ext cx="50800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4.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最喜欢跳棋的男生比女生少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　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)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人。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8494" y="793752"/>
            <a:ext cx="1186815" cy="1485265"/>
          </a:xfrm>
          <a:prstGeom prst="rect">
            <a:avLst/>
          </a:prstGeom>
        </p:spPr>
      </p:pic>
      <p:sp>
        <p:nvSpPr>
          <p:cNvPr id="9" name="Text Box 7"/>
          <p:cNvSpPr txBox="1"/>
          <p:nvPr/>
        </p:nvSpPr>
        <p:spPr>
          <a:xfrm>
            <a:off x="4196715" y="4317367"/>
            <a:ext cx="51562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0" name="Text Box 7"/>
          <p:cNvSpPr txBox="1"/>
          <p:nvPr/>
        </p:nvSpPr>
        <p:spPr>
          <a:xfrm>
            <a:off x="3722370" y="3947797"/>
            <a:ext cx="64008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30</a:t>
            </a:r>
          </a:p>
        </p:txBody>
      </p:sp>
      <p:sp>
        <p:nvSpPr>
          <p:cNvPr id="11" name="Text Box 7"/>
          <p:cNvSpPr txBox="1"/>
          <p:nvPr/>
        </p:nvSpPr>
        <p:spPr>
          <a:xfrm>
            <a:off x="2099945" y="3587116"/>
            <a:ext cx="88011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跳棋</a:t>
            </a:r>
          </a:p>
        </p:txBody>
      </p:sp>
      <p:sp>
        <p:nvSpPr>
          <p:cNvPr id="12" name="Text Box 7"/>
          <p:cNvSpPr txBox="1"/>
          <p:nvPr/>
        </p:nvSpPr>
        <p:spPr>
          <a:xfrm>
            <a:off x="5690870" y="3220087"/>
            <a:ext cx="104140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洋娃娃</a:t>
            </a:r>
          </a:p>
        </p:txBody>
      </p:sp>
      <p:sp>
        <p:nvSpPr>
          <p:cNvPr id="13" name="Text Box 7"/>
          <p:cNvSpPr txBox="1"/>
          <p:nvPr/>
        </p:nvSpPr>
        <p:spPr>
          <a:xfrm>
            <a:off x="2216150" y="3220087"/>
            <a:ext cx="997585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小汽车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2023110" y="1051560"/>
          <a:ext cx="4038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0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0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0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06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06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06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06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 flipH="1">
            <a:off x="1472569" y="786767"/>
            <a:ext cx="481965" cy="23237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ts val="2860"/>
              </a:lnSpc>
            </a:pPr>
            <a:r>
              <a:rPr lang="en-US" altLang="zh-CN" b="1"/>
              <a:t>25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20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15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10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5</a:t>
            </a:r>
          </a:p>
          <a:p>
            <a:pPr fontAlgn="auto">
              <a:lnSpc>
                <a:spcPts val="2860"/>
              </a:lnSpc>
            </a:pPr>
            <a:r>
              <a:rPr lang="en-US" altLang="zh-CN" b="1"/>
              <a:t>0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2023110" y="2870837"/>
            <a:ext cx="4560570" cy="95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 flipV="1">
            <a:off x="2023114" y="425450"/>
            <a:ext cx="20955" cy="24479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309495" y="2880360"/>
            <a:ext cx="344517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小汽车 洋娃娃   跳棋    拼图</a:t>
            </a:r>
          </a:p>
        </p:txBody>
      </p:sp>
      <p:sp>
        <p:nvSpPr>
          <p:cNvPr id="27" name="Text Box 48"/>
          <p:cNvSpPr txBox="1"/>
          <p:nvPr/>
        </p:nvSpPr>
        <p:spPr>
          <a:xfrm>
            <a:off x="1472569" y="444502"/>
            <a:ext cx="130238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数量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/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230370" y="683261"/>
            <a:ext cx="2501900" cy="369570"/>
            <a:chOff x="6674" y="1395"/>
            <a:chExt cx="3940" cy="582"/>
          </a:xfrm>
        </p:grpSpPr>
        <p:sp>
          <p:nvSpPr>
            <p:cNvPr id="25" name="文本框 24"/>
            <p:cNvSpPr txBox="1"/>
            <p:nvPr/>
          </p:nvSpPr>
          <p:spPr>
            <a:xfrm>
              <a:off x="7129" y="1395"/>
              <a:ext cx="1023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b="1">
                  <a:latin typeface="楷体" panose="02010609060101010101" pitchFamily="49" charset="-122"/>
                  <a:ea typeface="楷体" panose="02010609060101010101" pitchFamily="49" charset="-122"/>
                </a:rPr>
                <a:t>男生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9035" y="1395"/>
              <a:ext cx="1579" cy="58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l"/>
              <a:r>
                <a:rPr lang="zh-CN" altLang="en-US" b="1">
                  <a:latin typeface="楷体" panose="02010609060101010101" pitchFamily="49" charset="-122"/>
                  <a:ea typeface="楷体" panose="02010609060101010101" pitchFamily="49" charset="-122"/>
                </a:rPr>
                <a:t>女生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674" y="1558"/>
              <a:ext cx="455" cy="2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580" y="1558"/>
              <a:ext cx="455" cy="25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2" name="Text Box 48"/>
          <p:cNvSpPr txBox="1"/>
          <p:nvPr/>
        </p:nvSpPr>
        <p:spPr>
          <a:xfrm>
            <a:off x="6583684" y="2480312"/>
            <a:ext cx="74485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项目</a:t>
            </a:r>
          </a:p>
        </p:txBody>
      </p:sp>
      <p:sp>
        <p:nvSpPr>
          <p:cNvPr id="18" name="流程图: 过程 17"/>
          <p:cNvSpPr/>
          <p:nvPr/>
        </p:nvSpPr>
        <p:spPr>
          <a:xfrm>
            <a:off x="2329815" y="1339217"/>
            <a:ext cx="325120" cy="152209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过程 21"/>
          <p:cNvSpPr/>
          <p:nvPr/>
        </p:nvSpPr>
        <p:spPr>
          <a:xfrm>
            <a:off x="2654935" y="2260602"/>
            <a:ext cx="325120" cy="610235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过程 23"/>
          <p:cNvSpPr/>
          <p:nvPr/>
        </p:nvSpPr>
        <p:spPr>
          <a:xfrm>
            <a:off x="3230884" y="2480946"/>
            <a:ext cx="400685" cy="38989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过程 27"/>
          <p:cNvSpPr/>
          <p:nvPr/>
        </p:nvSpPr>
        <p:spPr>
          <a:xfrm>
            <a:off x="3540125" y="1136017"/>
            <a:ext cx="327660" cy="1725295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过程 28"/>
          <p:cNvSpPr/>
          <p:nvPr/>
        </p:nvSpPr>
        <p:spPr>
          <a:xfrm>
            <a:off x="4159885" y="1788797"/>
            <a:ext cx="350520" cy="107251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过程 29"/>
          <p:cNvSpPr/>
          <p:nvPr/>
        </p:nvSpPr>
        <p:spPr>
          <a:xfrm>
            <a:off x="4510409" y="1526542"/>
            <a:ext cx="307975" cy="1344295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过程 30"/>
          <p:cNvSpPr/>
          <p:nvPr/>
        </p:nvSpPr>
        <p:spPr>
          <a:xfrm>
            <a:off x="5102860" y="1465581"/>
            <a:ext cx="304800" cy="139573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流程图: 过程 32"/>
          <p:cNvSpPr/>
          <p:nvPr/>
        </p:nvSpPr>
        <p:spPr>
          <a:xfrm>
            <a:off x="5407664" y="1847215"/>
            <a:ext cx="354965" cy="102362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2242185" y="97091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/>
              <a:t>22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654935" y="1892300"/>
            <a:ext cx="31290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8</a:t>
            </a:r>
            <a:endParaRPr lang="en-US" altLang="zh-CN"/>
          </a:p>
        </p:txBody>
      </p:sp>
      <p:sp>
        <p:nvSpPr>
          <p:cNvPr id="36" name="文本框 35"/>
          <p:cNvSpPr txBox="1"/>
          <p:nvPr/>
        </p:nvSpPr>
        <p:spPr>
          <a:xfrm>
            <a:off x="3527425" y="67310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230880" y="2014220"/>
            <a:ext cx="31290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5</a:t>
            </a:r>
            <a:endParaRPr lang="en-US" altLang="zh-CN"/>
          </a:p>
        </p:txBody>
      </p:sp>
      <p:sp>
        <p:nvSpPr>
          <p:cNvPr id="38" name="文本框 37"/>
          <p:cNvSpPr txBox="1"/>
          <p:nvPr/>
        </p:nvSpPr>
        <p:spPr>
          <a:xfrm>
            <a:off x="4159885" y="1339215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15</a:t>
            </a:r>
            <a:endParaRPr lang="en-US" altLang="zh-CN"/>
          </a:p>
        </p:txBody>
      </p:sp>
      <p:sp>
        <p:nvSpPr>
          <p:cNvPr id="39" name="文本框 38"/>
          <p:cNvSpPr txBox="1"/>
          <p:nvPr/>
        </p:nvSpPr>
        <p:spPr>
          <a:xfrm>
            <a:off x="4458335" y="1158240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17</a:t>
            </a:r>
            <a:endParaRPr lang="en-US" altLang="zh-CN"/>
          </a:p>
        </p:txBody>
      </p:sp>
      <p:sp>
        <p:nvSpPr>
          <p:cNvPr id="40" name="文本框 39"/>
          <p:cNvSpPr txBox="1"/>
          <p:nvPr/>
        </p:nvSpPr>
        <p:spPr>
          <a:xfrm>
            <a:off x="5036820" y="1094105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18</a:t>
            </a:r>
            <a:endParaRPr lang="en-US" altLang="zh-CN"/>
          </a:p>
        </p:txBody>
      </p:sp>
      <p:sp>
        <p:nvSpPr>
          <p:cNvPr id="41" name="文本框 40"/>
          <p:cNvSpPr txBox="1"/>
          <p:nvPr/>
        </p:nvSpPr>
        <p:spPr>
          <a:xfrm>
            <a:off x="5346700" y="1420495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14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4" grpId="0"/>
      <p:bldP spid="16" grpId="0"/>
      <p:bldP spid="27" grpId="0"/>
      <p:bldP spid="32" grpId="0"/>
      <p:bldP spid="18" grpId="0" animBg="1"/>
      <p:bldP spid="22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云形标注 41"/>
          <p:cNvSpPr/>
          <p:nvPr/>
        </p:nvSpPr>
        <p:spPr>
          <a:xfrm>
            <a:off x="5966464" y="3290571"/>
            <a:ext cx="1743075" cy="664210"/>
          </a:xfrm>
          <a:prstGeom prst="cloudCallout">
            <a:avLst>
              <a:gd name="adj1" fmla="val -99071"/>
              <a:gd name="adj2" fmla="val 304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京华日报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2022475" y="635"/>
            <a:ext cx="528574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2010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日至</a:t>
            </a:r>
            <a:r>
              <a:rPr 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11</a:t>
            </a:r>
            <a:r>
              <a:rPr 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日两种报纸发行量情况统计图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62432" y="3677287"/>
            <a:ext cx="592264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天中哪种报纸发行量比较好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?</a:t>
            </a:r>
          </a:p>
          <a:p>
            <a:pPr indent="0"/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你能分别算出这两种报纸在这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天中的日均发行量吗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?</a:t>
            </a:r>
          </a:p>
          <a:p>
            <a:pPr indent="0"/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  <a:p>
            <a:pPr indent="0"/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你从图中还知道些什么</a:t>
            </a:r>
            <a:r>
              <a:rPr 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?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1762760" y="4191637"/>
            <a:ext cx="237363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京华日报日均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23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万份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367530" y="4191637"/>
            <a:ext cx="2373630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南京日报日均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17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万份</a:t>
            </a:r>
          </a:p>
        </p:txBody>
      </p:sp>
      <p:sp>
        <p:nvSpPr>
          <p:cNvPr id="9" name="云形标注 8"/>
          <p:cNvSpPr/>
          <p:nvPr/>
        </p:nvSpPr>
        <p:spPr>
          <a:xfrm>
            <a:off x="4765044" y="4445637"/>
            <a:ext cx="2679065" cy="602615"/>
          </a:xfrm>
          <a:prstGeom prst="cloudCallout">
            <a:avLst>
              <a:gd name="adj1" fmla="val -70905"/>
              <a:gd name="adj2" fmla="val -2581"/>
            </a:avLst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en-US" sz="16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  <a:r>
              <a:rPr lang="en-US" altLang="zh-CN" sz="16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</a:t>
            </a:r>
            <a:r>
              <a:rPr lang="zh-CN" altLang="en-US" sz="16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日两种报纸发行量相差最大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2334260" y="737235"/>
          <a:ext cx="4038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 flipH="1">
            <a:off x="1762764" y="555625"/>
            <a:ext cx="481965" cy="29649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ts val="2760"/>
              </a:lnSpc>
            </a:pPr>
            <a:r>
              <a:rPr lang="en-US" altLang="zh-CN" b="1"/>
              <a:t>35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30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25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20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15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10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0</a:t>
            </a:r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2334264" y="483237"/>
            <a:ext cx="5715" cy="2807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333625" y="3308985"/>
            <a:ext cx="421513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ym typeface="+mn-ea"/>
              </a:rPr>
              <a:t>  10</a:t>
            </a:r>
            <a:r>
              <a:rPr lang="zh-CN" altLang="en-US" b="1">
                <a:sym typeface="+mn-ea"/>
              </a:rPr>
              <a:t>月</a:t>
            </a:r>
            <a:r>
              <a:rPr lang="en-US" altLang="zh-CN" b="1">
                <a:sym typeface="+mn-ea"/>
              </a:rPr>
              <a:t>8</a:t>
            </a:r>
            <a:r>
              <a:rPr lang="zh-CN" altLang="en-US" b="1">
                <a:sym typeface="+mn-ea"/>
              </a:rPr>
              <a:t>日    </a:t>
            </a:r>
            <a:r>
              <a:rPr lang="en-US" altLang="zh-CN" b="1">
                <a:sym typeface="+mn-ea"/>
              </a:rPr>
              <a:t>10</a:t>
            </a:r>
            <a:r>
              <a:rPr lang="zh-CN" altLang="en-US" b="1">
                <a:sym typeface="+mn-ea"/>
              </a:rPr>
              <a:t>月</a:t>
            </a:r>
            <a:r>
              <a:rPr lang="en-US" altLang="zh-CN" b="1">
                <a:sym typeface="+mn-ea"/>
              </a:rPr>
              <a:t>9</a:t>
            </a:r>
            <a:r>
              <a:rPr lang="zh-CN" altLang="en-US" b="1">
                <a:sym typeface="+mn-ea"/>
              </a:rPr>
              <a:t>日  </a:t>
            </a:r>
            <a:r>
              <a:rPr lang="en-US" altLang="zh-CN" b="1">
                <a:sym typeface="+mn-ea"/>
              </a:rPr>
              <a:t>10</a:t>
            </a:r>
            <a:r>
              <a:rPr lang="zh-CN" altLang="en-US" b="1">
                <a:sym typeface="+mn-ea"/>
              </a:rPr>
              <a:t>月</a:t>
            </a:r>
            <a:r>
              <a:rPr lang="en-US" altLang="zh-CN" b="1">
                <a:sym typeface="+mn-ea"/>
              </a:rPr>
              <a:t>10</a:t>
            </a:r>
            <a:r>
              <a:rPr lang="zh-CN" altLang="en-US" b="1">
                <a:sym typeface="+mn-ea"/>
              </a:rPr>
              <a:t>日 </a:t>
            </a:r>
            <a:r>
              <a:rPr lang="en-US" altLang="zh-CN" b="1">
                <a:sym typeface="+mn-ea"/>
              </a:rPr>
              <a:t>10</a:t>
            </a:r>
            <a:r>
              <a:rPr lang="zh-CN" altLang="en-US" b="1">
                <a:sym typeface="+mn-ea"/>
              </a:rPr>
              <a:t>月</a:t>
            </a:r>
            <a:r>
              <a:rPr lang="en-US" altLang="zh-CN" b="1">
                <a:sym typeface="+mn-ea"/>
              </a:rPr>
              <a:t>11</a:t>
            </a:r>
            <a:r>
              <a:rPr lang="zh-CN" altLang="en-US" b="1">
                <a:sym typeface="+mn-ea"/>
              </a:rPr>
              <a:t>日 </a:t>
            </a:r>
          </a:p>
        </p:txBody>
      </p:sp>
      <p:sp>
        <p:nvSpPr>
          <p:cNvPr id="11" name="流程图: 过程 10"/>
          <p:cNvSpPr/>
          <p:nvPr/>
        </p:nvSpPr>
        <p:spPr>
          <a:xfrm>
            <a:off x="2628900" y="1847217"/>
            <a:ext cx="325120" cy="144081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 Box 48"/>
          <p:cNvSpPr txBox="1"/>
          <p:nvPr/>
        </p:nvSpPr>
        <p:spPr>
          <a:xfrm>
            <a:off x="1619687" y="271296"/>
            <a:ext cx="1517481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数量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/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万份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76775" y="368936"/>
            <a:ext cx="2501900" cy="338455"/>
            <a:chOff x="6674" y="1395"/>
            <a:chExt cx="3940" cy="533"/>
          </a:xfrm>
        </p:grpSpPr>
        <p:sp>
          <p:nvSpPr>
            <p:cNvPr id="25" name="文本框 24"/>
            <p:cNvSpPr txBox="1"/>
            <p:nvPr/>
          </p:nvSpPr>
          <p:spPr>
            <a:xfrm>
              <a:off x="7129" y="1395"/>
              <a:ext cx="1593" cy="53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京华日报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9035" y="1395"/>
              <a:ext cx="1579" cy="53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l"/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南京日报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674" y="1558"/>
              <a:ext cx="455" cy="25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580" y="1558"/>
              <a:ext cx="455" cy="2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2" name="流程图: 过程 21"/>
          <p:cNvSpPr/>
          <p:nvPr/>
        </p:nvSpPr>
        <p:spPr>
          <a:xfrm>
            <a:off x="2954020" y="2214882"/>
            <a:ext cx="309880" cy="1082675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过程 22"/>
          <p:cNvSpPr/>
          <p:nvPr/>
        </p:nvSpPr>
        <p:spPr>
          <a:xfrm>
            <a:off x="3589020" y="1292227"/>
            <a:ext cx="309880" cy="199580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过程 23"/>
          <p:cNvSpPr/>
          <p:nvPr/>
        </p:nvSpPr>
        <p:spPr>
          <a:xfrm>
            <a:off x="3898900" y="2176780"/>
            <a:ext cx="341630" cy="1111250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过程 27"/>
          <p:cNvSpPr/>
          <p:nvPr/>
        </p:nvSpPr>
        <p:spPr>
          <a:xfrm>
            <a:off x="4521200" y="1520827"/>
            <a:ext cx="288290" cy="176720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过程 28"/>
          <p:cNvSpPr/>
          <p:nvPr/>
        </p:nvSpPr>
        <p:spPr>
          <a:xfrm>
            <a:off x="4809490" y="1836422"/>
            <a:ext cx="311150" cy="1472565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过程 29"/>
          <p:cNvSpPr/>
          <p:nvPr/>
        </p:nvSpPr>
        <p:spPr>
          <a:xfrm>
            <a:off x="5426075" y="1888490"/>
            <a:ext cx="304800" cy="137731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过程 30"/>
          <p:cNvSpPr/>
          <p:nvPr/>
        </p:nvSpPr>
        <p:spPr>
          <a:xfrm>
            <a:off x="5772785" y="2134236"/>
            <a:ext cx="309880" cy="1163320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 Box 48"/>
          <p:cNvSpPr txBox="1"/>
          <p:nvPr/>
        </p:nvSpPr>
        <p:spPr>
          <a:xfrm>
            <a:off x="6873875" y="2897507"/>
            <a:ext cx="74485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时间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541270" y="139763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/>
              <a:t>20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890520" y="1765935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15</a:t>
            </a:r>
            <a:endParaRPr lang="en-US" altLang="zh-CN"/>
          </a:p>
        </p:txBody>
      </p:sp>
      <p:sp>
        <p:nvSpPr>
          <p:cNvPr id="35" name="文本框 34"/>
          <p:cNvSpPr txBox="1"/>
          <p:nvPr/>
        </p:nvSpPr>
        <p:spPr>
          <a:xfrm>
            <a:off x="3862705" y="17049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462020" y="882015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28</a:t>
            </a:r>
            <a:endParaRPr lang="en-US" altLang="zh-CN"/>
          </a:p>
        </p:txBody>
      </p:sp>
      <p:sp>
        <p:nvSpPr>
          <p:cNvPr id="37" name="文本框 36"/>
          <p:cNvSpPr txBox="1"/>
          <p:nvPr/>
        </p:nvSpPr>
        <p:spPr>
          <a:xfrm>
            <a:off x="4446905" y="1029335"/>
            <a:ext cx="43688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24</a:t>
            </a:r>
            <a:endParaRPr lang="en-US" altLang="zh-CN"/>
          </a:p>
        </p:txBody>
      </p:sp>
      <p:sp>
        <p:nvSpPr>
          <p:cNvPr id="38" name="文本框 37"/>
          <p:cNvSpPr txBox="1"/>
          <p:nvPr/>
        </p:nvSpPr>
        <p:spPr>
          <a:xfrm>
            <a:off x="4765040" y="1468120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20</a:t>
            </a:r>
            <a:endParaRPr lang="en-US" altLang="zh-CN"/>
          </a:p>
        </p:txBody>
      </p:sp>
      <p:sp>
        <p:nvSpPr>
          <p:cNvPr id="39" name="文本框 38"/>
          <p:cNvSpPr txBox="1"/>
          <p:nvPr/>
        </p:nvSpPr>
        <p:spPr>
          <a:xfrm>
            <a:off x="5335905" y="1520825"/>
            <a:ext cx="43688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20</a:t>
            </a:r>
            <a:endParaRPr lang="en-US" altLang="zh-CN"/>
          </a:p>
        </p:txBody>
      </p:sp>
      <p:sp>
        <p:nvSpPr>
          <p:cNvPr id="40" name="文本框 39"/>
          <p:cNvSpPr txBox="1"/>
          <p:nvPr/>
        </p:nvSpPr>
        <p:spPr>
          <a:xfrm>
            <a:off x="5709285" y="1635760"/>
            <a:ext cx="4411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ea typeface="仿宋_GB2312" panose="02010609030101010101" pitchFamily="49" charset="-122"/>
                <a:sym typeface="+mn-ea"/>
              </a:rPr>
              <a:t>16</a:t>
            </a:r>
            <a:endParaRPr lang="en-US" altLang="zh-CN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2343785" y="3290570"/>
            <a:ext cx="4560570" cy="95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100" grpId="0"/>
      <p:bldP spid="4" grpId="0"/>
      <p:bldP spid="5" grpId="0"/>
      <p:bldP spid="8" grpId="0"/>
      <p:bldP spid="9" grpId="0" bldLvl="0" animBg="1"/>
      <p:bldP spid="6" grpId="0"/>
      <p:bldP spid="10" grpId="0"/>
      <p:bldP spid="11" grpId="0" animBg="1"/>
      <p:bldP spid="27" grpId="0"/>
      <p:bldP spid="22" grpId="0" animBg="1"/>
      <p:bldP spid="23" grpId="0" bldLvl="0" animBg="1"/>
      <p:bldP spid="24" grpId="0" bldLvl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22"/>
          <p:cNvGraphicFramePr/>
          <p:nvPr/>
        </p:nvGraphicFramePr>
        <p:xfrm>
          <a:off x="3329940" y="1358900"/>
          <a:ext cx="4038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7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7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71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74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74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74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747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n w="28575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9" name="Text Box 8"/>
          <p:cNvSpPr txBox="1"/>
          <p:nvPr/>
        </p:nvSpPr>
        <p:spPr>
          <a:xfrm>
            <a:off x="351155" y="989330"/>
            <a:ext cx="2439670" cy="2248950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(1)这是（        ）</a:t>
            </a:r>
          </a:p>
          <a:p>
            <a:pPr algn="l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统计图，图中纵轴的1小格代表（   ）毫米。</a:t>
            </a:r>
          </a:p>
          <a:p>
            <a:pPr algn="l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(2)（    ）部在第</a:t>
            </a:r>
          </a:p>
          <a:p>
            <a:pPr algn="l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）季度降水</a:t>
            </a:r>
          </a:p>
          <a:p>
            <a:pPr algn="l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量最高。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398909" y="989332"/>
            <a:ext cx="1391285" cy="3715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复式条形</a:t>
            </a:r>
          </a:p>
        </p:txBody>
      </p:sp>
      <p:sp>
        <p:nvSpPr>
          <p:cNvPr id="5" name="Text Box 7"/>
          <p:cNvSpPr txBox="1"/>
          <p:nvPr/>
        </p:nvSpPr>
        <p:spPr>
          <a:xfrm>
            <a:off x="2096137" y="1584962"/>
            <a:ext cx="69405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6" name="Text Box 7"/>
          <p:cNvSpPr txBox="1"/>
          <p:nvPr/>
        </p:nvSpPr>
        <p:spPr>
          <a:xfrm>
            <a:off x="963306" y="2220052"/>
            <a:ext cx="1006464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东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662944" y="2536826"/>
            <a:ext cx="46545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endParaRPr lang="en-US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 flipH="1">
            <a:off x="2758444" y="809626"/>
            <a:ext cx="481965" cy="29649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ts val="2760"/>
              </a:lnSpc>
            </a:pPr>
            <a:endParaRPr lang="en-US" altLang="zh-CN" b="1"/>
          </a:p>
          <a:p>
            <a:pPr fontAlgn="auto">
              <a:lnSpc>
                <a:spcPts val="2760"/>
              </a:lnSpc>
            </a:pPr>
            <a:r>
              <a:rPr lang="en-US" altLang="zh-CN" b="1"/>
              <a:t>30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25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20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15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10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5</a:t>
            </a:r>
          </a:p>
          <a:p>
            <a:pPr fontAlgn="auto">
              <a:lnSpc>
                <a:spcPts val="2760"/>
              </a:lnSpc>
            </a:pPr>
            <a:r>
              <a:rPr lang="en-US" altLang="zh-CN" b="1"/>
              <a:t>0</a:t>
            </a:r>
          </a:p>
        </p:txBody>
      </p:sp>
      <p:cxnSp>
        <p:nvCxnSpPr>
          <p:cNvPr id="8" name="直接箭头连接符 7"/>
          <p:cNvCxnSpPr/>
          <p:nvPr/>
        </p:nvCxnSpPr>
        <p:spPr>
          <a:xfrm flipH="1" flipV="1">
            <a:off x="3308986" y="1096646"/>
            <a:ext cx="20955" cy="24479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240405" y="3562985"/>
            <a:ext cx="447421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第一季度 第二季度 第三季度 第四季度</a:t>
            </a:r>
          </a:p>
        </p:txBody>
      </p:sp>
      <p:sp>
        <p:nvSpPr>
          <p:cNvPr id="27" name="Text Box 48"/>
          <p:cNvSpPr txBox="1"/>
          <p:nvPr/>
        </p:nvSpPr>
        <p:spPr>
          <a:xfrm>
            <a:off x="2919732" y="809627"/>
            <a:ext cx="93027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毫米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943600" y="726440"/>
            <a:ext cx="1000760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1400" b="1">
                <a:latin typeface="楷体" panose="02010609060101010101" pitchFamily="49" charset="-122"/>
                <a:ea typeface="楷体" panose="02010609060101010101" pitchFamily="49" charset="-122"/>
              </a:rPr>
              <a:t>东部</a:t>
            </a:r>
          </a:p>
          <a:p>
            <a:pPr algn="l"/>
            <a:r>
              <a:rPr lang="zh-CN" altLang="en-US" sz="1400" b="1">
                <a:latin typeface="楷体" panose="02010609060101010101" pitchFamily="49" charset="-122"/>
                <a:ea typeface="楷体" panose="02010609060101010101" pitchFamily="49" charset="-122"/>
              </a:rPr>
              <a:t>西部</a:t>
            </a:r>
          </a:p>
          <a:p>
            <a:pPr algn="l"/>
            <a:r>
              <a:rPr lang="zh-CN" altLang="en-US" sz="1400" b="1">
                <a:latin typeface="楷体" panose="02010609060101010101" pitchFamily="49" charset="-122"/>
                <a:ea typeface="楷体" panose="02010609060101010101" pitchFamily="49" charset="-122"/>
              </a:rPr>
              <a:t>北部</a:t>
            </a:r>
          </a:p>
        </p:txBody>
      </p:sp>
      <p:sp>
        <p:nvSpPr>
          <p:cNvPr id="19" name="矩形 18"/>
          <p:cNvSpPr/>
          <p:nvPr/>
        </p:nvSpPr>
        <p:spPr>
          <a:xfrm>
            <a:off x="5654677" y="989332"/>
            <a:ext cx="288925" cy="1149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0" name="矩形 19"/>
          <p:cNvSpPr/>
          <p:nvPr/>
        </p:nvSpPr>
        <p:spPr>
          <a:xfrm>
            <a:off x="5654677" y="1209677"/>
            <a:ext cx="288925" cy="114935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过程 21"/>
          <p:cNvSpPr/>
          <p:nvPr/>
        </p:nvSpPr>
        <p:spPr>
          <a:xfrm>
            <a:off x="3574415" y="3063241"/>
            <a:ext cx="207010" cy="478790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 Box 48"/>
          <p:cNvSpPr txBox="1"/>
          <p:nvPr/>
        </p:nvSpPr>
        <p:spPr>
          <a:xfrm>
            <a:off x="7458714" y="3141982"/>
            <a:ext cx="744855" cy="402291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时间</a:t>
            </a:r>
          </a:p>
        </p:txBody>
      </p:sp>
      <p:sp>
        <p:nvSpPr>
          <p:cNvPr id="3" name="矩形 2"/>
          <p:cNvSpPr/>
          <p:nvPr/>
        </p:nvSpPr>
        <p:spPr>
          <a:xfrm>
            <a:off x="5654677" y="809403"/>
            <a:ext cx="288925" cy="1149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过程 9"/>
          <p:cNvSpPr/>
          <p:nvPr/>
        </p:nvSpPr>
        <p:spPr>
          <a:xfrm>
            <a:off x="4057650" y="2700656"/>
            <a:ext cx="207010" cy="843915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过程 10"/>
          <p:cNvSpPr/>
          <p:nvPr/>
        </p:nvSpPr>
        <p:spPr>
          <a:xfrm>
            <a:off x="4545966" y="2464437"/>
            <a:ext cx="212725" cy="1077595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过程 11"/>
          <p:cNvSpPr/>
          <p:nvPr/>
        </p:nvSpPr>
        <p:spPr>
          <a:xfrm>
            <a:off x="4758694" y="2620010"/>
            <a:ext cx="282575" cy="92202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5040630" y="2088515"/>
            <a:ext cx="207010" cy="1453515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过程 13"/>
          <p:cNvSpPr/>
          <p:nvPr/>
        </p:nvSpPr>
        <p:spPr>
          <a:xfrm>
            <a:off x="5455289" y="1739900"/>
            <a:ext cx="281305" cy="1802130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过程 14"/>
          <p:cNvSpPr/>
          <p:nvPr/>
        </p:nvSpPr>
        <p:spPr>
          <a:xfrm>
            <a:off x="5736590" y="1928495"/>
            <a:ext cx="207010" cy="161353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过程 15"/>
          <p:cNvSpPr/>
          <p:nvPr/>
        </p:nvSpPr>
        <p:spPr>
          <a:xfrm>
            <a:off x="5943604" y="2088515"/>
            <a:ext cx="233045" cy="1453515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过程 16"/>
          <p:cNvSpPr/>
          <p:nvPr/>
        </p:nvSpPr>
        <p:spPr>
          <a:xfrm>
            <a:off x="6433188" y="2464437"/>
            <a:ext cx="233045" cy="1077595"/>
          </a:xfrm>
          <a:prstGeom prst="flowChartProcess">
            <a:avLst/>
          </a:prstGeom>
          <a:solidFill>
            <a:srgbClr val="FFC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过程 17"/>
          <p:cNvSpPr/>
          <p:nvPr/>
        </p:nvSpPr>
        <p:spPr>
          <a:xfrm>
            <a:off x="6666230" y="2831467"/>
            <a:ext cx="207010" cy="71310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过程 20"/>
          <p:cNvSpPr/>
          <p:nvPr/>
        </p:nvSpPr>
        <p:spPr>
          <a:xfrm>
            <a:off x="6873244" y="3304542"/>
            <a:ext cx="233045" cy="23749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过程 40"/>
          <p:cNvSpPr/>
          <p:nvPr/>
        </p:nvSpPr>
        <p:spPr>
          <a:xfrm>
            <a:off x="3781429" y="2831465"/>
            <a:ext cx="276225" cy="71056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267906" y="123478"/>
            <a:ext cx="5594801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某省各地区各季度的降水量统计图</a:t>
            </a:r>
          </a:p>
        </p:txBody>
      </p:sp>
      <p:cxnSp>
        <p:nvCxnSpPr>
          <p:cNvPr id="26" name="直接箭头连接符 25"/>
          <p:cNvCxnSpPr/>
          <p:nvPr/>
        </p:nvCxnSpPr>
        <p:spPr>
          <a:xfrm flipV="1">
            <a:off x="3308985" y="3562985"/>
            <a:ext cx="4560570" cy="95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ldLvl="0" animBg="1"/>
      <p:bldP spid="4" grpId="0"/>
      <p:bldP spid="5" grpId="0"/>
      <p:bldP spid="6" grpId="0"/>
      <p:bldP spid="7" grpId="0"/>
      <p:bldP spid="2" grpId="0"/>
      <p:bldP spid="9" grpId="0"/>
      <p:bldP spid="27" grpId="0"/>
      <p:bldP spid="25" grpId="0"/>
      <p:bldP spid="19" grpId="0" animBg="1"/>
      <p:bldP spid="20" grpId="0" animBg="1"/>
      <p:bldP spid="22" grpId="0" animBg="1"/>
      <p:bldP spid="32" grpId="0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41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23228" y="1005030"/>
            <a:ext cx="6640830" cy="363601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615791" y="491893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这节课你们都学会了哪些知识？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graphicFrame>
        <p:nvGraphicFramePr>
          <p:cNvPr id="9" name="表格 8"/>
          <p:cNvGraphicFramePr/>
          <p:nvPr/>
        </p:nvGraphicFramePr>
        <p:xfrm>
          <a:off x="1848485" y="1833247"/>
          <a:ext cx="5613400" cy="3314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23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联 系</a:t>
                      </a:r>
                    </a:p>
                  </a:txBody>
                  <a:tcPr>
                    <a:solidFill>
                      <a:srgbClr val="BFF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区别</a:t>
                      </a:r>
                    </a:p>
                  </a:txBody>
                  <a:tcPr>
                    <a:solidFill>
                      <a:srgbClr val="BFFC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1.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都能形象的表示数据的变化情况。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2.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把</a:t>
                      </a:r>
                      <a:r>
                        <a:rPr lang="zh-CN" altLang="en-US" sz="2400" b="1" dirty="0">
                          <a:solidFill>
                            <a:srgbClr val="04ECA8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单式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条形统计图进行合并就能得到</a:t>
                      </a:r>
                      <a:r>
                        <a:rPr lang="zh-CN" altLang="en-US" sz="2400" b="1" dirty="0">
                          <a:solidFill>
                            <a:srgbClr val="04ECA8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复式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条形统计图。</a:t>
                      </a:r>
                    </a:p>
                  </a:txBody>
                  <a:tcPr>
                    <a:solidFill>
                      <a:srgbClr val="FFE5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复式统计图可以同时表示</a:t>
                      </a:r>
                      <a:r>
                        <a:rPr lang="zh-CN" altLang="en-US" sz="2400" b="1" dirty="0">
                          <a:solidFill>
                            <a:srgbClr val="04ECA8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几种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数据的变化情况，这样更便于比较。</a:t>
                      </a:r>
                    </a:p>
                  </a:txBody>
                  <a:tcPr>
                    <a:solidFill>
                      <a:srgbClr val="FFE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847854" y="1158242"/>
            <a:ext cx="5694045" cy="46166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方正书宋_GBK" charset="0"/>
              </a:rPr>
              <a:t>单式</a:t>
            </a:r>
            <a:r>
              <a:rPr 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方正书宋_GBK" charset="0"/>
              </a:rPr>
              <a:t>统计图和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方正书宋_GBK" charset="0"/>
              </a:rPr>
              <a:t>复式</a:t>
            </a:r>
            <a:r>
              <a:rPr 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方正书宋_GBK" charset="0"/>
              </a:rPr>
              <a:t>统计图的联系与区别。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/>
      <p:bldP spid="1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6552728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90465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从教材课后习题中选取；</a:t>
            </a: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78740" y="466727"/>
            <a:ext cx="2266950" cy="561975"/>
            <a:chOff x="302" y="692"/>
            <a:chExt cx="3570" cy="885"/>
          </a:xfrm>
        </p:grpSpPr>
        <p:sp>
          <p:nvSpPr>
            <p:cNvPr id="10" name="文本框 14"/>
            <p:cNvSpPr txBox="1"/>
            <p:nvPr/>
          </p:nvSpPr>
          <p:spPr>
            <a:xfrm>
              <a:off x="963" y="692"/>
              <a:ext cx="2909" cy="88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情境导入</a:t>
              </a: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02" y="775"/>
              <a:ext cx="578" cy="719"/>
            </a:xfrm>
            <a:prstGeom prst="rect">
              <a:avLst/>
            </a:prstGeom>
          </p:spPr>
        </p:pic>
      </p:grpSp>
      <p:graphicFrame>
        <p:nvGraphicFramePr>
          <p:cNvPr id="2" name="表格 1"/>
          <p:cNvGraphicFramePr/>
          <p:nvPr/>
        </p:nvGraphicFramePr>
        <p:xfrm>
          <a:off x="2287905" y="1617980"/>
          <a:ext cx="482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719584" y="975996"/>
            <a:ext cx="5588131" cy="3937487"/>
            <a:chOff x="1422" y="1198"/>
            <a:chExt cx="8884" cy="6238"/>
          </a:xfrm>
        </p:grpSpPr>
        <p:grpSp>
          <p:nvGrpSpPr>
            <p:cNvPr id="5" name="组合 4"/>
            <p:cNvGrpSpPr/>
            <p:nvPr/>
          </p:nvGrpSpPr>
          <p:grpSpPr>
            <a:xfrm>
              <a:off x="1583" y="1878"/>
              <a:ext cx="7198" cy="5558"/>
              <a:chOff x="1583" y="1878"/>
              <a:chExt cx="7198" cy="5558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1583" y="1878"/>
                <a:ext cx="972" cy="5108"/>
                <a:chOff x="1583" y="1878"/>
                <a:chExt cx="972" cy="5108"/>
              </a:xfrm>
            </p:grpSpPr>
            <p:sp>
              <p:nvSpPr>
                <p:cNvPr id="6" name="矩形 5"/>
                <p:cNvSpPr/>
                <p:nvPr/>
              </p:nvSpPr>
              <p:spPr>
                <a:xfrm>
                  <a:off x="1583" y="2633"/>
                  <a:ext cx="972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10</a:t>
                  </a:r>
                </a:p>
              </p:txBody>
            </p:sp>
            <p:sp>
              <p:nvSpPr>
                <p:cNvPr id="7" name="矩形 6"/>
                <p:cNvSpPr/>
                <p:nvPr/>
              </p:nvSpPr>
              <p:spPr>
                <a:xfrm>
                  <a:off x="1583" y="1878"/>
                  <a:ext cx="972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12</a:t>
                  </a:r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1833" y="6401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</a:t>
                  </a: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1823" y="5635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833" y="4088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6</a:t>
                  </a: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1823" y="3282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8</a:t>
                  </a: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1823" y="4820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</a:t>
                  </a:r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984" y="6851"/>
                <a:ext cx="1025" cy="58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优秀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7722" y="6851"/>
                <a:ext cx="1059" cy="58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及格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419" y="6851"/>
                <a:ext cx="1093" cy="58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良好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118" y="6074"/>
                <a:ext cx="756" cy="58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420" y="2975"/>
                <a:ext cx="755" cy="37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722" y="2462"/>
                <a:ext cx="736" cy="41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矩形 35"/>
            <p:cNvSpPr/>
            <p:nvPr/>
          </p:nvSpPr>
          <p:spPr>
            <a:xfrm>
              <a:off x="1422" y="1198"/>
              <a:ext cx="2424" cy="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</a:t>
              </a:r>
              <a:r>
                <a:rPr lang="en-US" altLang="zh-CN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lang="zh-CN" alt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人</a:t>
              </a:r>
            </a:p>
          </p:txBody>
        </p:sp>
        <p:cxnSp>
          <p:nvCxnSpPr>
            <p:cNvPr id="13" name="直接箭头连接符 12"/>
            <p:cNvCxnSpPr>
              <a:stCxn id="8" idx="3"/>
            </p:cNvCxnSpPr>
            <p:nvPr/>
          </p:nvCxnSpPr>
          <p:spPr>
            <a:xfrm>
              <a:off x="2303" y="6693"/>
              <a:ext cx="8003" cy="1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 flipV="1">
              <a:off x="2323" y="1669"/>
              <a:ext cx="0" cy="4989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矩形 17"/>
          <p:cNvSpPr/>
          <p:nvPr/>
        </p:nvSpPr>
        <p:spPr>
          <a:xfrm>
            <a:off x="7114039" y="3897716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测试等级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2858771" y="1390015"/>
            <a:ext cx="3286760" cy="2640331"/>
            <a:chOff x="4502" y="2189"/>
            <a:chExt cx="5176" cy="4158"/>
          </a:xfrm>
        </p:grpSpPr>
        <p:sp>
          <p:nvSpPr>
            <p:cNvPr id="24" name="矩形 23"/>
            <p:cNvSpPr/>
            <p:nvPr/>
          </p:nvSpPr>
          <p:spPr>
            <a:xfrm>
              <a:off x="4502" y="5717"/>
              <a:ext cx="521" cy="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6668" y="2675"/>
              <a:ext cx="749" cy="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8949" y="2189"/>
              <a:ext cx="729" cy="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11</a:t>
              </a:r>
            </a:p>
          </p:txBody>
        </p:sp>
      </p:grpSp>
      <p:cxnSp>
        <p:nvCxnSpPr>
          <p:cNvPr id="28" name="直接箭头连接符 27"/>
          <p:cNvCxnSpPr/>
          <p:nvPr/>
        </p:nvCxnSpPr>
        <p:spPr>
          <a:xfrm flipH="1">
            <a:off x="6012184" y="1419860"/>
            <a:ext cx="287655" cy="14351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H="1" flipV="1">
            <a:off x="7451729" y="4443732"/>
            <a:ext cx="372745" cy="5461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 flipV="1">
            <a:off x="1894844" y="3168651"/>
            <a:ext cx="372745" cy="5461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H="1" flipV="1">
            <a:off x="1763395" y="3796031"/>
            <a:ext cx="328930" cy="1924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H="1" flipV="1">
            <a:off x="4643756" y="1419862"/>
            <a:ext cx="575945" cy="158369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3635379" y="1419861"/>
            <a:ext cx="360045" cy="18719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5868035" y="483237"/>
            <a:ext cx="431800" cy="2165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>
            <a:off x="7078984" y="1066888"/>
            <a:ext cx="372745" cy="482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2" name="组合 51"/>
          <p:cNvGrpSpPr/>
          <p:nvPr/>
        </p:nvGrpSpPr>
        <p:grpSpPr>
          <a:xfrm>
            <a:off x="2240919" y="584490"/>
            <a:ext cx="5939155" cy="636162"/>
            <a:chOff x="3529" y="1877"/>
            <a:chExt cx="9353" cy="2587"/>
          </a:xfrm>
        </p:grpSpPr>
        <p:sp>
          <p:nvSpPr>
            <p:cNvPr id="35" name="TextBox 52"/>
            <p:cNvSpPr txBox="1">
              <a:spLocks noChangeArrowheads="1"/>
            </p:cNvSpPr>
            <p:nvPr/>
          </p:nvSpPr>
          <p:spPr bwMode="auto">
            <a:xfrm>
              <a:off x="3529" y="1877"/>
              <a:ext cx="9353" cy="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五年级一班男生</a:t>
              </a:r>
              <a:r>
                <a:rPr lang="en-US" altLang="zh-CN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分钟跳绳测试等级情况统计图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9347" y="3087"/>
              <a:ext cx="2502" cy="1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2012</a:t>
              </a:r>
              <a:r>
                <a:rPr lang="zh-CN" altLang="en-US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</a:t>
              </a:r>
              <a:r>
                <a:rPr lang="en-US" altLang="zh-CN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11</a:t>
              </a:r>
              <a:r>
                <a:rPr lang="zh-CN" altLang="en-US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7705861" y="4300941"/>
            <a:ext cx="906017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横轴</a:t>
            </a:r>
          </a:p>
        </p:txBody>
      </p:sp>
      <p:sp>
        <p:nvSpPr>
          <p:cNvPr id="44" name="矩形 43"/>
          <p:cNvSpPr/>
          <p:nvPr/>
        </p:nvSpPr>
        <p:spPr>
          <a:xfrm>
            <a:off x="184922" y="3427816"/>
            <a:ext cx="1928733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每个单位长度为</a:t>
            </a: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45" name="矩形 44"/>
          <p:cNvSpPr/>
          <p:nvPr/>
        </p:nvSpPr>
        <p:spPr>
          <a:xfrm>
            <a:off x="1201557" y="2996651"/>
            <a:ext cx="906017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纵轴</a:t>
            </a:r>
          </a:p>
        </p:txBody>
      </p:sp>
      <p:sp>
        <p:nvSpPr>
          <p:cNvPr id="47" name="矩形 46"/>
          <p:cNvSpPr/>
          <p:nvPr/>
        </p:nvSpPr>
        <p:spPr>
          <a:xfrm>
            <a:off x="3346587" y="1059901"/>
            <a:ext cx="2045753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B05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直条之间的距离相等</a:t>
            </a:r>
          </a:p>
        </p:txBody>
      </p:sp>
      <p:sp>
        <p:nvSpPr>
          <p:cNvPr id="48" name="矩形 47"/>
          <p:cNvSpPr/>
          <p:nvPr/>
        </p:nvSpPr>
        <p:spPr>
          <a:xfrm>
            <a:off x="5284607" y="240116"/>
            <a:ext cx="700833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标题</a:t>
            </a:r>
          </a:p>
        </p:txBody>
      </p:sp>
      <p:sp>
        <p:nvSpPr>
          <p:cNvPr id="49" name="矩形 48"/>
          <p:cNvSpPr/>
          <p:nvPr/>
        </p:nvSpPr>
        <p:spPr>
          <a:xfrm>
            <a:off x="7308352" y="854161"/>
            <a:ext cx="906017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日期</a:t>
            </a:r>
          </a:p>
        </p:txBody>
      </p:sp>
      <p:sp>
        <p:nvSpPr>
          <p:cNvPr id="51" name="矩形 50"/>
          <p:cNvSpPr/>
          <p:nvPr/>
        </p:nvSpPr>
        <p:spPr>
          <a:xfrm>
            <a:off x="6299972" y="1219286"/>
            <a:ext cx="906017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3" grpId="0" bldLvl="0" animBg="1"/>
      <p:bldP spid="44" grpId="0" bldLvl="0" animBg="1"/>
      <p:bldP spid="45" grpId="0" bldLvl="0" animBg="1"/>
      <p:bldP spid="47" grpId="0" bldLvl="0" animBg="1"/>
      <p:bldP spid="48" grpId="0" animBg="1"/>
      <p:bldP spid="49" grpId="0" bldLvl="0" animBg="1"/>
      <p:bldP spid="5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/>
          <p:nvPr/>
        </p:nvGraphicFramePr>
        <p:xfrm>
          <a:off x="2286635" y="1521460"/>
          <a:ext cx="482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1719584" y="975996"/>
            <a:ext cx="5588131" cy="3937487"/>
            <a:chOff x="1422" y="1198"/>
            <a:chExt cx="8884" cy="6238"/>
          </a:xfrm>
        </p:grpSpPr>
        <p:grpSp>
          <p:nvGrpSpPr>
            <p:cNvPr id="23" name="组合 22"/>
            <p:cNvGrpSpPr/>
            <p:nvPr/>
          </p:nvGrpSpPr>
          <p:grpSpPr>
            <a:xfrm>
              <a:off x="1583" y="1878"/>
              <a:ext cx="7198" cy="5558"/>
              <a:chOff x="1583" y="1878"/>
              <a:chExt cx="7198" cy="5558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583" y="1878"/>
                <a:ext cx="972" cy="5108"/>
                <a:chOff x="1583" y="1878"/>
                <a:chExt cx="972" cy="5108"/>
              </a:xfrm>
            </p:grpSpPr>
            <p:sp>
              <p:nvSpPr>
                <p:cNvPr id="25" name="矩形 24"/>
                <p:cNvSpPr/>
                <p:nvPr/>
              </p:nvSpPr>
              <p:spPr>
                <a:xfrm>
                  <a:off x="1583" y="2633"/>
                  <a:ext cx="972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10</a:t>
                  </a: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583" y="1878"/>
                  <a:ext cx="972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12</a:t>
                  </a: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1833" y="6401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</a:t>
                  </a: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1823" y="5635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1833" y="4088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6</a:t>
                  </a: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1823" y="3282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8</a:t>
                  </a: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1823" y="4820"/>
                  <a:ext cx="470" cy="5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</a:t>
                  </a:r>
                </a:p>
              </p:txBody>
            </p:sp>
          </p:grpSp>
          <p:sp>
            <p:nvSpPr>
              <p:cNvPr id="34" name="矩形 33"/>
              <p:cNvSpPr/>
              <p:nvPr/>
            </p:nvSpPr>
            <p:spPr>
              <a:xfrm>
                <a:off x="2984" y="6851"/>
                <a:ext cx="1025" cy="58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优秀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7722" y="6851"/>
                <a:ext cx="1059" cy="58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及格</a:t>
                </a: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5419" y="6851"/>
                <a:ext cx="1093" cy="58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良好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3118" y="3655"/>
                <a:ext cx="756" cy="300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420" y="2975"/>
                <a:ext cx="755" cy="37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722" y="4770"/>
                <a:ext cx="736" cy="18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1" name="矩形 40"/>
            <p:cNvSpPr/>
            <p:nvPr/>
          </p:nvSpPr>
          <p:spPr>
            <a:xfrm>
              <a:off x="1422" y="1198"/>
              <a:ext cx="2424" cy="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</a:t>
              </a:r>
              <a:r>
                <a:rPr lang="en-US" altLang="zh-CN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lang="zh-CN" alt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人</a:t>
              </a:r>
            </a:p>
          </p:txBody>
        </p:sp>
        <p:cxnSp>
          <p:nvCxnSpPr>
            <p:cNvPr id="42" name="直接箭头连接符 41"/>
            <p:cNvCxnSpPr>
              <a:stCxn id="27" idx="3"/>
            </p:cNvCxnSpPr>
            <p:nvPr/>
          </p:nvCxnSpPr>
          <p:spPr>
            <a:xfrm>
              <a:off x="2303" y="6693"/>
              <a:ext cx="8003" cy="1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 flipV="1">
              <a:off x="2323" y="1669"/>
              <a:ext cx="0" cy="4989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组合 51"/>
          <p:cNvGrpSpPr/>
          <p:nvPr/>
        </p:nvGrpSpPr>
        <p:grpSpPr>
          <a:xfrm>
            <a:off x="2054864" y="638812"/>
            <a:ext cx="5471795" cy="813589"/>
            <a:chOff x="3236" y="475"/>
            <a:chExt cx="8617" cy="1656"/>
          </a:xfrm>
        </p:grpSpPr>
        <p:sp>
          <p:nvSpPr>
            <p:cNvPr id="44" name="TextBox 52"/>
            <p:cNvSpPr txBox="1">
              <a:spLocks noChangeArrowheads="1"/>
            </p:cNvSpPr>
            <p:nvPr/>
          </p:nvSpPr>
          <p:spPr bwMode="auto">
            <a:xfrm>
              <a:off x="3236" y="475"/>
              <a:ext cx="8617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五年级一班女生</a:t>
              </a:r>
              <a:r>
                <a:rPr lang="en-US" altLang="zh-CN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分钟跳绳测试等级情况统计图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8949" y="1442"/>
              <a:ext cx="2559" cy="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2012</a:t>
              </a:r>
              <a:r>
                <a:rPr lang="zh-CN" altLang="en-US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年</a:t>
              </a:r>
              <a:r>
                <a:rPr lang="en-US" altLang="zh-CN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11</a:t>
              </a:r>
              <a:r>
                <a:rPr lang="zh-CN" altLang="en-US" sz="16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858770" y="1698626"/>
            <a:ext cx="3286760" cy="1486535"/>
            <a:chOff x="4502" y="2675"/>
            <a:chExt cx="5176" cy="2341"/>
          </a:xfrm>
        </p:grpSpPr>
        <p:sp>
          <p:nvSpPr>
            <p:cNvPr id="47" name="矩形 46"/>
            <p:cNvSpPr/>
            <p:nvPr/>
          </p:nvSpPr>
          <p:spPr>
            <a:xfrm>
              <a:off x="4502" y="3303"/>
              <a:ext cx="521" cy="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6825" y="2675"/>
              <a:ext cx="749" cy="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9081" y="4386"/>
              <a:ext cx="597" cy="6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</a:p>
          </p:txBody>
        </p:sp>
      </p:grpSp>
      <p:sp>
        <p:nvSpPr>
          <p:cNvPr id="50" name="矩形 49"/>
          <p:cNvSpPr/>
          <p:nvPr/>
        </p:nvSpPr>
        <p:spPr>
          <a:xfrm>
            <a:off x="7114039" y="3897716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测试等级</a:t>
            </a:r>
          </a:p>
        </p:txBody>
      </p:sp>
      <p:sp>
        <p:nvSpPr>
          <p:cNvPr id="54" name="云形标注 53"/>
          <p:cNvSpPr/>
          <p:nvPr/>
        </p:nvSpPr>
        <p:spPr>
          <a:xfrm>
            <a:off x="189230" y="638811"/>
            <a:ext cx="1530350" cy="2146300"/>
          </a:xfrm>
          <a:prstGeom prst="cloudCallout">
            <a:avLst>
              <a:gd name="adj1" fmla="val -33941"/>
              <a:gd name="adj2" fmla="val 65029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52559" y="915758"/>
            <a:ext cx="14157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把男生、和女生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测试情况合在一张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图上，除了标题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要改，还改动哪些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地方呢？</a:t>
            </a:r>
          </a:p>
        </p:txBody>
      </p:sp>
      <p:sp>
        <p:nvSpPr>
          <p:cNvPr id="56" name="矩形 55"/>
          <p:cNvSpPr/>
          <p:nvPr/>
        </p:nvSpPr>
        <p:spPr>
          <a:xfrm>
            <a:off x="352425" y="1882142"/>
            <a:ext cx="13227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标题</a:t>
            </a:r>
            <a:endParaRPr lang="en-US" altLang="zh-CN" sz="16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直条的颜色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46453" y="669290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女生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/>
      <p:bldP spid="54" grpId="0" animBg="1"/>
      <p:bldP spid="55" grpId="0"/>
      <p:bldP spid="5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椭圆 50"/>
          <p:cNvSpPr/>
          <p:nvPr/>
        </p:nvSpPr>
        <p:spPr>
          <a:xfrm>
            <a:off x="4067948" y="339369"/>
            <a:ext cx="527685" cy="50419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云形标注 17"/>
          <p:cNvSpPr/>
          <p:nvPr/>
        </p:nvSpPr>
        <p:spPr>
          <a:xfrm>
            <a:off x="-17145" y="3145792"/>
            <a:ext cx="1181100" cy="800735"/>
          </a:xfrm>
          <a:prstGeom prst="cloudCallout">
            <a:avLst>
              <a:gd name="adj1" fmla="val 100120"/>
              <a:gd name="adj2" fmla="val -165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b="1"/>
              <a:t>不同颜色，便于分辨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1456055" y="1316990"/>
          <a:ext cx="54229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3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8" name="矩形 27"/>
          <p:cNvSpPr/>
          <p:nvPr/>
        </p:nvSpPr>
        <p:spPr>
          <a:xfrm>
            <a:off x="2555875" y="2283462"/>
            <a:ext cx="504190" cy="19443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139565" y="2067560"/>
            <a:ext cx="516890" cy="21602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796284" y="3003552"/>
            <a:ext cx="503555" cy="1224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52"/>
          <p:cNvSpPr txBox="1">
            <a:spLocks noChangeArrowheads="1"/>
          </p:cNvSpPr>
          <p:nvPr/>
        </p:nvSpPr>
        <p:spPr bwMode="auto">
          <a:xfrm>
            <a:off x="2412049" y="338457"/>
            <a:ext cx="54717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五年级一班同学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分钟跳绳测试等级情况统计图</a:t>
            </a:r>
          </a:p>
        </p:txBody>
      </p:sp>
      <p:sp>
        <p:nvSpPr>
          <p:cNvPr id="37" name="矩形 36"/>
          <p:cNvSpPr/>
          <p:nvPr/>
        </p:nvSpPr>
        <p:spPr>
          <a:xfrm>
            <a:off x="6146934" y="660487"/>
            <a:ext cx="1223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2012</a:t>
            </a:r>
            <a:r>
              <a:rPr lang="zh-CN" altLang="en-US" sz="16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16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16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</a:p>
        </p:txBody>
      </p:sp>
      <p:sp>
        <p:nvSpPr>
          <p:cNvPr id="38" name="矩形 37"/>
          <p:cNvSpPr/>
          <p:nvPr/>
        </p:nvSpPr>
        <p:spPr>
          <a:xfrm>
            <a:off x="4787902" y="1059182"/>
            <a:ext cx="360045" cy="21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5102997" y="967826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男生</a:t>
            </a:r>
          </a:p>
        </p:txBody>
      </p:sp>
      <p:sp>
        <p:nvSpPr>
          <p:cNvPr id="40" name="矩形 39"/>
          <p:cNvSpPr/>
          <p:nvPr/>
        </p:nvSpPr>
        <p:spPr>
          <a:xfrm>
            <a:off x="5796284" y="1058547"/>
            <a:ext cx="360045" cy="216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181227" y="968461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女生</a:t>
            </a:r>
          </a:p>
        </p:txBody>
      </p:sp>
      <p:sp>
        <p:nvSpPr>
          <p:cNvPr id="42" name="云形标注 41"/>
          <p:cNvSpPr/>
          <p:nvPr/>
        </p:nvSpPr>
        <p:spPr>
          <a:xfrm>
            <a:off x="6878956" y="1159511"/>
            <a:ext cx="1313815" cy="539115"/>
          </a:xfrm>
          <a:prstGeom prst="cloudCallout">
            <a:avLst>
              <a:gd name="adj1" fmla="val -57530"/>
              <a:gd name="adj2" fmla="val -483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图例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180340" y="338457"/>
            <a:ext cx="2266950" cy="561975"/>
            <a:chOff x="302" y="692"/>
            <a:chExt cx="3570" cy="885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02" y="754"/>
              <a:ext cx="578" cy="719"/>
            </a:xfrm>
            <a:prstGeom prst="rect">
              <a:avLst/>
            </a:prstGeom>
          </p:spPr>
        </p:pic>
        <p:sp>
          <p:nvSpPr>
            <p:cNvPr id="45" name="文本框 14"/>
            <p:cNvSpPr txBox="1"/>
            <p:nvPr/>
          </p:nvSpPr>
          <p:spPr>
            <a:xfrm>
              <a:off x="963" y="692"/>
              <a:ext cx="2909" cy="88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探究新知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7198494" y="3946611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测试等级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902971" y="760731"/>
            <a:ext cx="6261100" cy="4041775"/>
            <a:chOff x="1422" y="1198"/>
            <a:chExt cx="9860" cy="6365"/>
          </a:xfrm>
        </p:grpSpPr>
        <p:grpSp>
          <p:nvGrpSpPr>
            <p:cNvPr id="5" name="组合 4"/>
            <p:cNvGrpSpPr/>
            <p:nvPr/>
          </p:nvGrpSpPr>
          <p:grpSpPr>
            <a:xfrm>
              <a:off x="1742" y="1826"/>
              <a:ext cx="7949" cy="5737"/>
              <a:chOff x="1742" y="1826"/>
              <a:chExt cx="7949" cy="5737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1742" y="1826"/>
                <a:ext cx="659" cy="5157"/>
                <a:chOff x="1742" y="1826"/>
                <a:chExt cx="659" cy="5157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742" y="2532"/>
                  <a:ext cx="659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10</a:t>
                  </a:r>
                </a:p>
              </p:txBody>
            </p:sp>
            <p:sp>
              <p:nvSpPr>
                <p:cNvPr id="4" name="矩形 3"/>
                <p:cNvSpPr/>
                <p:nvPr/>
              </p:nvSpPr>
              <p:spPr>
                <a:xfrm>
                  <a:off x="1742" y="1826"/>
                  <a:ext cx="659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12</a:t>
                  </a:r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1833" y="6401"/>
                  <a:ext cx="475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</a:t>
                  </a: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1823" y="5635"/>
                  <a:ext cx="475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833" y="4088"/>
                  <a:ext cx="475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6</a:t>
                  </a: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1823" y="3282"/>
                  <a:ext cx="475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8</a:t>
                  </a: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1823" y="4820"/>
                  <a:ext cx="475" cy="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b="1" dirty="0">
                      <a:solidFill>
                        <a:srgbClr val="DD275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</a:t>
                  </a:r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3402" y="6981"/>
                <a:ext cx="1023" cy="58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优秀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8668" y="6981"/>
                <a:ext cx="1023" cy="58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及格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057" y="6981"/>
                <a:ext cx="1023" cy="58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b="1" dirty="0">
                    <a:solidFill>
                      <a:srgbClr val="DD275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良好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118" y="5864"/>
                <a:ext cx="907" cy="79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726" y="2845"/>
                <a:ext cx="793" cy="38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8220" y="2462"/>
                <a:ext cx="908" cy="41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矩形 35"/>
            <p:cNvSpPr/>
            <p:nvPr/>
          </p:nvSpPr>
          <p:spPr>
            <a:xfrm>
              <a:off x="1422" y="1198"/>
              <a:ext cx="1715" cy="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</a:t>
              </a:r>
              <a:r>
                <a:rPr lang="en-US" altLang="zh-CN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lang="zh-CN" altLang="en-US" sz="2000" b="1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人</a:t>
              </a:r>
            </a:p>
          </p:txBody>
        </p:sp>
        <p:cxnSp>
          <p:nvCxnSpPr>
            <p:cNvPr id="7" name="直接箭头连接符 6"/>
            <p:cNvCxnSpPr>
              <a:stCxn id="8" idx="3"/>
            </p:cNvCxnSpPr>
            <p:nvPr/>
          </p:nvCxnSpPr>
          <p:spPr>
            <a:xfrm flipV="1">
              <a:off x="2308" y="6658"/>
              <a:ext cx="8974" cy="34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 flipV="1">
              <a:off x="2323" y="1669"/>
              <a:ext cx="0" cy="4989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直接箭头连接符 12"/>
          <p:cNvCxnSpPr/>
          <p:nvPr/>
        </p:nvCxnSpPr>
        <p:spPr>
          <a:xfrm flipH="1">
            <a:off x="1115699" y="3004187"/>
            <a:ext cx="1439545" cy="5759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 flipV="1">
            <a:off x="971554" y="3651885"/>
            <a:ext cx="1313815" cy="609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988814" y="1698625"/>
            <a:ext cx="2032635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有了图例分清不同颜色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的直条各表示什么数量。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29870" y="1096646"/>
            <a:ext cx="741680" cy="718185"/>
            <a:chOff x="494" y="1756"/>
            <a:chExt cx="1168" cy="1131"/>
          </a:xfrm>
        </p:grpSpPr>
        <p:pic>
          <p:nvPicPr>
            <p:cNvPr id="26" name="图片 25" descr="28Z58PICt4r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94" y="1756"/>
              <a:ext cx="1168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文本框 26"/>
            <p:cNvSpPr txBox="1"/>
            <p:nvPr/>
          </p:nvSpPr>
          <p:spPr>
            <a:xfrm>
              <a:off x="690" y="2402"/>
              <a:ext cx="781" cy="48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1400" b="1"/>
                <a:t>例 </a:t>
              </a:r>
              <a:r>
                <a:rPr lang="en-US" altLang="zh-CN" sz="1400" b="1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8" grpId="0" animBg="1"/>
      <p:bldP spid="28" grpId="0" animBg="1"/>
      <p:bldP spid="30" grpId="0" animBg="1"/>
      <p:bldP spid="33" grpId="0" animBg="1"/>
      <p:bldP spid="35" grpId="0"/>
      <p:bldP spid="37" grpId="0"/>
      <p:bldP spid="38" grpId="0" animBg="1"/>
      <p:bldP spid="39" grpId="0"/>
      <p:bldP spid="40" grpId="0" animBg="1"/>
      <p:bldP spid="41" grpId="0"/>
      <p:bldP spid="42" grpId="0" animBg="1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5545" y="464185"/>
            <a:ext cx="6400800" cy="604520"/>
          </a:xfrm>
        </p:spPr>
        <p:txBody>
          <a:bodyPr/>
          <a:lstStyle/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对上面的复式条形统计图想说些什么呢？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695960" y="1275715"/>
            <a:ext cx="2197100" cy="1656080"/>
          </a:xfrm>
          <a:prstGeom prst="cloudCallout">
            <a:avLst>
              <a:gd name="adj1" fmla="val 12174"/>
              <a:gd name="adj2" fmla="val 8186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蓝色直条表示男生人数，粉色直条表示女生人数</a:t>
            </a:r>
          </a:p>
        </p:txBody>
      </p:sp>
      <p:sp>
        <p:nvSpPr>
          <p:cNvPr id="6" name="云形标注 5"/>
          <p:cNvSpPr/>
          <p:nvPr/>
        </p:nvSpPr>
        <p:spPr>
          <a:xfrm flipH="1">
            <a:off x="5860415" y="1275715"/>
            <a:ext cx="2283460" cy="1656080"/>
          </a:xfrm>
          <a:prstGeom prst="cloudCallout">
            <a:avLst>
              <a:gd name="adj1" fmla="val 14905"/>
              <a:gd name="adj2" fmla="val 6349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男生中，优秀等级的有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人，良好等级的有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人，及格的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……</a:t>
            </a:r>
          </a:p>
        </p:txBody>
      </p:sp>
      <p:sp>
        <p:nvSpPr>
          <p:cNvPr id="7" name="矩形标注 6"/>
          <p:cNvSpPr/>
          <p:nvPr/>
        </p:nvSpPr>
        <p:spPr>
          <a:xfrm>
            <a:off x="3377569" y="1383665"/>
            <a:ext cx="2016125" cy="1440180"/>
          </a:xfrm>
          <a:prstGeom prst="wedgeRectCallout">
            <a:avLst>
              <a:gd name="adj1" fmla="val -4897"/>
              <a:gd name="adj2" fmla="val 7305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优秀等级的男生有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人，女生有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人；良好等级的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……</a:t>
            </a:r>
          </a:p>
        </p:txBody>
      </p:sp>
      <p:sp>
        <p:nvSpPr>
          <p:cNvPr id="2" name="动作按钮: 后退或前一项 1">
            <a:hlinkClick r:id="" action="ppaction://hlinkshowjump?jump=previousslide"/>
          </p:cNvPr>
          <p:cNvSpPr/>
          <p:nvPr/>
        </p:nvSpPr>
        <p:spPr>
          <a:xfrm>
            <a:off x="394974" y="4300221"/>
            <a:ext cx="432435" cy="431800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57684" y="461010"/>
            <a:ext cx="6353175" cy="1102360"/>
          </a:xfrm>
        </p:spPr>
        <p:txBody>
          <a:bodyPr/>
          <a:lstStyle/>
          <a:p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五年级一班同学</a:t>
            </a:r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分钟跳绳测试</a:t>
            </a:r>
            <a:b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</a:br>
            <a:r>
              <a:rPr lang="zh-CN" altLang="en-US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等级情况统计表</a:t>
            </a:r>
          </a:p>
        </p:txBody>
      </p:sp>
      <p:sp>
        <p:nvSpPr>
          <p:cNvPr id="4" name="动作按钮: 后退或前一项 3">
            <a:hlinkClick r:id="rId2" action="ppaction://hlinksldjump"/>
          </p:cNvPr>
          <p:cNvSpPr/>
          <p:nvPr/>
        </p:nvSpPr>
        <p:spPr>
          <a:xfrm>
            <a:off x="348619" y="4229102"/>
            <a:ext cx="508635" cy="575945"/>
          </a:xfrm>
          <a:prstGeom prst="actionButtonBackPrevio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云形标注 4"/>
          <p:cNvSpPr/>
          <p:nvPr/>
        </p:nvSpPr>
        <p:spPr>
          <a:xfrm>
            <a:off x="586105" y="373380"/>
            <a:ext cx="2040890" cy="1189990"/>
          </a:xfrm>
          <a:prstGeom prst="cloudCallout">
            <a:avLst>
              <a:gd name="adj1" fmla="val -39611"/>
              <a:gd name="adj2" fmla="val 4381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根据统计图的信息把统计表填写完整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1371604" y="1809751"/>
          <a:ext cx="6397625" cy="186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rgbClr val="00B0F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rgbClr val="00B0F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优秀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rgbClr val="00B0F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良好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rgbClr val="00B0F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及格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总计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男</a:t>
                      </a: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女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1757680" y="1802130"/>
            <a:ext cx="869950" cy="697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1372870" y="1809751"/>
            <a:ext cx="1394460" cy="690880"/>
            <a:chOff x="2162" y="2850"/>
            <a:chExt cx="2196" cy="1088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2210" y="3256"/>
              <a:ext cx="1928" cy="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52"/>
            <p:cNvSpPr txBox="1">
              <a:spLocks noChangeArrowheads="1"/>
            </p:cNvSpPr>
            <p:nvPr/>
          </p:nvSpPr>
          <p:spPr bwMode="auto">
            <a:xfrm>
              <a:off x="3260" y="2850"/>
              <a:ext cx="1098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等级</a:t>
              </a:r>
            </a:p>
          </p:txBody>
        </p:sp>
        <p:sp>
          <p:nvSpPr>
            <p:cNvPr id="9" name="TextBox 52"/>
            <p:cNvSpPr txBox="1">
              <a:spLocks noChangeArrowheads="1"/>
            </p:cNvSpPr>
            <p:nvPr/>
          </p:nvSpPr>
          <p:spPr bwMode="auto">
            <a:xfrm>
              <a:off x="2162" y="3405"/>
              <a:ext cx="1098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性别</a:t>
              </a:r>
            </a:p>
          </p:txBody>
        </p:sp>
        <p:sp>
          <p:nvSpPr>
            <p:cNvPr id="10" name="TextBox 52"/>
            <p:cNvSpPr txBox="1">
              <a:spLocks noChangeArrowheads="1"/>
            </p:cNvSpPr>
            <p:nvPr/>
          </p:nvSpPr>
          <p:spPr bwMode="auto">
            <a:xfrm rot="1320000">
              <a:off x="2254" y="3049"/>
              <a:ext cx="1523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</a:t>
              </a:r>
              <a:r>
                <a:rPr lang="en-US" altLang="zh-CN" sz="1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lang="zh-CN" altLang="en-US" sz="1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人</a:t>
              </a:r>
            </a:p>
          </p:txBody>
        </p:sp>
      </p:grpSp>
      <p:sp>
        <p:nvSpPr>
          <p:cNvPr id="12" name="TextBox 52"/>
          <p:cNvSpPr txBox="1">
            <a:spLocks noChangeArrowheads="1"/>
          </p:cNvSpPr>
          <p:nvPr/>
        </p:nvSpPr>
        <p:spPr bwMode="auto">
          <a:xfrm>
            <a:off x="6193794" y="1430655"/>
            <a:ext cx="15754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2012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</a:p>
        </p:txBody>
      </p:sp>
      <p:sp>
        <p:nvSpPr>
          <p:cNvPr id="13" name="TextBox 52"/>
          <p:cNvSpPr txBox="1">
            <a:spLocks noChangeArrowheads="1"/>
          </p:cNvSpPr>
          <p:nvPr/>
        </p:nvSpPr>
        <p:spPr bwMode="auto">
          <a:xfrm>
            <a:off x="4328795" y="2841121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4" name="TextBox 52"/>
          <p:cNvSpPr txBox="1">
            <a:spLocks noChangeArrowheads="1"/>
          </p:cNvSpPr>
          <p:nvPr/>
        </p:nvSpPr>
        <p:spPr bwMode="auto">
          <a:xfrm>
            <a:off x="6758940" y="2859784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</p:txBody>
      </p:sp>
      <p:sp>
        <p:nvSpPr>
          <p:cNvPr id="15" name="TextBox 52"/>
          <p:cNvSpPr txBox="1">
            <a:spLocks noChangeArrowheads="1"/>
          </p:cNvSpPr>
          <p:nvPr/>
        </p:nvSpPr>
        <p:spPr bwMode="auto">
          <a:xfrm>
            <a:off x="6758940" y="2471417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16" name="TextBox 52"/>
          <p:cNvSpPr txBox="1">
            <a:spLocks noChangeArrowheads="1"/>
          </p:cNvSpPr>
          <p:nvPr/>
        </p:nvSpPr>
        <p:spPr bwMode="auto">
          <a:xfrm>
            <a:off x="5630545" y="3263505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</a:p>
        </p:txBody>
      </p:sp>
      <p:sp>
        <p:nvSpPr>
          <p:cNvPr id="17" name="TextBox 52"/>
          <p:cNvSpPr txBox="1">
            <a:spLocks noChangeArrowheads="1"/>
          </p:cNvSpPr>
          <p:nvPr/>
        </p:nvSpPr>
        <p:spPr bwMode="auto">
          <a:xfrm>
            <a:off x="5496560" y="2859784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8" name="TextBox 52"/>
          <p:cNvSpPr txBox="1">
            <a:spLocks noChangeArrowheads="1"/>
          </p:cNvSpPr>
          <p:nvPr/>
        </p:nvSpPr>
        <p:spPr bwMode="auto">
          <a:xfrm>
            <a:off x="5496560" y="2471417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</a:p>
        </p:txBody>
      </p:sp>
      <p:sp>
        <p:nvSpPr>
          <p:cNvPr id="19" name="TextBox 52"/>
          <p:cNvSpPr txBox="1">
            <a:spLocks noChangeArrowheads="1"/>
          </p:cNvSpPr>
          <p:nvPr/>
        </p:nvSpPr>
        <p:spPr bwMode="auto">
          <a:xfrm>
            <a:off x="3027045" y="2471417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</a:t>
            </a:r>
          </a:p>
        </p:txBody>
      </p:sp>
      <p:sp>
        <p:nvSpPr>
          <p:cNvPr id="20" name="TextBox 52"/>
          <p:cNvSpPr txBox="1">
            <a:spLocks noChangeArrowheads="1"/>
          </p:cNvSpPr>
          <p:nvPr/>
        </p:nvSpPr>
        <p:spPr bwMode="auto">
          <a:xfrm>
            <a:off x="3027045" y="2859784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</a:p>
        </p:txBody>
      </p:sp>
      <p:sp>
        <p:nvSpPr>
          <p:cNvPr id="21" name="TextBox 52"/>
          <p:cNvSpPr txBox="1">
            <a:spLocks noChangeArrowheads="1"/>
          </p:cNvSpPr>
          <p:nvPr/>
        </p:nvSpPr>
        <p:spPr bwMode="auto">
          <a:xfrm>
            <a:off x="3027045" y="3263505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</a:p>
        </p:txBody>
      </p:sp>
      <p:sp>
        <p:nvSpPr>
          <p:cNvPr id="22" name="TextBox 52"/>
          <p:cNvSpPr txBox="1">
            <a:spLocks noChangeArrowheads="1"/>
          </p:cNvSpPr>
          <p:nvPr/>
        </p:nvSpPr>
        <p:spPr bwMode="auto">
          <a:xfrm>
            <a:off x="4328795" y="3272921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23" name="TextBox 52"/>
          <p:cNvSpPr txBox="1">
            <a:spLocks noChangeArrowheads="1"/>
          </p:cNvSpPr>
          <p:nvPr/>
        </p:nvSpPr>
        <p:spPr bwMode="auto">
          <a:xfrm>
            <a:off x="4221480" y="2471417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24" name="TextBox 52"/>
          <p:cNvSpPr txBox="1">
            <a:spLocks noChangeArrowheads="1"/>
          </p:cNvSpPr>
          <p:nvPr/>
        </p:nvSpPr>
        <p:spPr bwMode="auto">
          <a:xfrm>
            <a:off x="6884035" y="3263505"/>
            <a:ext cx="697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云形标注 3"/>
          <p:cNvSpPr/>
          <p:nvPr/>
        </p:nvSpPr>
        <p:spPr>
          <a:xfrm>
            <a:off x="1540514" y="415292"/>
            <a:ext cx="2138045" cy="861695"/>
          </a:xfrm>
          <a:prstGeom prst="cloudCallout">
            <a:avLst>
              <a:gd name="adj1" fmla="val -70255"/>
              <a:gd name="adj2" fmla="val 24576"/>
            </a:avLst>
          </a:prstGeom>
          <a:solidFill>
            <a:srgbClr val="04EC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小组讨论</a:t>
            </a:r>
          </a:p>
        </p:txBody>
      </p:sp>
      <p:sp>
        <p:nvSpPr>
          <p:cNvPr id="5" name="横卷形 4"/>
          <p:cNvSpPr/>
          <p:nvPr/>
        </p:nvSpPr>
        <p:spPr>
          <a:xfrm>
            <a:off x="1236345" y="1124585"/>
            <a:ext cx="6696710" cy="360807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tx1"/>
                </a:solidFill>
                <a:sym typeface="+mn-ea"/>
              </a:rPr>
              <a:t>（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）男生中，跳绳成绩哪个等级的人数最多？               </a:t>
            </a:r>
          </a:p>
          <a:p>
            <a:pPr algn="l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哪两个等级的人数较接近？             女生呢？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）哪些等级男、女生人数差别较大？</a:t>
            </a:r>
          </a:p>
          <a:p>
            <a:pPr algn="l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哪个等级男、女生人数差别不大？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）从整体看，是男生成绩好一些，还是女生成绩好一些？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3" name="TextBox 52"/>
          <p:cNvSpPr txBox="1">
            <a:spLocks noChangeArrowheads="1"/>
          </p:cNvSpPr>
          <p:nvPr/>
        </p:nvSpPr>
        <p:spPr bwMode="auto">
          <a:xfrm>
            <a:off x="5717540" y="2586990"/>
            <a:ext cx="18618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优秀与良好</a:t>
            </a:r>
          </a:p>
        </p:txBody>
      </p:sp>
      <p:sp>
        <p:nvSpPr>
          <p:cNvPr id="2" name="TextBox 52"/>
          <p:cNvSpPr txBox="1">
            <a:spLocks noChangeArrowheads="1"/>
          </p:cNvSpPr>
          <p:nvPr/>
        </p:nvSpPr>
        <p:spPr bwMode="auto">
          <a:xfrm>
            <a:off x="4704080" y="2038350"/>
            <a:ext cx="1513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良好和及格</a:t>
            </a:r>
          </a:p>
        </p:txBody>
      </p:sp>
      <p:sp>
        <p:nvSpPr>
          <p:cNvPr id="6" name="TextBox 52"/>
          <p:cNvSpPr txBox="1">
            <a:spLocks noChangeArrowheads="1"/>
          </p:cNvSpPr>
          <p:nvPr/>
        </p:nvSpPr>
        <p:spPr bwMode="auto">
          <a:xfrm>
            <a:off x="5717544" y="2846707"/>
            <a:ext cx="805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及格</a:t>
            </a:r>
          </a:p>
        </p:txBody>
      </p:sp>
      <p:sp>
        <p:nvSpPr>
          <p:cNvPr id="7" name="TextBox 52"/>
          <p:cNvSpPr txBox="1">
            <a:spLocks noChangeArrowheads="1"/>
          </p:cNvSpPr>
          <p:nvPr/>
        </p:nvSpPr>
        <p:spPr bwMode="auto">
          <a:xfrm>
            <a:off x="6523990" y="1672592"/>
            <a:ext cx="1018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及格</a:t>
            </a:r>
          </a:p>
        </p:txBody>
      </p:sp>
      <p:sp>
        <p:nvSpPr>
          <p:cNvPr id="8" name="TextBox 52"/>
          <p:cNvSpPr txBox="1">
            <a:spLocks noChangeArrowheads="1"/>
          </p:cNvSpPr>
          <p:nvPr/>
        </p:nvSpPr>
        <p:spPr bwMode="auto">
          <a:xfrm>
            <a:off x="2369824" y="3715387"/>
            <a:ext cx="10941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男生</a:t>
            </a:r>
          </a:p>
        </p:txBody>
      </p:sp>
      <p:sp>
        <p:nvSpPr>
          <p:cNvPr id="11" name="动作按钮: 后退或前一项 10">
            <a:hlinkClick r:id="" action="ppaction://hlinkshowjump?jump=previousslide"/>
          </p:cNvPr>
          <p:cNvSpPr/>
          <p:nvPr/>
        </p:nvSpPr>
        <p:spPr>
          <a:xfrm>
            <a:off x="323850" y="4227830"/>
            <a:ext cx="504190" cy="360045"/>
          </a:xfrm>
          <a:prstGeom prst="actionButtonBackPrevio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914515" y="2038352"/>
            <a:ext cx="209423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良好的最多。优秀与良好人数接近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3" grpId="0"/>
      <p:bldP spid="2" grpId="0"/>
      <p:bldP spid="6" grpId="0"/>
      <p:bldP spid="7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43608" y="1347614"/>
            <a:ext cx="7344816" cy="20005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）要看清图例表示的是哪种数量。</a:t>
            </a:r>
            <a:endParaRPr lang="zh-CN" altLang="en-US" sz="24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）要根据数据画出高度相符的条形，并标出数据。</a:t>
            </a:r>
            <a:endParaRPr lang="zh-CN" altLang="en-US" sz="24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）要注意填写制图日期。</a:t>
            </a:r>
            <a:endParaRPr lang="zh-CN" altLang="en-US" sz="24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</a:t>
            </a:r>
            <a:r>
              <a:rPr lang="zh-CN" altLang="en-US" sz="24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）尽量使画出的条形统计图美观漂亮。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云形标注 4"/>
          <p:cNvSpPr/>
          <p:nvPr/>
        </p:nvSpPr>
        <p:spPr>
          <a:xfrm>
            <a:off x="2574290" y="249557"/>
            <a:ext cx="2076450" cy="1386205"/>
          </a:xfrm>
          <a:prstGeom prst="cloudCallout">
            <a:avLst>
              <a:gd name="adj1" fmla="val -77971"/>
              <a:gd name="adj2" fmla="val 4120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画复式条形统计图时要注意：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云形标注 40"/>
          <p:cNvSpPr/>
          <p:nvPr/>
        </p:nvSpPr>
        <p:spPr>
          <a:xfrm>
            <a:off x="271145" y="1318262"/>
            <a:ext cx="1870710" cy="1035685"/>
          </a:xfrm>
          <a:prstGeom prst="cloudCallout">
            <a:avLst>
              <a:gd name="adj1" fmla="val -20773"/>
              <a:gd name="adj2" fmla="val 77529"/>
            </a:avLst>
          </a:prstGeom>
          <a:solidFill>
            <a:srgbClr val="ED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根据图中的数据，对测试成绩进行比较与分析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练一练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245360" y="511175"/>
            <a:ext cx="506581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五年级三班仰卧起坐等级测试情况统计表如下：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2175514" y="879475"/>
          <a:ext cx="5032375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优秀</a:t>
                      </a:r>
                      <a:r>
                        <a:rPr 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zh-CN" altLang="en-US" sz="1600" b="1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良好</a:t>
                      </a:r>
                      <a:r>
                        <a:rPr 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zh-CN" altLang="en-US" sz="1600" b="1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及格</a:t>
                      </a:r>
                      <a:r>
                        <a:rPr 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zh-CN" altLang="en-US" sz="1600" b="1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不及格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 </a:t>
                      </a:r>
                      <a:endParaRPr lang="en-US" altLang="en-US" sz="1600" b="1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r>
                        <a:rPr lang="zh-CN" altLang="en-US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男生</a:t>
                      </a:r>
                      <a:r>
                        <a:rPr lang="en-US" altLang="zh-CN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5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3 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6 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2 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r>
                        <a:rPr lang="zh-CN" altLang="en-US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女生</a:t>
                      </a:r>
                      <a:r>
                        <a:rPr lang="en-US" altLang="zh-CN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 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 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8 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548890" y="4610101"/>
            <a:ext cx="441960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</a:t>
            </a:r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优秀</a:t>
            </a:r>
            <a:r>
              <a:rPr lang="zh-CN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  良好      及格     不及格  </a:t>
            </a:r>
            <a:endParaRPr lang="zh-CN" altLang="en-US" sz="16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12660" name="文本框 112659"/>
          <p:cNvSpPr txBox="1"/>
          <p:nvPr/>
        </p:nvSpPr>
        <p:spPr>
          <a:xfrm>
            <a:off x="2048514" y="3427096"/>
            <a:ext cx="470535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buClr>
                <a:schemeClr val="bg1"/>
              </a:buClr>
            </a:pPr>
            <a:r>
              <a:rPr lang="en-US" altLang="zh-CN" sz="1600" b="1" dirty="0">
                <a:solidFill>
                  <a:srgbClr val="EA02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1600" b="1">
              <a:solidFill>
                <a:srgbClr val="EA021E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92" name="文本框 112691"/>
          <p:cNvSpPr txBox="1"/>
          <p:nvPr/>
        </p:nvSpPr>
        <p:spPr>
          <a:xfrm>
            <a:off x="1997846" y="2859538"/>
            <a:ext cx="496161" cy="338554"/>
          </a:xfrm>
          <a:prstGeom prst="rect">
            <a:avLst/>
          </a:prstGeom>
          <a:noFill/>
          <a:ln w="9525">
            <a:noFill/>
          </a:ln>
          <a:scene3d>
            <a:camera prst="legacyPerspectiveFront">
              <a:rot lat="20520000" lon="1080000" rev="0"/>
            </a:camera>
            <a:lightRig rig="legacyHarsh2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square">
            <a:spAutoFit/>
            <a:flatTx/>
          </a:bodyPr>
          <a:lstStyle/>
          <a:p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10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23990" y="4371256"/>
            <a:ext cx="525154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buClr>
                <a:schemeClr val="bg1"/>
              </a:buClr>
            </a:pPr>
            <a:r>
              <a:rPr lang="en-US" altLang="zh-CN" sz="1600" b="1">
                <a:solidFill>
                  <a:srgbClr val="EA02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23114" y="4101466"/>
            <a:ext cx="470535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buClr>
                <a:schemeClr val="bg1"/>
              </a:buClr>
            </a:pPr>
            <a:r>
              <a:rPr lang="en-US" altLang="zh-CN" sz="1600" b="1">
                <a:solidFill>
                  <a:srgbClr val="EA02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23745" y="3764281"/>
            <a:ext cx="4953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buClr>
                <a:schemeClr val="bg1"/>
              </a:buClr>
            </a:pPr>
            <a:r>
              <a:rPr lang="en-US" altLang="zh-CN" sz="1600" b="1" dirty="0">
                <a:solidFill>
                  <a:srgbClr val="EA02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600" b="1">
              <a:solidFill>
                <a:srgbClr val="EA021E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97710" y="3156586"/>
            <a:ext cx="4953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buClr>
                <a:schemeClr val="bg1"/>
              </a:buClr>
            </a:pPr>
            <a:r>
              <a:rPr lang="en-US" altLang="zh-CN" sz="1600" b="1" dirty="0">
                <a:solidFill>
                  <a:srgbClr val="EA02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  <a:endParaRPr lang="en-US" altLang="zh-CN" sz="1600" b="1">
              <a:solidFill>
                <a:srgbClr val="EA021E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56" name="文本框 112655"/>
          <p:cNvSpPr txBox="1"/>
          <p:nvPr/>
        </p:nvSpPr>
        <p:spPr>
          <a:xfrm>
            <a:off x="1997714" y="2522221"/>
            <a:ext cx="454025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buClr>
                <a:schemeClr val="bg1"/>
              </a:buClr>
            </a:pPr>
            <a:r>
              <a:rPr lang="en-US" altLang="zh-CN" sz="1600" b="1">
                <a:solidFill>
                  <a:srgbClr val="EA02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48" name="Text Box 195"/>
          <p:cNvSpPr txBox="1"/>
          <p:nvPr/>
        </p:nvSpPr>
        <p:spPr>
          <a:xfrm>
            <a:off x="3821430" y="3723005"/>
            <a:ext cx="38735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2" name="Text Box 195"/>
          <p:cNvSpPr txBox="1"/>
          <p:nvPr/>
        </p:nvSpPr>
        <p:spPr>
          <a:xfrm>
            <a:off x="4115435" y="3395980"/>
            <a:ext cx="49022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3" name="Text Box 195"/>
          <p:cNvSpPr txBox="1"/>
          <p:nvPr/>
        </p:nvSpPr>
        <p:spPr>
          <a:xfrm>
            <a:off x="4787269" y="3281045"/>
            <a:ext cx="4819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24" name="Text Box 195"/>
          <p:cNvSpPr txBox="1"/>
          <p:nvPr/>
        </p:nvSpPr>
        <p:spPr>
          <a:xfrm>
            <a:off x="5158744" y="2912745"/>
            <a:ext cx="4819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25" name="Text Box 195"/>
          <p:cNvSpPr txBox="1"/>
          <p:nvPr/>
        </p:nvSpPr>
        <p:spPr>
          <a:xfrm>
            <a:off x="6228188" y="3723005"/>
            <a:ext cx="4819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6" name="Text Box 195"/>
          <p:cNvSpPr txBox="1"/>
          <p:nvPr/>
        </p:nvSpPr>
        <p:spPr>
          <a:xfrm>
            <a:off x="2748919" y="3395980"/>
            <a:ext cx="4819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7" name="Text Box 195"/>
          <p:cNvSpPr txBox="1"/>
          <p:nvPr/>
        </p:nvSpPr>
        <p:spPr>
          <a:xfrm>
            <a:off x="5831209" y="3924935"/>
            <a:ext cx="4819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30" name="Text Box 195"/>
          <p:cNvSpPr txBox="1"/>
          <p:nvPr/>
        </p:nvSpPr>
        <p:spPr>
          <a:xfrm>
            <a:off x="3086104" y="3748405"/>
            <a:ext cx="4819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0" name="流程图: 过程 9"/>
          <p:cNvSpPr/>
          <p:nvPr/>
        </p:nvSpPr>
        <p:spPr>
          <a:xfrm>
            <a:off x="5004435" y="2211707"/>
            <a:ext cx="215900" cy="75565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过程 10"/>
          <p:cNvSpPr/>
          <p:nvPr/>
        </p:nvSpPr>
        <p:spPr>
          <a:xfrm>
            <a:off x="5894070" y="2211707"/>
            <a:ext cx="215900" cy="7556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 Box 195"/>
          <p:cNvSpPr txBox="1"/>
          <p:nvPr/>
        </p:nvSpPr>
        <p:spPr>
          <a:xfrm>
            <a:off x="5220335" y="2111377"/>
            <a:ext cx="557530" cy="2769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1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男生</a:t>
            </a:r>
          </a:p>
        </p:txBody>
      </p:sp>
      <p:sp>
        <p:nvSpPr>
          <p:cNvPr id="13" name="Text Box 195"/>
          <p:cNvSpPr txBox="1"/>
          <p:nvPr/>
        </p:nvSpPr>
        <p:spPr>
          <a:xfrm>
            <a:off x="6119499" y="2111377"/>
            <a:ext cx="536575" cy="2769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1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女生</a:t>
            </a:r>
          </a:p>
        </p:txBody>
      </p:sp>
      <p:sp>
        <p:nvSpPr>
          <p:cNvPr id="112662" name="文本框 112661"/>
          <p:cNvSpPr txBox="1"/>
          <p:nvPr/>
        </p:nvSpPr>
        <p:spPr>
          <a:xfrm>
            <a:off x="1839406" y="2016754"/>
            <a:ext cx="1312884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buClr>
                <a:schemeClr val="bg1"/>
              </a:buClr>
            </a:pPr>
            <a:r>
              <a:rPr lang="zh-CN" altLang="en-US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数量 </a:t>
            </a:r>
            <a:r>
              <a:rPr lang="en-US" altLang="zh-CN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/</a:t>
            </a:r>
            <a:r>
              <a:rPr lang="zh-CN" altLang="en-US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人</a:t>
            </a:r>
            <a:endParaRPr lang="zh-CN" altLang="en-US" sz="1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2771779" y="3818257"/>
            <a:ext cx="314325" cy="791845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过程 28"/>
          <p:cNvSpPr/>
          <p:nvPr/>
        </p:nvSpPr>
        <p:spPr>
          <a:xfrm>
            <a:off x="3086104" y="4102101"/>
            <a:ext cx="338455" cy="508000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流程图: 过程 33"/>
          <p:cNvSpPr/>
          <p:nvPr/>
        </p:nvSpPr>
        <p:spPr>
          <a:xfrm>
            <a:off x="4113530" y="3818257"/>
            <a:ext cx="372110" cy="79184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过程 34"/>
          <p:cNvSpPr/>
          <p:nvPr/>
        </p:nvSpPr>
        <p:spPr>
          <a:xfrm>
            <a:off x="5158740" y="3335657"/>
            <a:ext cx="313690" cy="127444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过程 36"/>
          <p:cNvSpPr/>
          <p:nvPr/>
        </p:nvSpPr>
        <p:spPr>
          <a:xfrm>
            <a:off x="3821434" y="4091307"/>
            <a:ext cx="292735" cy="5080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流程图: 过程 37"/>
          <p:cNvSpPr/>
          <p:nvPr/>
        </p:nvSpPr>
        <p:spPr>
          <a:xfrm>
            <a:off x="4787269" y="3649347"/>
            <a:ext cx="371475" cy="960755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过程 38"/>
          <p:cNvSpPr/>
          <p:nvPr/>
        </p:nvSpPr>
        <p:spPr>
          <a:xfrm>
            <a:off x="5831209" y="4293237"/>
            <a:ext cx="349885" cy="30607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过程 39"/>
          <p:cNvSpPr/>
          <p:nvPr/>
        </p:nvSpPr>
        <p:spPr>
          <a:xfrm>
            <a:off x="6181094" y="4102101"/>
            <a:ext cx="328295" cy="508000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" name="表格 18"/>
          <p:cNvGraphicFramePr/>
          <p:nvPr/>
        </p:nvGraphicFramePr>
        <p:xfrm>
          <a:off x="2441575" y="2386966"/>
          <a:ext cx="4455160" cy="2212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9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03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90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4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2141859" y="1786256"/>
            <a:ext cx="5078095" cy="8002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五年级三班仰卧起坐等级测试情况统计图如下：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                                                                        </a:t>
            </a:r>
            <a:r>
              <a:rPr lang="en-US" altLang="zh-CN" sz="1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2018</a:t>
            </a:r>
            <a:r>
              <a:rPr lang="zh-CN" altLang="en-US" sz="1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</a:t>
            </a:r>
            <a:r>
              <a:rPr lang="en-US" altLang="zh-CN" sz="1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1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ldLvl="0" animBg="1"/>
      <p:bldP spid="2" grpId="0"/>
      <p:bldP spid="9" grpId="0"/>
      <p:bldP spid="112660" grpId="0"/>
      <p:bldP spid="112692" grpId="0"/>
      <p:bldP spid="5" grpId="0"/>
      <p:bldP spid="6" grpId="0"/>
      <p:bldP spid="7" grpId="0"/>
      <p:bldP spid="8" grpId="0"/>
      <p:bldP spid="112656" grpId="0"/>
      <p:bldP spid="48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10" grpId="0" animBg="1"/>
      <p:bldP spid="11" grpId="0" animBg="1"/>
      <p:bldP spid="12" grpId="0"/>
      <p:bldP spid="13" grpId="0"/>
      <p:bldP spid="112662" grpId="0"/>
      <p:bldP spid="18" grpId="0" animBg="1"/>
      <p:bldP spid="29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1356</Words>
  <Application>Microsoft Office PowerPoint</Application>
  <PresentationFormat>全屏显示(16:9)</PresentationFormat>
  <Paragraphs>489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方正书宋_GBK</vt:lpstr>
      <vt:lpstr>仿宋_GB2312</vt:lpstr>
      <vt:lpstr>黑体</vt:lpstr>
      <vt:lpstr>华文新魏</vt:lpstr>
      <vt:lpstr>楷体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五年级一班同学1分钟跳绳测试 等级情况统计表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观察下面的统计图，回答问题</vt:lpstr>
      <vt:lpstr>      仔细观察，认真回答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2023-01-16T20:54:09Z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CB908902942345188BCB8D569DAF520D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