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8" r:id="rId3"/>
    <p:sldId id="280" r:id="rId4"/>
    <p:sldId id="304" r:id="rId5"/>
    <p:sldId id="305" r:id="rId6"/>
    <p:sldId id="289" r:id="rId7"/>
    <p:sldId id="295" r:id="rId8"/>
    <p:sldId id="265" r:id="rId9"/>
    <p:sldId id="306" r:id="rId10"/>
    <p:sldId id="291" r:id="rId11"/>
    <p:sldId id="298" r:id="rId12"/>
    <p:sldId id="307" r:id="rId13"/>
    <p:sldId id="299" r:id="rId14"/>
    <p:sldId id="300" r:id="rId15"/>
    <p:sldId id="302" r:id="rId16"/>
    <p:sldId id="271" r:id="rId17"/>
    <p:sldId id="292" r:id="rId18"/>
    <p:sldId id="272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8302" autoAdjust="0"/>
  </p:normalViewPr>
  <p:slideViewPr>
    <p:cSldViewPr>
      <p:cViewPr varScale="1">
        <p:scale>
          <a:sx n="152" d="100"/>
          <a:sy n="152" d="100"/>
        </p:scale>
        <p:origin x="-63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2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36CE2-C6EB-40B1-AB63-E0918F4ED45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4698F-AABA-47B2-987D-B18F1D66D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40A7-49EB-4931-8A31-7AD3391CE1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E510C-4197-4E10-B732-9BC57DBF1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E510C-4197-4E10-B732-9BC57DBF100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E510C-4197-4E10-B732-9BC57DBF100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E510C-4197-4E10-B732-9BC57DBF100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8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冀教版  数学  五年级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508212"/>
            <a:ext cx="9144000" cy="90024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三角形面积</a:t>
            </a:r>
            <a:endParaRPr lang="zh-CN" altLang="en-US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42696" y="598680"/>
            <a:ext cx="2600712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dirty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多边形的面积</a:t>
            </a: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7" y="500650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-7782" y="4515967"/>
            <a:ext cx="915178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683572" y="555527"/>
            <a:ext cx="45143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计算下面三角形的面积。</a:t>
            </a: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899596" y="1244801"/>
            <a:ext cx="10871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6"/>
              <p:cNvSpPr txBox="1">
                <a:spLocks noChangeArrowheads="1"/>
              </p:cNvSpPr>
              <p:nvPr/>
            </p:nvSpPr>
            <p:spPr bwMode="auto">
              <a:xfrm>
                <a:off x="2692759" y="3939902"/>
                <a:ext cx="3089757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273050" indent="-2730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3×4÷2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＝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6(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  <a:sym typeface="Times New Roman" panose="020206030504050203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  <a:sym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2759" y="3939902"/>
                <a:ext cx="3089757" cy="532966"/>
              </a:xfrm>
              <a:prstGeom prst="rect">
                <a:avLst/>
              </a:prstGeom>
              <a:blipFill rotWithShape="1">
                <a:blip r:embed="rId2"/>
                <a:stretch>
                  <a:fillRect l="-12" t="-68" r="-1740" b="1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2838" y="1491632"/>
            <a:ext cx="2066058" cy="223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683572" y="555527"/>
            <a:ext cx="45143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计算下面三角形的面积。</a:t>
            </a: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899596" y="1244801"/>
            <a:ext cx="10871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6"/>
              <p:cNvSpPr txBox="1">
                <a:spLocks noChangeArrowheads="1"/>
              </p:cNvSpPr>
              <p:nvPr/>
            </p:nvSpPr>
            <p:spPr bwMode="auto">
              <a:xfrm>
                <a:off x="2692757" y="3939902"/>
                <a:ext cx="4126899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273050" indent="-2730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6.4×1.9÷2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＝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6.08(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  <a:sym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  <a:sym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2757" y="3939902"/>
                <a:ext cx="4126899" cy="532966"/>
              </a:xfrm>
              <a:prstGeom prst="rect">
                <a:avLst/>
              </a:prstGeom>
              <a:blipFill rotWithShape="1">
                <a:blip r:embed="rId2"/>
                <a:stretch>
                  <a:fillRect l="-9" t="-68" r="-1114" b="1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2985" y="1419624"/>
            <a:ext cx="4008455" cy="217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7088" y="993627"/>
            <a:ext cx="3617912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683572" y="555527"/>
            <a:ext cx="45143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计算下面三角形的面积。</a:t>
            </a: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899596" y="1244801"/>
            <a:ext cx="10871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6"/>
              <p:cNvSpPr txBox="1">
                <a:spLocks noChangeArrowheads="1"/>
              </p:cNvSpPr>
              <p:nvPr/>
            </p:nvSpPr>
            <p:spPr bwMode="auto">
              <a:xfrm>
                <a:off x="2692755" y="3939902"/>
                <a:ext cx="3945760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273050" indent="-2730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4.5×3÷2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＝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6.75(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  <a:sym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  <a:sym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2755" y="3939902"/>
                <a:ext cx="3945760" cy="532966"/>
              </a:xfrm>
              <a:prstGeom prst="rect">
                <a:avLst/>
              </a:prstGeom>
              <a:blipFill rotWithShape="1">
                <a:blip r:embed="rId3"/>
                <a:stretch>
                  <a:fillRect l="-9" t="-68" r="-1201" b="1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683572" y="555527"/>
            <a:ext cx="52357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计算下面每个三角形的面积。</a:t>
            </a: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899596" y="1244801"/>
            <a:ext cx="54184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）底是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分米，高是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5.2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分米。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1907704" y="2067694"/>
            <a:ext cx="4701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9×5.2÷2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23.4(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平方分米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899592" y="2800067"/>
            <a:ext cx="50593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）底是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米，高是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米。</a:t>
            </a: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1907704" y="3622960"/>
            <a:ext cx="45223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1.5×1.2÷2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0.9(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平方米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683571" y="555528"/>
            <a:ext cx="75434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有一张三角形的三合板，它的底是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米，高是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米。这张三合板的面积是多少平方米？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2267744" y="2480578"/>
            <a:ext cx="4703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1.4×1.2÷2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0.84(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平方米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1907708" y="3505366"/>
            <a:ext cx="63193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答：这张三合板的面积是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0.84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平方米。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71" y="699543"/>
            <a:ext cx="7897087" cy="38225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83568" y="1751774"/>
            <a:ext cx="7992888" cy="2620176"/>
            <a:chOff x="683568" y="1751774"/>
            <a:chExt cx="7992888" cy="262017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83568" y="1751774"/>
              <a:ext cx="7992888" cy="262017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899591" y="2065223"/>
              <a:ext cx="7632849" cy="2008242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1</a:t>
              </a:r>
              <a:r>
                <a:rPr lang="zh-CN" altLang="en-US" sz="2800" b="1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．任意两个完全一样的三角形都可以拼成一个平行四边形</a:t>
              </a:r>
              <a:r>
                <a:rPr lang="en-US" altLang="zh-CN" sz="2800" b="1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(</a:t>
              </a:r>
              <a:r>
                <a:rPr lang="zh-CN" altLang="en-US" sz="2800" b="1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长方形和正方形都是特殊的平行四边形</a:t>
              </a:r>
              <a:r>
                <a:rPr lang="en-US" altLang="zh-CN" sz="2800" b="1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)</a:t>
              </a:r>
              <a:r>
                <a:rPr lang="zh-CN" altLang="en-US" sz="2800" b="1" dirty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。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635646"/>
            <a:ext cx="7946436" cy="302433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2466859"/>
            <a:ext cx="7344816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450850" indent="-450850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．三角形的面积＝底</a:t>
            </a:r>
            <a:r>
              <a:rPr lang="en-US" altLang="zh-CN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×</a:t>
            </a: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高</a:t>
            </a:r>
            <a:r>
              <a:rPr lang="en-US" altLang="zh-CN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÷2</a:t>
            </a: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</a:p>
          <a:p>
            <a:pPr marL="450850" indent="-450850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  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</a:t>
            </a: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ah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÷2</a:t>
            </a: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6192688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22" name="AutoShape 3"/>
          <p:cNvSpPr/>
          <p:nvPr/>
        </p:nvSpPr>
        <p:spPr>
          <a:xfrm>
            <a:off x="6790648" y="948411"/>
            <a:ext cx="2029824" cy="1983378"/>
          </a:xfrm>
          <a:prstGeom prst="wedgeRoundRectCallout">
            <a:avLst>
              <a:gd name="adj1" fmla="val 31302"/>
              <a:gd name="adj2" fmla="val 82503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同学们，你还能说出哪些物体上有三角形吗？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8140253" y="3435848"/>
            <a:ext cx="882898" cy="1265255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1836760"/>
            <a:ext cx="5472604" cy="31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98858" y="949413"/>
            <a:ext cx="3609975" cy="77787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buFontTx/>
              <a:buNone/>
              <a:defRPr/>
            </a:pP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+mn-ea"/>
                <a:cs typeface="Times New Roman" panose="02020603050405020304" pitchFamily="18" charset="0"/>
                <a:sym typeface="Times New Roman" panose="02020603050405020304"/>
              </a:rPr>
              <a:t>生活中的三角形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8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825374" y="1995687"/>
            <a:ext cx="938315" cy="13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文本框 1"/>
          <p:cNvSpPr txBox="1"/>
          <p:nvPr/>
        </p:nvSpPr>
        <p:spPr>
          <a:xfrm>
            <a:off x="5940156" y="137955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九折</a:t>
            </a:r>
            <a:endParaRPr kumimoji="1"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20"/>
          <p:cNvSpPr txBox="1"/>
          <p:nvPr/>
        </p:nvSpPr>
        <p:spPr>
          <a:xfrm>
            <a:off x="7722353" y="137955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八五折</a:t>
            </a:r>
            <a:endParaRPr kumimoji="1"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400" y="1056387"/>
            <a:ext cx="806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用两个完全一样的三角形纸片拼成一个学过的图形。</a:t>
            </a:r>
          </a:p>
        </p:txBody>
      </p:sp>
      <p:sp>
        <p:nvSpPr>
          <p:cNvPr id="9" name="云形标注 8"/>
          <p:cNvSpPr/>
          <p:nvPr/>
        </p:nvSpPr>
        <p:spPr>
          <a:xfrm>
            <a:off x="2005269" y="1631290"/>
            <a:ext cx="4585288" cy="1300502"/>
          </a:xfrm>
          <a:prstGeom prst="cloudCallout">
            <a:avLst>
              <a:gd name="adj1" fmla="val -55778"/>
              <a:gd name="adj2" fmla="val 2732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两个完全一样的直角三角形，可以拼成一个长方形。</a:t>
            </a: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12" y="3314106"/>
            <a:ext cx="7285805" cy="134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8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825374" y="1995687"/>
            <a:ext cx="938315" cy="13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4264" y="1001087"/>
            <a:ext cx="806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用两个完全一样的三角形纸片拼成一个学过的图形。</a:t>
            </a:r>
          </a:p>
        </p:txBody>
      </p:sp>
      <p:sp>
        <p:nvSpPr>
          <p:cNvPr id="9" name="云形标注 8"/>
          <p:cNvSpPr/>
          <p:nvPr/>
        </p:nvSpPr>
        <p:spPr>
          <a:xfrm>
            <a:off x="2005269" y="1631290"/>
            <a:ext cx="4585288" cy="1300502"/>
          </a:xfrm>
          <a:prstGeom prst="cloudCallout">
            <a:avLst>
              <a:gd name="adj1" fmla="val -55778"/>
              <a:gd name="adj2" fmla="val 2732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两个完全一样的锐角三角形，可以拼成一个平行四边形。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817" y="3132806"/>
            <a:ext cx="8187640" cy="144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8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825374" y="1995687"/>
            <a:ext cx="938315" cy="13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4264" y="1001087"/>
            <a:ext cx="806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用两个完全一样的三角形纸片拼成一个学过的图形。</a:t>
            </a:r>
          </a:p>
        </p:txBody>
      </p:sp>
      <p:sp>
        <p:nvSpPr>
          <p:cNvPr id="9" name="云形标注 8"/>
          <p:cNvSpPr/>
          <p:nvPr/>
        </p:nvSpPr>
        <p:spPr>
          <a:xfrm>
            <a:off x="2005269" y="1631290"/>
            <a:ext cx="4585288" cy="1300502"/>
          </a:xfrm>
          <a:prstGeom prst="cloudCallout">
            <a:avLst>
              <a:gd name="adj1" fmla="val -55778"/>
              <a:gd name="adj2" fmla="val 2732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两个完全一样的钝角三角形，可以拼成一个平行四边形。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72" y="3579864"/>
            <a:ext cx="8899819" cy="109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3943" y="529973"/>
            <a:ext cx="1440161" cy="667236"/>
            <a:chOff x="480869" y="708178"/>
            <a:chExt cx="1216345" cy="667236"/>
          </a:xfrm>
        </p:grpSpPr>
        <p:pic>
          <p:nvPicPr>
            <p:cNvPr id="5" name="Picture 17" descr="00-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66560" y="799350"/>
              <a:ext cx="1069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+mn-ea"/>
                </a:rPr>
                <a:t>议一议</a:t>
              </a:r>
            </a:p>
          </p:txBody>
        </p:sp>
      </p:grp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2051720" y="513423"/>
            <a:ext cx="48734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小组合作，讨论下面的问题。</a:t>
            </a:r>
          </a:p>
        </p:txBody>
      </p: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899592" y="1244802"/>
            <a:ext cx="77768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）拼成的平行四边形的底和高与三角形的底和高有什么关系？</a:t>
            </a: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899592" y="2492711"/>
            <a:ext cx="77768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）三角形的面积和平行四边形的面积有什么关系？</a:t>
            </a: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899592" y="3715104"/>
            <a:ext cx="77768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）怎样计算三角形的面积？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259633" y="2067278"/>
            <a:ext cx="69847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如果用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表示三角形的面积，三角形面积 的计算公式可以写成： 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1979712" y="3765564"/>
            <a:ext cx="2304256" cy="6040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3200" b="1" i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h÷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2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03648" y="555526"/>
            <a:ext cx="4333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平行四边形的面积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底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×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高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125004" y="1554063"/>
            <a:ext cx="4153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三角形的面积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底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×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高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÷2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4701593" y="1079450"/>
            <a:ext cx="747265" cy="484188"/>
            <a:chOff x="4892634" y="4740677"/>
            <a:chExt cx="747775" cy="483698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4892634" y="4740677"/>
              <a:ext cx="0" cy="47259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5640409" y="4751779"/>
              <a:ext cx="0" cy="47259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003798"/>
            <a:ext cx="2612248" cy="17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421963" y="902027"/>
            <a:ext cx="19896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填一填。</a:t>
            </a: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611561" y="1491630"/>
            <a:ext cx="813690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）两个完全一样的三角形可以拼成一个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    　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形，这个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  　　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形的底是原三角形的底，它的高是原三角形的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，这个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   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形的面积等于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　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，所以三角形的面积等于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   　　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，如果用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表示三角形的面积，用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表示三角形的底，用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表示三角形的高，那么三角形的面积计算公式用字母表示是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　　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88224" y="156364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平行四边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3158" y="2139704"/>
            <a:ext cx="1452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平行四边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4659" y="2686151"/>
            <a:ext cx="637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31840" y="268615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平行四边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76256" y="268615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5936" y="321982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20172" y="4342335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ah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" grpId="0"/>
      <p:bldP spid="16" grpId="0"/>
      <p:bldP spid="17" grpId="0"/>
      <p:bldP spid="18" grpId="0"/>
      <p:bldP spid="20" grpId="0"/>
      <p:bldP spid="13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421963" y="902027"/>
            <a:ext cx="19896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填一填。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36"/>
              <p:cNvSpPr txBox="1">
                <a:spLocks noChangeArrowheads="1"/>
              </p:cNvSpPr>
              <p:nvPr/>
            </p:nvSpPr>
            <p:spPr bwMode="auto">
              <a:xfrm>
                <a:off x="611561" y="1635647"/>
                <a:ext cx="8136904" cy="1212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73050" indent="-2730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eaLnBrk="1" hangingPunct="1">
                  <a:lnSpc>
                    <a:spcPct val="150000"/>
                  </a:lnSpc>
                </a:pP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（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2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）一个三角形的底是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/>
                        <a:ea typeface="楷体" panose="02010609060101010101" pitchFamily="49" charset="-122"/>
                        <a:sym typeface="Times New Roman" panose="02020603050405020304" pitchFamily="18" charset="0"/>
                      </a:rPr>
                      <m:t>𝒎</m:t>
                    </m:r>
                    <m:r>
                      <a:rPr lang="en-US" altLang="zh-CN" sz="2400" b="1" i="1">
                        <a:latin typeface="Cambria Math" panose="02040503050406030204"/>
                        <a:ea typeface="楷体" panose="02010609060101010101" pitchFamily="49" charset="-122"/>
                        <a:sym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，高是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/>
                        <a:ea typeface="楷体" panose="02010609060101010101" pitchFamily="49" charset="-122"/>
                        <a:sym typeface="Times New Roman" panose="02020603050405020304" pitchFamily="18" charset="0"/>
                      </a:rPr>
                      <m:t>𝒎</m:t>
                    </m:r>
                    <m:r>
                      <a:rPr lang="en-US" altLang="zh-CN" sz="2400" b="1" i="1">
                        <a:latin typeface="Cambria Math" panose="02040503050406030204"/>
                        <a:ea typeface="楷体" panose="02010609060101010101" pitchFamily="49" charset="-122"/>
                        <a:sym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，面积是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(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　　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/>
                            <a:ea typeface="楷体" panose="02010609060101010101" pitchFamily="49" charset="-122"/>
                            <a:sym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/>
                            <a:ea typeface="楷体" panose="02010609060101010101" pitchFamily="49" charset="-122"/>
                            <a:sym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4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1635647"/>
                <a:ext cx="8136904" cy="1212833"/>
              </a:xfrm>
              <a:prstGeom prst="rect">
                <a:avLst/>
              </a:prstGeom>
              <a:blipFill rotWithShape="1">
                <a:blip r:embed="rId3"/>
                <a:stretch>
                  <a:fillRect l="-1" t="-43" r="1" b="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59102" y="232611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36"/>
          <p:cNvSpPr txBox="1">
            <a:spLocks noChangeArrowheads="1"/>
          </p:cNvSpPr>
          <p:nvPr/>
        </p:nvSpPr>
        <p:spPr bwMode="auto">
          <a:xfrm>
            <a:off x="611560" y="3015103"/>
            <a:ext cx="81369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）一块三角形钢板的底是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厘米，高是底的一半，这块钢板的面积是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平方厘米。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71800" y="369426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64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全屏显示(16:9)</PresentationFormat>
  <Paragraphs>77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黑体</vt:lpstr>
      <vt:lpstr>华文楷体</vt:lpstr>
      <vt:lpstr>楷体</vt:lpstr>
      <vt:lpstr>宋体</vt:lpstr>
      <vt:lpstr>微软雅黑</vt:lpstr>
      <vt:lpstr>幼圆</vt:lpstr>
      <vt:lpstr>Arial</vt:lpstr>
      <vt:lpstr>Calibri</vt:lpstr>
      <vt:lpstr>Cambria Math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2023-01-16T20:54:16Z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979BC320E95D4B87BC04375FFED53D37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