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E0226-4AE1-4129-ADA0-431C9CA11C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0383B-8440-4522-BDE1-83A10A3C3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80589C62-8093-4598-AB7F-29004AEE90A1}" type="slidenum">
              <a:rPr lang="zh-CN" altLang="en-US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4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173303-8889-490C-BCB5-58D1E7827F11}" type="slidenum">
              <a:rPr lang="zh-CN" altLang="en-US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6246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5602" name="文本占位符 6246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/>
            <a:endParaRPr lang="zh-CN" altLang="en-US" smtClean="0"/>
          </a:p>
        </p:txBody>
      </p:sp>
      <p:sp>
        <p:nvSpPr>
          <p:cNvPr id="25603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18AB58-5279-467B-B8E1-872405E6C199}" type="slidenum">
              <a:rPr lang="zh-CN" altLang="en-US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6348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650" name="文本占位符 6349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2765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E05ED74-F1E9-4502-9332-43593A8241DE}" type="slidenum">
              <a:rPr lang="zh-CN" altLang="en-US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6451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8" name="文本占位符 645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92A974-B1C9-4FC5-9957-2EABCC888413}" type="slidenum">
              <a:rPr lang="zh-CN" altLang="en-US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6553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6" name="文本占位符 6553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83C6A2-D8DB-41F1-A667-69540400843E}" type="slidenum">
              <a:rPr lang="zh-CN" altLang="en-US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4C28BC00-1227-48D4-BB76-18F010EB4D48}" type="slidenum">
              <a:rPr lang="zh-CN" altLang="en-US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6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8E3515-197E-4F53-A6CE-24BE6F19BBF8}" type="slidenum">
              <a:rPr lang="zh-CN" altLang="en-US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9F70D01A-6B46-4AED-8508-939B6B8F65F2}" type="slidenum">
              <a:rPr lang="zh-CN" altLang="en-US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4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8645A94-63DC-412B-AA2D-A9B662EA8DA3}" type="slidenum">
              <a:rPr lang="zh-CN" altLang="en-US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A99ACE5-7C6A-4FB1-A6DC-A8DCC3218F07}" type="slidenum">
              <a:rPr lang="zh-CN" altLang="en-US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917EDE5-E7F1-47CB-98B8-194C62A31F4C}" type="slidenum">
              <a:rPr lang="zh-CN" altLang="en-US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7168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0962" name="文本占位符 7168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3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44CECA-DE5D-4DB3-9702-95DE806246CE}" type="slidenum">
              <a:rPr lang="zh-CN" altLang="en-US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6656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3010" name="文本占位符 6656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301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35DCB54-4B64-44AD-8BE0-4DEDEA4A74B9}" type="slidenum">
              <a:rPr lang="zh-CN" altLang="en-US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6758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5058" name="文本占位符 6758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505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17FC76-CB8B-49A2-BA5C-0E8D779B3184}" type="slidenum">
              <a:rPr lang="zh-CN" altLang="en-US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5427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0" name="文本占位符 5427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17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0A6CE1D-F37F-4537-89E6-83586A65C856}" type="slidenum">
              <a:rPr lang="zh-CN" altLang="en-US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6860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7106" name="文本占位符 6861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710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A48E06-A937-4953-9654-451DF3E2B5E0}" type="slidenum">
              <a:rPr lang="zh-CN" altLang="en-US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5419BAEA-EEDD-4F01-8192-711DF6B6C91C}" type="slidenum">
              <a:rPr lang="zh-CN" altLang="en-US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04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60D4840-C85D-408B-81E9-2C555CBF076C}" type="slidenum">
              <a:rPr lang="zh-CN" altLang="en-US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5529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218" name="文本占位符 5529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21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B44160E-AC0C-4B6B-B468-59FEC61A23AA}" type="slidenum">
              <a:rPr lang="zh-CN" altLang="en-US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5632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6" name="文本占位符 5632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/>
            <a:endParaRPr lang="zh-CN" altLang="en-US" smtClean="0"/>
          </a:p>
        </p:txBody>
      </p:sp>
      <p:sp>
        <p:nvSpPr>
          <p:cNvPr id="1126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55ACD9-2688-4887-8758-9AA100FDF5E3}" type="slidenum">
              <a:rPr lang="zh-CN" altLang="en-US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5734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3314" name="文本占位符 5734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0C5008-8CAA-424A-B817-039C4F805A27}" type="slidenum">
              <a:rPr lang="zh-CN" altLang="en-US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5836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2" name="文本占位符 583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CFFC79-2724-4EB5-988C-86D444185727}" type="slidenum">
              <a:rPr lang="zh-CN" altLang="en-US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E4D16833-317C-4D7D-A8A7-5AC13935523F}" type="slidenum">
              <a:rPr lang="zh-CN" altLang="en-US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73AC31-2572-4D48-9DB2-76C4CE96FB52}" type="slidenum">
              <a:rPr lang="zh-CN" altLang="en-US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6041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1506" name="文本占位符 6041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A7EB6F-A233-47CF-A27A-3C91CC19F1DD}" type="slidenum">
              <a:rPr lang="zh-CN" altLang="en-US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6144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3554" name="文本占位符 6144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/>
            <a:endParaRPr lang="zh-CN" altLang="en-US" smtClean="0"/>
          </a:p>
        </p:txBody>
      </p:sp>
      <p:sp>
        <p:nvSpPr>
          <p:cNvPr id="2355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E63AF8C-5674-4426-9A1C-601A66AD2026}" type="slidenum">
              <a:rPr lang="zh-CN" altLang="en-US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2E97-2236-40F7-BA8D-6549DC924AC3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DB3E-8108-42A3-B194-8FD42AB93CFD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E06C1-3C28-4605-8C09-C88EF34DA8AC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324DB-538B-4351-987C-F7E9EA139F3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2E97-2236-40F7-BA8D-6549DC924AC3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125F5-9F54-463D-95E0-0B21AD4E753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C44DC-9A65-476C-B12E-2D98C48FA5CE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68DFB-6876-4D50-90EA-2140ABB62659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B1DF9-5DFB-4C9D-8CD3-A4F214470B2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963BB-6A75-49CD-9BA8-0A6DA4EE65FA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FF06A-5AFA-4606-BBA5-811C8EB6F2EF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82B12-6A5A-449C-AD87-DA8324DC71E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C679C2D4-ADB4-423E-92D8-8ED51370D9FF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40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jpe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jpeg"/><Relationship Id="rId5" Type="http://schemas.openxmlformats.org/officeDocument/2006/relationships/image" Target="../media/image100.GIF"/><Relationship Id="rId4" Type="http://schemas.openxmlformats.org/officeDocument/2006/relationships/image" Target="../media/image9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audio" Target="../media/audio3.wav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audio" Target="../media/audio5.wav"/><Relationship Id="rId10" Type="http://schemas.openxmlformats.org/officeDocument/2006/relationships/image" Target="../media/image42.png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C:\Users\Administrator\Desktop\M4 unit icon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" y="36458"/>
            <a:ext cx="2195513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标题 1"/>
          <p:cNvSpPr>
            <a:spLocks noChangeArrowheads="1"/>
          </p:cNvSpPr>
          <p:nvPr/>
        </p:nvSpPr>
        <p:spPr bwMode="auto">
          <a:xfrm>
            <a:off x="2276658" y="990664"/>
            <a:ext cx="6408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500" dirty="0">
                <a:solidFill>
                  <a:srgbClr val="BBE0E3">
                    <a:lumMod val="50000"/>
                  </a:srgbClr>
                </a:solidFill>
                <a:latin typeface="Broadway BT" pitchFamily="82" charset="0"/>
              </a:rPr>
              <a:t>Numbers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176570" y="2286030"/>
            <a:ext cx="6608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noProof="1">
                <a:solidFill>
                  <a:srgbClr val="BBE0E3">
                    <a:lumMod val="50000"/>
                  </a:srgb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第二课时</a:t>
            </a:r>
            <a:endParaRPr lang="en-US" altLang="zh-CN" sz="3600" b="1" noProof="1">
              <a:solidFill>
                <a:srgbClr val="BBE0E3">
                  <a:lumMod val="50000"/>
                </a:srgbClr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0" y="5955775"/>
            <a:ext cx="9143880" cy="48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3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3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8924" y="3124208"/>
            <a:ext cx="3872402" cy="26172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84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2530" name="图片 18441" descr="68bOOOPICd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CF2F2F"/>
              </a:clrFrom>
              <a:clrTo>
                <a:srgbClr val="CF2F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810000"/>
            <a:ext cx="5572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CF2F2F"/>
              </a:clrFrom>
              <a:clrTo>
                <a:srgbClr val="CF2F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733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CF2F2F"/>
              </a:clrFrom>
              <a:clrTo>
                <a:srgbClr val="CF2F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667000"/>
            <a:ext cx="9144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CF2F2F"/>
              </a:clrFrom>
              <a:clrTo>
                <a:srgbClr val="CF2F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886200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CF2F2F"/>
              </a:clrFrom>
              <a:clrTo>
                <a:srgbClr val="CF2F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895600"/>
            <a:ext cx="7731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1844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67600" y="2209800"/>
            <a:ext cx="685800" cy="460375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22537" name="图片 1845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48400" y="1371600"/>
            <a:ext cx="609600" cy="409575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22538" name="图片 1845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图片 18454" descr="5410988_223926041084_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57200" y="4648200"/>
            <a:ext cx="1828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8" descr="图片1_副本_副本_副本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3" cstate="email"/>
          <a:srcRect/>
          <a:stretch>
            <a:fillRect/>
          </a:stretch>
        </p:blipFill>
        <p:spPr>
          <a:xfrm>
            <a:off x="7315200" y="4648200"/>
            <a:ext cx="1616075" cy="2057400"/>
          </a:xfrm>
        </p:spPr>
      </p:pic>
      <p:sp>
        <p:nvSpPr>
          <p:cNvPr id="18457" name="AutoShape 10"/>
          <p:cNvSpPr>
            <a:spLocks noChangeArrowheads="1"/>
          </p:cNvSpPr>
          <p:nvPr/>
        </p:nvSpPr>
        <p:spPr bwMode="auto">
          <a:xfrm>
            <a:off x="1600200" y="4648200"/>
            <a:ext cx="2590800" cy="533400"/>
          </a:xfrm>
          <a:prstGeom prst="wedgeRoundRectCallout">
            <a:avLst>
              <a:gd name="adj1" fmla="val -41361"/>
              <a:gd name="adj2" fmla="val 108333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How many </a:t>
            </a:r>
            <a:r>
              <a:rPr lang="en-US" altLang="zh-CN" b="1">
                <a:solidFill>
                  <a:srgbClr val="FF0000"/>
                </a:solidFill>
                <a:latin typeface="GCFrutiger" panose="020B0604020202020204" pitchFamily="50" charset="0"/>
              </a:rPr>
              <a:t>sheep</a:t>
            </a: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?</a:t>
            </a:r>
          </a:p>
        </p:txBody>
      </p:sp>
      <p:sp>
        <p:nvSpPr>
          <p:cNvPr id="18458" name="AutoShape 13"/>
          <p:cNvSpPr>
            <a:spLocks noChangeArrowheads="1"/>
          </p:cNvSpPr>
          <p:nvPr/>
        </p:nvSpPr>
        <p:spPr bwMode="auto">
          <a:xfrm>
            <a:off x="4495800" y="4724400"/>
            <a:ext cx="3028950" cy="609600"/>
          </a:xfrm>
          <a:prstGeom prst="wedgeRoundRectCallout">
            <a:avLst>
              <a:gd name="adj1" fmla="val 40306"/>
              <a:gd name="adj2" fmla="val 66148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One,two,three...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There </a:t>
            </a:r>
            <a:r>
              <a:rPr lang="en-US" altLang="zh-CN" b="1">
                <a:solidFill>
                  <a:srgbClr val="333399"/>
                </a:solidFill>
                <a:latin typeface="GCFrutiger" panose="020B0604020202020204" pitchFamily="50" charset="0"/>
              </a:rPr>
              <a:t>are</a:t>
            </a: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 </a:t>
            </a:r>
            <a:r>
              <a:rPr lang="en-US" altLang="zh-CN" b="1" u="sng">
                <a:solidFill>
                  <a:srgbClr val="333399"/>
                </a:solidFill>
                <a:latin typeface="GCFrutiger" panose="020B0604020202020204" pitchFamily="50" charset="0"/>
              </a:rPr>
              <a:t>seven</a:t>
            </a:r>
            <a:r>
              <a:rPr lang="en-US" altLang="zh-CN" b="1">
                <a:solidFill>
                  <a:srgbClr val="333399"/>
                </a:solidFill>
                <a:latin typeface="GCFrutiger" panose="020B0604020202020204" pitchFamily="50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GCFrutiger" panose="020B0604020202020204" pitchFamily="50" charset="0"/>
              </a:rPr>
              <a:t>sheep</a:t>
            </a:r>
          </a:p>
        </p:txBody>
      </p:sp>
      <p:grpSp>
        <p:nvGrpSpPr>
          <p:cNvPr id="18485" name="组合 18484"/>
          <p:cNvGrpSpPr/>
          <p:nvPr/>
        </p:nvGrpSpPr>
        <p:grpSpPr bwMode="auto">
          <a:xfrm>
            <a:off x="6019800" y="381000"/>
            <a:ext cx="1173163" cy="990600"/>
            <a:chOff x="3792" y="240"/>
            <a:chExt cx="739" cy="624"/>
          </a:xfrm>
        </p:grpSpPr>
        <p:sp>
          <p:nvSpPr>
            <p:cNvPr id="22544" name="Text Box 23"/>
            <p:cNvSpPr txBox="1">
              <a:spLocks noChangeArrowheads="1"/>
            </p:cNvSpPr>
            <p:nvPr/>
          </p:nvSpPr>
          <p:spPr bwMode="auto">
            <a:xfrm>
              <a:off x="4032" y="240"/>
              <a:ext cx="499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000000"/>
                  </a:solidFill>
                </a:rPr>
                <a:t>one</a:t>
              </a:r>
            </a:p>
          </p:txBody>
        </p:sp>
        <p:sp>
          <p:nvSpPr>
            <p:cNvPr id="22545" name="Oval 30"/>
            <p:cNvSpPr>
              <a:spLocks noChangeArrowheads="1"/>
            </p:cNvSpPr>
            <p:nvPr/>
          </p:nvSpPr>
          <p:spPr bwMode="auto">
            <a:xfrm>
              <a:off x="3792" y="624"/>
              <a:ext cx="500" cy="2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8487" name="组合 18486"/>
          <p:cNvGrpSpPr/>
          <p:nvPr/>
        </p:nvGrpSpPr>
        <p:grpSpPr bwMode="auto">
          <a:xfrm>
            <a:off x="6629400" y="1447800"/>
            <a:ext cx="1676400" cy="609600"/>
            <a:chOff x="4176" y="912"/>
            <a:chExt cx="1056" cy="384"/>
          </a:xfrm>
        </p:grpSpPr>
        <p:sp>
          <p:nvSpPr>
            <p:cNvPr id="22547" name="Oval 30"/>
            <p:cNvSpPr>
              <a:spLocks noChangeArrowheads="1"/>
            </p:cNvSpPr>
            <p:nvPr/>
          </p:nvSpPr>
          <p:spPr bwMode="auto">
            <a:xfrm>
              <a:off x="4176" y="1056"/>
              <a:ext cx="500" cy="2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548" name="Text Box 23"/>
            <p:cNvSpPr txBox="1">
              <a:spLocks noChangeArrowheads="1"/>
            </p:cNvSpPr>
            <p:nvPr/>
          </p:nvSpPr>
          <p:spPr bwMode="auto">
            <a:xfrm>
              <a:off x="4656" y="912"/>
              <a:ext cx="576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00"/>
                  </a:solidFill>
                </a:rPr>
                <a:t>three</a:t>
              </a:r>
            </a:p>
          </p:txBody>
        </p:sp>
      </p:grpSp>
      <p:grpSp>
        <p:nvGrpSpPr>
          <p:cNvPr id="18486" name="组合 18485"/>
          <p:cNvGrpSpPr/>
          <p:nvPr/>
        </p:nvGrpSpPr>
        <p:grpSpPr bwMode="auto">
          <a:xfrm>
            <a:off x="6172200" y="990600"/>
            <a:ext cx="1477963" cy="685800"/>
            <a:chOff x="3888" y="624"/>
            <a:chExt cx="931" cy="432"/>
          </a:xfrm>
        </p:grpSpPr>
        <p:sp>
          <p:nvSpPr>
            <p:cNvPr id="22550" name="Text Box 23"/>
            <p:cNvSpPr txBox="1">
              <a:spLocks noChangeArrowheads="1"/>
            </p:cNvSpPr>
            <p:nvPr/>
          </p:nvSpPr>
          <p:spPr bwMode="auto">
            <a:xfrm>
              <a:off x="4320" y="624"/>
              <a:ext cx="499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000000"/>
                  </a:solidFill>
                </a:rPr>
                <a:t>two</a:t>
              </a:r>
            </a:p>
          </p:txBody>
        </p:sp>
        <p:sp>
          <p:nvSpPr>
            <p:cNvPr id="22551" name="Oval 30"/>
            <p:cNvSpPr>
              <a:spLocks noChangeArrowheads="1"/>
            </p:cNvSpPr>
            <p:nvPr/>
          </p:nvSpPr>
          <p:spPr bwMode="auto">
            <a:xfrm>
              <a:off x="3888" y="816"/>
              <a:ext cx="500" cy="2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8488" name="组合 18487"/>
          <p:cNvGrpSpPr/>
          <p:nvPr/>
        </p:nvGrpSpPr>
        <p:grpSpPr bwMode="auto">
          <a:xfrm>
            <a:off x="5867400" y="1981200"/>
            <a:ext cx="1295400" cy="1082675"/>
            <a:chOff x="3696" y="1248"/>
            <a:chExt cx="816" cy="682"/>
          </a:xfrm>
        </p:grpSpPr>
        <p:sp>
          <p:nvSpPr>
            <p:cNvPr id="22553" name="Oval 30"/>
            <p:cNvSpPr>
              <a:spLocks noChangeArrowheads="1"/>
            </p:cNvSpPr>
            <p:nvPr/>
          </p:nvSpPr>
          <p:spPr bwMode="auto">
            <a:xfrm>
              <a:off x="3696" y="1248"/>
              <a:ext cx="740" cy="43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554" name="Text Box 23"/>
            <p:cNvSpPr txBox="1">
              <a:spLocks noChangeArrowheads="1"/>
            </p:cNvSpPr>
            <p:nvPr/>
          </p:nvSpPr>
          <p:spPr bwMode="auto">
            <a:xfrm>
              <a:off x="3936" y="1680"/>
              <a:ext cx="576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00"/>
                  </a:solidFill>
                </a:rPr>
                <a:t>four</a:t>
              </a:r>
            </a:p>
          </p:txBody>
        </p:sp>
      </p:grpSp>
      <p:grpSp>
        <p:nvGrpSpPr>
          <p:cNvPr id="18489" name="组合 18488"/>
          <p:cNvGrpSpPr/>
          <p:nvPr/>
        </p:nvGrpSpPr>
        <p:grpSpPr bwMode="auto">
          <a:xfrm>
            <a:off x="7391400" y="2057400"/>
            <a:ext cx="990600" cy="1082675"/>
            <a:chOff x="4656" y="1296"/>
            <a:chExt cx="624" cy="682"/>
          </a:xfrm>
        </p:grpSpPr>
        <p:sp>
          <p:nvSpPr>
            <p:cNvPr id="22556" name="Oval 30"/>
            <p:cNvSpPr>
              <a:spLocks noChangeArrowheads="1"/>
            </p:cNvSpPr>
            <p:nvPr/>
          </p:nvSpPr>
          <p:spPr bwMode="auto">
            <a:xfrm>
              <a:off x="4656" y="1296"/>
              <a:ext cx="500" cy="43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557" name="Text Box 23"/>
            <p:cNvSpPr txBox="1">
              <a:spLocks noChangeArrowheads="1"/>
            </p:cNvSpPr>
            <p:nvPr/>
          </p:nvSpPr>
          <p:spPr bwMode="auto">
            <a:xfrm>
              <a:off x="4704" y="1728"/>
              <a:ext cx="576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00"/>
                  </a:solidFill>
                </a:rPr>
                <a:t>five</a:t>
              </a:r>
            </a:p>
          </p:txBody>
        </p:sp>
      </p:grpSp>
      <p:sp>
        <p:nvSpPr>
          <p:cNvPr id="18469" name="AutoShape 10"/>
          <p:cNvSpPr>
            <a:spLocks noChangeArrowheads="1"/>
          </p:cNvSpPr>
          <p:nvPr/>
        </p:nvSpPr>
        <p:spPr bwMode="auto">
          <a:xfrm>
            <a:off x="1828800" y="5486400"/>
            <a:ext cx="2667000" cy="381000"/>
          </a:xfrm>
          <a:prstGeom prst="wedgeRoundRectCallout">
            <a:avLst>
              <a:gd name="adj1" fmla="val -49644"/>
              <a:gd name="adj2" fmla="val 100417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How many rabbit</a:t>
            </a:r>
            <a:r>
              <a:rPr lang="en-US" altLang="zh-CN" b="1">
                <a:solidFill>
                  <a:srgbClr val="FF0000"/>
                </a:solidFill>
                <a:latin typeface="GCFrutiger" panose="020B0604020202020204" pitchFamily="50" charset="0"/>
              </a:rPr>
              <a:t>s</a:t>
            </a: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?</a:t>
            </a:r>
          </a:p>
        </p:txBody>
      </p:sp>
      <p:sp>
        <p:nvSpPr>
          <p:cNvPr id="18470" name="AutoShape 13"/>
          <p:cNvSpPr>
            <a:spLocks noChangeArrowheads="1"/>
          </p:cNvSpPr>
          <p:nvPr/>
        </p:nvSpPr>
        <p:spPr bwMode="auto">
          <a:xfrm>
            <a:off x="4572000" y="5867400"/>
            <a:ext cx="3028950" cy="609600"/>
          </a:xfrm>
          <a:prstGeom prst="wedgeRoundRectCallout">
            <a:avLst>
              <a:gd name="adj1" fmla="val 55134"/>
              <a:gd name="adj2" fmla="val -67190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One,two,three...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There </a:t>
            </a:r>
            <a:r>
              <a:rPr lang="en-US" altLang="zh-CN" b="1">
                <a:solidFill>
                  <a:srgbClr val="333399"/>
                </a:solidFill>
                <a:latin typeface="GCFrutiger" panose="020B0604020202020204" pitchFamily="50" charset="0"/>
              </a:rPr>
              <a:t>are</a:t>
            </a: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 seven rabbits.</a:t>
            </a:r>
          </a:p>
        </p:txBody>
      </p:sp>
      <p:sp>
        <p:nvSpPr>
          <p:cNvPr id="18471" name="Oval 30"/>
          <p:cNvSpPr>
            <a:spLocks noChangeArrowheads="1"/>
          </p:cNvSpPr>
          <p:nvPr/>
        </p:nvSpPr>
        <p:spPr bwMode="auto">
          <a:xfrm>
            <a:off x="1524000" y="1447800"/>
            <a:ext cx="793750" cy="8382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472" name="Oval 30"/>
          <p:cNvSpPr>
            <a:spLocks noChangeArrowheads="1"/>
          </p:cNvSpPr>
          <p:nvPr/>
        </p:nvSpPr>
        <p:spPr bwMode="auto">
          <a:xfrm>
            <a:off x="2286000" y="1905000"/>
            <a:ext cx="793750" cy="6858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473" name="Oval 30"/>
          <p:cNvSpPr>
            <a:spLocks noChangeArrowheads="1"/>
          </p:cNvSpPr>
          <p:nvPr/>
        </p:nvSpPr>
        <p:spPr bwMode="auto">
          <a:xfrm>
            <a:off x="685800" y="2667000"/>
            <a:ext cx="793750" cy="11430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474" name="Oval 30"/>
          <p:cNvSpPr>
            <a:spLocks noChangeArrowheads="1"/>
          </p:cNvSpPr>
          <p:nvPr/>
        </p:nvSpPr>
        <p:spPr bwMode="auto">
          <a:xfrm>
            <a:off x="2590800" y="3657600"/>
            <a:ext cx="793750" cy="6858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475" name="Oval 30"/>
          <p:cNvSpPr>
            <a:spLocks noChangeArrowheads="1"/>
          </p:cNvSpPr>
          <p:nvPr/>
        </p:nvSpPr>
        <p:spPr bwMode="auto">
          <a:xfrm>
            <a:off x="3505200" y="2895600"/>
            <a:ext cx="685800" cy="7620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476" name="Oval 30"/>
          <p:cNvSpPr>
            <a:spLocks noChangeArrowheads="1"/>
          </p:cNvSpPr>
          <p:nvPr/>
        </p:nvSpPr>
        <p:spPr bwMode="auto">
          <a:xfrm>
            <a:off x="3581400" y="3733800"/>
            <a:ext cx="793750" cy="6858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477" name="Oval 30"/>
          <p:cNvSpPr>
            <a:spLocks noChangeArrowheads="1"/>
          </p:cNvSpPr>
          <p:nvPr/>
        </p:nvSpPr>
        <p:spPr bwMode="auto">
          <a:xfrm>
            <a:off x="4343400" y="3886200"/>
            <a:ext cx="793750" cy="6858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</a:endParaRPr>
          </a:p>
        </p:txBody>
      </p:sp>
      <p:pic>
        <p:nvPicPr>
          <p:cNvPr id="22567" name="Picture 30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D35654"/>
              </a:clrFrom>
              <a:clrTo>
                <a:srgbClr val="D3565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219200"/>
            <a:ext cx="9842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Picture 30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D35654"/>
              </a:clrFrom>
              <a:clrTo>
                <a:srgbClr val="D3565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657600"/>
            <a:ext cx="9842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90" name="组合 18489"/>
          <p:cNvGrpSpPr/>
          <p:nvPr/>
        </p:nvGrpSpPr>
        <p:grpSpPr bwMode="auto">
          <a:xfrm>
            <a:off x="5715000" y="3657600"/>
            <a:ext cx="2057400" cy="762000"/>
            <a:chOff x="3600" y="2304"/>
            <a:chExt cx="1296" cy="480"/>
          </a:xfrm>
        </p:grpSpPr>
        <p:sp>
          <p:nvSpPr>
            <p:cNvPr id="22570" name="Oval 30"/>
            <p:cNvSpPr>
              <a:spLocks noChangeArrowheads="1"/>
            </p:cNvSpPr>
            <p:nvPr/>
          </p:nvSpPr>
          <p:spPr bwMode="auto">
            <a:xfrm>
              <a:off x="3600" y="2304"/>
              <a:ext cx="720" cy="4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571" name="Text Box 23"/>
            <p:cNvSpPr txBox="1">
              <a:spLocks noChangeArrowheads="1"/>
            </p:cNvSpPr>
            <p:nvPr/>
          </p:nvSpPr>
          <p:spPr bwMode="auto">
            <a:xfrm>
              <a:off x="4320" y="2496"/>
              <a:ext cx="576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00"/>
                  </a:solidFill>
                </a:rPr>
                <a:t>six</a:t>
              </a:r>
            </a:p>
          </p:txBody>
        </p:sp>
      </p:grpSp>
      <p:grpSp>
        <p:nvGrpSpPr>
          <p:cNvPr id="18491" name="组合 18490"/>
          <p:cNvGrpSpPr/>
          <p:nvPr/>
        </p:nvGrpSpPr>
        <p:grpSpPr bwMode="auto">
          <a:xfrm>
            <a:off x="2667000" y="838200"/>
            <a:ext cx="1752600" cy="1143000"/>
            <a:chOff x="1680" y="528"/>
            <a:chExt cx="1104" cy="720"/>
          </a:xfrm>
        </p:grpSpPr>
        <p:sp>
          <p:nvSpPr>
            <p:cNvPr id="22573" name="Oval 30"/>
            <p:cNvSpPr>
              <a:spLocks noChangeArrowheads="1"/>
            </p:cNvSpPr>
            <p:nvPr/>
          </p:nvSpPr>
          <p:spPr bwMode="auto">
            <a:xfrm>
              <a:off x="1680" y="768"/>
              <a:ext cx="720" cy="4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574" name="Text Box 23"/>
            <p:cNvSpPr txBox="1">
              <a:spLocks noChangeArrowheads="1"/>
            </p:cNvSpPr>
            <p:nvPr/>
          </p:nvSpPr>
          <p:spPr bwMode="auto">
            <a:xfrm>
              <a:off x="2208" y="528"/>
              <a:ext cx="576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00"/>
                  </a:solidFill>
                </a:rPr>
                <a:t>seven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nimBg="1"/>
      <p:bldP spid="18458" grpId="0" animBg="1"/>
      <p:bldP spid="18469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5" grpId="0" animBg="1"/>
      <p:bldP spid="18476" grpId="0" animBg="1"/>
      <p:bldP spid="184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225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4578" name="图片 22532" descr="e44e806b9c8bf20185167436c0ff7a82986873902268f-6FqVW3_fw5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286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22533" descr="12145743_163803450354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66"/>
              </a:clrFrom>
              <a:clrTo>
                <a:srgbClr val="FFFF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524000"/>
            <a:ext cx="28956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2253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9718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22535" descr="5410988_223926041084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5720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828800" y="5486400"/>
            <a:ext cx="3352800" cy="685800"/>
          </a:xfrm>
          <a:prstGeom prst="wedgeRoundRectCallout">
            <a:avLst>
              <a:gd name="adj1" fmla="val -59611"/>
              <a:gd name="adj2" fmla="val 28241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How many </a:t>
            </a:r>
            <a:r>
              <a:rPr lang="en-US" altLang="zh-CN" sz="2800" b="1">
                <a:solidFill>
                  <a:srgbClr val="FF0000"/>
                </a:solidFill>
                <a:latin typeface="GCFrutiger" panose="020B0604020202020204" pitchFamily="50" charset="0"/>
              </a:rPr>
              <a:t>pigs</a:t>
            </a: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?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5334000" y="5181600"/>
            <a:ext cx="3810000" cy="914400"/>
          </a:xfrm>
          <a:prstGeom prst="wedgeRoundRectCallout">
            <a:avLst>
              <a:gd name="adj1" fmla="val 28083"/>
              <a:gd name="adj2" fmla="val -121181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GCFrutiger" panose="020B0604020202020204" pitchFamily="50" charset="0"/>
              </a:rPr>
              <a:t>One,two,three…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GCFrutiger" panose="020B0604020202020204" pitchFamily="50" charset="0"/>
              </a:rPr>
              <a:t>There </a:t>
            </a:r>
            <a:r>
              <a:rPr lang="en-US" altLang="zh-CN" sz="2400" b="1">
                <a:solidFill>
                  <a:srgbClr val="333399"/>
                </a:solidFill>
                <a:latin typeface="GCFrutiger" panose="020B0604020202020204" pitchFamily="50" charset="0"/>
              </a:rPr>
              <a:t>are</a:t>
            </a:r>
            <a:r>
              <a:rPr lang="en-US" altLang="zh-CN" sz="2400" b="1">
                <a:solidFill>
                  <a:srgbClr val="000000"/>
                </a:solidFill>
                <a:latin typeface="GCFrutiger" panose="020B0604020202020204" pitchFamily="50" charset="0"/>
              </a:rPr>
              <a:t> _____ pigs.</a:t>
            </a:r>
          </a:p>
        </p:txBody>
      </p:sp>
      <p:pic>
        <p:nvPicPr>
          <p:cNvPr id="24584" name="Picture 1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514600"/>
            <a:ext cx="990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657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10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752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图片 2254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图片 22548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895600"/>
            <a:ext cx="1447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58" name="Line 22"/>
          <p:cNvSpPr>
            <a:spLocks noChangeShapeType="1"/>
          </p:cNvSpPr>
          <p:nvPr/>
        </p:nvSpPr>
        <p:spPr bwMode="auto">
          <a:xfrm flipV="1">
            <a:off x="1752600" y="2819400"/>
            <a:ext cx="576263" cy="714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990600" y="2667000"/>
            <a:ext cx="792163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one</a:t>
            </a:r>
          </a:p>
        </p:txBody>
      </p:sp>
      <p:sp>
        <p:nvSpPr>
          <p:cNvPr id="22552" name="Line 22"/>
          <p:cNvSpPr>
            <a:spLocks noChangeShapeType="1"/>
          </p:cNvSpPr>
          <p:nvPr/>
        </p:nvSpPr>
        <p:spPr bwMode="auto">
          <a:xfrm>
            <a:off x="2362200" y="1905000"/>
            <a:ext cx="609600" cy="228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553" name="Text Box 23"/>
          <p:cNvSpPr txBox="1">
            <a:spLocks noChangeArrowheads="1"/>
          </p:cNvSpPr>
          <p:nvPr/>
        </p:nvSpPr>
        <p:spPr bwMode="auto">
          <a:xfrm>
            <a:off x="1447800" y="1524000"/>
            <a:ext cx="792163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two</a:t>
            </a:r>
          </a:p>
        </p:txBody>
      </p:sp>
      <p:sp>
        <p:nvSpPr>
          <p:cNvPr id="2" name="Line 22"/>
          <p:cNvSpPr>
            <a:spLocks noChangeShapeType="1"/>
          </p:cNvSpPr>
          <p:nvPr/>
        </p:nvSpPr>
        <p:spPr bwMode="auto">
          <a:xfrm flipH="1">
            <a:off x="5029200" y="1676400"/>
            <a:ext cx="533400" cy="381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555" name="Text Box 23"/>
          <p:cNvSpPr txBox="1">
            <a:spLocks noChangeArrowheads="1"/>
          </p:cNvSpPr>
          <p:nvPr/>
        </p:nvSpPr>
        <p:spPr bwMode="auto">
          <a:xfrm>
            <a:off x="5638800" y="1295400"/>
            <a:ext cx="10668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three</a:t>
            </a:r>
          </a:p>
        </p:txBody>
      </p:sp>
      <p:sp>
        <p:nvSpPr>
          <p:cNvPr id="3" name="Line 22"/>
          <p:cNvSpPr>
            <a:spLocks noChangeShapeType="1"/>
          </p:cNvSpPr>
          <p:nvPr/>
        </p:nvSpPr>
        <p:spPr bwMode="auto">
          <a:xfrm flipH="1">
            <a:off x="5257800" y="2514600"/>
            <a:ext cx="533400" cy="381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557" name="Text Box 23"/>
          <p:cNvSpPr txBox="1">
            <a:spLocks noChangeArrowheads="1"/>
          </p:cNvSpPr>
          <p:nvPr/>
        </p:nvSpPr>
        <p:spPr bwMode="auto">
          <a:xfrm>
            <a:off x="5867400" y="2209800"/>
            <a:ext cx="10668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four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 flipV="1">
            <a:off x="3962400" y="3505200"/>
            <a:ext cx="533400" cy="457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559" name="Text Box 23"/>
          <p:cNvSpPr txBox="1">
            <a:spLocks noChangeArrowheads="1"/>
          </p:cNvSpPr>
          <p:nvPr/>
        </p:nvSpPr>
        <p:spPr bwMode="auto">
          <a:xfrm>
            <a:off x="3200400" y="3962400"/>
            <a:ext cx="10668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five</a:t>
            </a:r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 flipV="1">
            <a:off x="3124200" y="3048000"/>
            <a:ext cx="533400" cy="457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561" name="Text Box 23"/>
          <p:cNvSpPr txBox="1">
            <a:spLocks noChangeArrowheads="1"/>
          </p:cNvSpPr>
          <p:nvPr/>
        </p:nvSpPr>
        <p:spPr bwMode="auto">
          <a:xfrm>
            <a:off x="2286000" y="3352800"/>
            <a:ext cx="7620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six</a:t>
            </a:r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 flipV="1">
            <a:off x="4419600" y="4267200"/>
            <a:ext cx="533400" cy="457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563" name="Text Box 23"/>
          <p:cNvSpPr txBox="1">
            <a:spLocks noChangeArrowheads="1"/>
          </p:cNvSpPr>
          <p:nvPr/>
        </p:nvSpPr>
        <p:spPr bwMode="auto">
          <a:xfrm>
            <a:off x="3276600" y="4648200"/>
            <a:ext cx="11430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seven</a:t>
            </a: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 flipV="1">
            <a:off x="5105400" y="4267200"/>
            <a:ext cx="533400" cy="457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565" name="Text Box 23"/>
          <p:cNvSpPr txBox="1">
            <a:spLocks noChangeArrowheads="1"/>
          </p:cNvSpPr>
          <p:nvPr/>
        </p:nvSpPr>
        <p:spPr bwMode="auto">
          <a:xfrm>
            <a:off x="4572000" y="4648200"/>
            <a:ext cx="11430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eight</a:t>
            </a: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 flipV="1">
            <a:off x="6096000" y="3657600"/>
            <a:ext cx="304800" cy="457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567" name="Text Box 23"/>
          <p:cNvSpPr txBox="1">
            <a:spLocks noChangeArrowheads="1"/>
          </p:cNvSpPr>
          <p:nvPr/>
        </p:nvSpPr>
        <p:spPr bwMode="auto">
          <a:xfrm>
            <a:off x="5867400" y="4191000"/>
            <a:ext cx="9906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nine</a:t>
            </a: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H="1">
            <a:off x="7239000" y="3124200"/>
            <a:ext cx="381000" cy="3048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569" name="Text Box 23"/>
          <p:cNvSpPr txBox="1">
            <a:spLocks noChangeArrowheads="1"/>
          </p:cNvSpPr>
          <p:nvPr/>
        </p:nvSpPr>
        <p:spPr bwMode="auto">
          <a:xfrm>
            <a:off x="7391400" y="2514600"/>
            <a:ext cx="9906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ten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7162800" y="5562600"/>
            <a:ext cx="763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GCFrutiger" panose="020B0604020202020204" pitchFamily="50" charset="0"/>
              </a:rPr>
              <a:t>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22539" grpId="0" animBg="1"/>
      <p:bldP spid="244758" grpId="0" animBg="1"/>
      <p:bldP spid="22551" grpId="0" animBg="1"/>
      <p:bldP spid="22552" grpId="0" animBg="1"/>
      <p:bldP spid="22553" grpId="0" animBg="1"/>
      <p:bldP spid="2" grpId="0" animBg="1"/>
      <p:bldP spid="22555" grpId="0" animBg="1"/>
      <p:bldP spid="3" grpId="0" animBg="1"/>
      <p:bldP spid="22557" grpId="0" animBg="1"/>
      <p:bldP spid="4" grpId="0" animBg="1"/>
      <p:bldP spid="22559" grpId="0" animBg="1"/>
      <p:bldP spid="5" grpId="0" animBg="1"/>
      <p:bldP spid="22561" grpId="0" animBg="1"/>
      <p:bldP spid="6" grpId="0" animBg="1"/>
      <p:bldP spid="22563" grpId="0" animBg="1"/>
      <p:bldP spid="7" grpId="0" animBg="1"/>
      <p:bldP spid="22565" grpId="0" animBg="1"/>
      <p:bldP spid="8" grpId="0" animBg="1"/>
      <p:bldP spid="22567" grpId="0" animBg="1"/>
      <p:bldP spid="9" grpId="0" animBg="1"/>
      <p:bldP spid="22569" grpId="0" animBg="1"/>
      <p:bldP spid="120842" grpId="0"/>
      <p:bldP spid="12084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204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6626" name="图片 20484" descr="013000003192521279179935495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204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20489" descr="t0193d8c83ee83ede9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39624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20490" descr="t0193d8c83ee83ede9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5000" y="2743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20491" descr="T1Br48Xj4HXXcOc7c__11015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581400"/>
            <a:ext cx="16573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2049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286000"/>
            <a:ext cx="546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5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D45454"/>
              </a:clrFrom>
              <a:clrTo>
                <a:srgbClr val="D4545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3733800"/>
            <a:ext cx="12779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5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D45454"/>
              </a:clrFrom>
              <a:clrTo>
                <a:srgbClr val="D4545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447800"/>
            <a:ext cx="12779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5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45454"/>
              </a:clrFrom>
              <a:clrTo>
                <a:srgbClr val="D4545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4478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51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D45454"/>
              </a:clrFrom>
              <a:clrTo>
                <a:srgbClr val="D4545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810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图片 20497" descr="t0193d8c83ee83ede9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429000" y="403860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图片 20499" descr="5410988_223926041084_2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76800"/>
            <a:ext cx="152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AutoShape 10"/>
          <p:cNvSpPr>
            <a:spLocks noChangeArrowheads="1"/>
          </p:cNvSpPr>
          <p:nvPr/>
        </p:nvSpPr>
        <p:spPr bwMode="auto">
          <a:xfrm>
            <a:off x="1447800" y="5029200"/>
            <a:ext cx="2438400" cy="457200"/>
          </a:xfrm>
          <a:prstGeom prst="wedgeRoundRectCallout">
            <a:avLst>
              <a:gd name="adj1" fmla="val -59116"/>
              <a:gd name="adj2" fmla="val 127778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How many </a:t>
            </a:r>
            <a:r>
              <a:rPr lang="en-US" altLang="zh-CN" b="1">
                <a:solidFill>
                  <a:srgbClr val="FF0000"/>
                </a:solidFill>
                <a:latin typeface="GCFrutiger" panose="020B0604020202020204" pitchFamily="50" charset="0"/>
              </a:rPr>
              <a:t>cows</a:t>
            </a: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?</a:t>
            </a:r>
          </a:p>
        </p:txBody>
      </p:sp>
      <p:sp>
        <p:nvSpPr>
          <p:cNvPr id="20503" name="AutoShape 10"/>
          <p:cNvSpPr>
            <a:spLocks noChangeArrowheads="1"/>
          </p:cNvSpPr>
          <p:nvPr/>
        </p:nvSpPr>
        <p:spPr bwMode="auto">
          <a:xfrm>
            <a:off x="4191000" y="5029200"/>
            <a:ext cx="3657600" cy="838200"/>
          </a:xfrm>
          <a:prstGeom prst="wedgeRoundRectCallout">
            <a:avLst>
              <a:gd name="adj1" fmla="val 52431"/>
              <a:gd name="adj2" fmla="val 48106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Let’s count. One,two,three…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There </a:t>
            </a:r>
            <a:r>
              <a:rPr lang="en-US" altLang="zh-CN" b="1">
                <a:solidFill>
                  <a:srgbClr val="333399"/>
                </a:solidFill>
                <a:latin typeface="GCFrutiger" panose="020B0604020202020204" pitchFamily="50" charset="0"/>
              </a:rPr>
              <a:t>are</a:t>
            </a: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 _________ </a:t>
            </a:r>
            <a:r>
              <a:rPr lang="en-US" altLang="zh-CN" b="1">
                <a:solidFill>
                  <a:srgbClr val="FF0000"/>
                </a:solidFill>
                <a:latin typeface="GCFrutiger" panose="020B0604020202020204" pitchFamily="50" charset="0"/>
              </a:rPr>
              <a:t>cows</a:t>
            </a: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.</a:t>
            </a:r>
          </a:p>
        </p:txBody>
      </p:sp>
      <p:sp>
        <p:nvSpPr>
          <p:cNvPr id="20504" name="AutoShape 10"/>
          <p:cNvSpPr>
            <a:spLocks noChangeArrowheads="1"/>
          </p:cNvSpPr>
          <p:nvPr/>
        </p:nvSpPr>
        <p:spPr bwMode="auto">
          <a:xfrm>
            <a:off x="1600200" y="5715000"/>
            <a:ext cx="2438400" cy="457200"/>
          </a:xfrm>
          <a:prstGeom prst="wedgeRoundRectCallout">
            <a:avLst>
              <a:gd name="adj1" fmla="val -62694"/>
              <a:gd name="adj2" fmla="val 37153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How many </a:t>
            </a:r>
            <a:r>
              <a:rPr lang="en-US" altLang="zh-CN" b="1">
                <a:solidFill>
                  <a:srgbClr val="FF0000"/>
                </a:solidFill>
                <a:latin typeface="GCFrutiger" panose="020B0604020202020204" pitchFamily="50" charset="0"/>
              </a:rPr>
              <a:t>cats</a:t>
            </a: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?</a:t>
            </a:r>
          </a:p>
        </p:txBody>
      </p:sp>
      <p:sp>
        <p:nvSpPr>
          <p:cNvPr id="20505" name="AutoShape 10"/>
          <p:cNvSpPr>
            <a:spLocks noChangeArrowheads="1"/>
          </p:cNvSpPr>
          <p:nvPr/>
        </p:nvSpPr>
        <p:spPr bwMode="auto">
          <a:xfrm>
            <a:off x="4724400" y="5943600"/>
            <a:ext cx="2895600" cy="685800"/>
          </a:xfrm>
          <a:prstGeom prst="wedgeRoundRectCallout">
            <a:avLst>
              <a:gd name="adj1" fmla="val 60634"/>
              <a:gd name="adj2" fmla="val -28009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One,two,three…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...</a:t>
            </a:r>
          </a:p>
        </p:txBody>
      </p:sp>
      <p:pic>
        <p:nvPicPr>
          <p:cNvPr id="26642" name="图片 20505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572000"/>
            <a:ext cx="137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5715000" y="5257800"/>
            <a:ext cx="763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GCFrutiger" panose="020B0604020202020204" pitchFamily="50" charset="0"/>
              </a:rPr>
              <a:t>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animBg="1"/>
      <p:bldP spid="20503" grpId="0" animBg="1"/>
      <p:bldP spid="20504" grpId="0" animBg="1"/>
      <p:bldP spid="20505" grpId="0" animBg="1"/>
      <p:bldP spid="1208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24586" descr="1524365_09010204813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20574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3400" y="2057400"/>
            <a:ext cx="2971800" cy="1905000"/>
          </a:xfrm>
        </p:spPr>
      </p:pic>
      <p:pic>
        <p:nvPicPr>
          <p:cNvPr id="28675" name="图片 2458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057400"/>
            <a:ext cx="1219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AutoShape 10"/>
          <p:cNvSpPr>
            <a:spLocks noChangeArrowheads="1"/>
          </p:cNvSpPr>
          <p:nvPr/>
        </p:nvSpPr>
        <p:spPr bwMode="auto">
          <a:xfrm>
            <a:off x="3733800" y="381000"/>
            <a:ext cx="2895600" cy="457200"/>
          </a:xfrm>
          <a:prstGeom prst="wedgeRoundRectCallout">
            <a:avLst>
              <a:gd name="adj1" fmla="val -37500"/>
              <a:gd name="adj2" fmla="val 288194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Oh,look. What are they?</a:t>
            </a:r>
          </a:p>
        </p:txBody>
      </p:sp>
      <p:sp>
        <p:nvSpPr>
          <p:cNvPr id="24590" name="AutoShape 10"/>
          <p:cNvSpPr>
            <a:spLocks noChangeArrowheads="1"/>
          </p:cNvSpPr>
          <p:nvPr/>
        </p:nvSpPr>
        <p:spPr bwMode="auto">
          <a:xfrm>
            <a:off x="152400" y="381000"/>
            <a:ext cx="2514600" cy="457200"/>
          </a:xfrm>
          <a:prstGeom prst="wedgeRoundRectCallout">
            <a:avLst>
              <a:gd name="adj1" fmla="val -14014"/>
              <a:gd name="adj2" fmla="val 298611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They are chicks.</a:t>
            </a:r>
          </a:p>
        </p:txBody>
      </p:sp>
      <p:sp>
        <p:nvSpPr>
          <p:cNvPr id="24591" name="AutoShape 10"/>
          <p:cNvSpPr>
            <a:spLocks noChangeArrowheads="1"/>
          </p:cNvSpPr>
          <p:nvPr/>
        </p:nvSpPr>
        <p:spPr bwMode="auto">
          <a:xfrm>
            <a:off x="4876800" y="1371600"/>
            <a:ext cx="3276600" cy="457200"/>
          </a:xfrm>
          <a:prstGeom prst="wedgeRoundRectCallout">
            <a:avLst>
              <a:gd name="adj1" fmla="val -66861"/>
              <a:gd name="adj2" fmla="val 138194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How many chicks, Kitty?</a:t>
            </a:r>
          </a:p>
        </p:txBody>
      </p:sp>
      <p:sp>
        <p:nvSpPr>
          <p:cNvPr id="24592" name="AutoShape 10"/>
          <p:cNvSpPr>
            <a:spLocks noChangeArrowheads="1"/>
          </p:cNvSpPr>
          <p:nvPr/>
        </p:nvSpPr>
        <p:spPr bwMode="auto">
          <a:xfrm>
            <a:off x="1371600" y="1143000"/>
            <a:ext cx="2514600" cy="381000"/>
          </a:xfrm>
          <a:prstGeom prst="wedgeRoundRectCallout">
            <a:avLst>
              <a:gd name="adj1" fmla="val -44569"/>
              <a:gd name="adj2" fmla="val 230833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Umm. Let me count.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nimBg="1"/>
      <p:bldP spid="24590" grpId="0" animBg="1"/>
      <p:bldP spid="24591" grpId="0" animBg="1"/>
      <p:bldP spid="245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32769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038600" cy="715963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Listen and count</a:t>
            </a:r>
          </a:p>
        </p:txBody>
      </p:sp>
      <p:sp>
        <p:nvSpPr>
          <p:cNvPr id="30722" name="矩形 32772"/>
          <p:cNvSpPr>
            <a:spLocks noChangeArrowheads="1"/>
          </p:cNvSpPr>
          <p:nvPr/>
        </p:nvSpPr>
        <p:spPr bwMode="auto">
          <a:xfrm>
            <a:off x="685800" y="5334000"/>
            <a:ext cx="4038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333399"/>
                </a:solidFill>
                <a:latin typeface="Times New Roman" panose="02020603050405020304" pitchFamily="18" charset="0"/>
              </a:rPr>
              <a:t>How many chicks?</a:t>
            </a:r>
          </a:p>
        </p:txBody>
      </p:sp>
      <p:sp>
        <p:nvSpPr>
          <p:cNvPr id="30723" name="矩形 32773"/>
          <p:cNvSpPr>
            <a:spLocks noChangeArrowheads="1"/>
          </p:cNvSpPr>
          <p:nvPr/>
        </p:nvSpPr>
        <p:spPr bwMode="auto">
          <a:xfrm>
            <a:off x="914400" y="5867400"/>
            <a:ext cx="472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333399"/>
                </a:solidFill>
                <a:latin typeface="Times New Roman" panose="02020603050405020304" pitchFamily="18" charset="0"/>
              </a:rPr>
              <a:t>There are________chicks.</a:t>
            </a:r>
          </a:p>
        </p:txBody>
      </p:sp>
      <p:pic>
        <p:nvPicPr>
          <p:cNvPr id="2050" name="Picture 2" descr="ppt/media/image81.wmf"/>
          <p:cNvPicPr>
            <a:picLocks noChangeAspect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3" descr="say and act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77838"/>
            <a:ext cx="31321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63" y="1412875"/>
            <a:ext cx="338455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733800" y="1752600"/>
            <a:ext cx="324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One, two.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3708400" y="2408238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GCFrutiger" panose="020B0604020202020204" pitchFamily="50" charset="0"/>
              </a:rPr>
              <a:t>Put on my shoes.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498725" y="4868863"/>
            <a:ext cx="2360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Three, four.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2124075" y="5561013"/>
            <a:ext cx="2735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Open the door.</a:t>
            </a:r>
          </a:p>
        </p:txBody>
      </p:sp>
      <p:pic>
        <p:nvPicPr>
          <p:cNvPr id="12494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0325" y="3784600"/>
            <a:ext cx="40036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6" grpId="0"/>
      <p:bldP spid="124938" grpId="0"/>
      <p:bldP spid="1249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995738" y="1854200"/>
            <a:ext cx="324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Five, six.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995738" y="2549525"/>
            <a:ext cx="3744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Count the chicks.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1763713" y="5003800"/>
            <a:ext cx="324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Seven, eight.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1763713" y="5573713"/>
            <a:ext cx="3240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Open the gate.</a:t>
            </a:r>
          </a:p>
        </p:txBody>
      </p:sp>
      <p:pic>
        <p:nvPicPr>
          <p:cNvPr id="1269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650" y="1455738"/>
            <a:ext cx="33845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8888" y="3932238"/>
            <a:ext cx="41243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" descr="say and act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77838"/>
            <a:ext cx="31321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  <p:bldP spid="126982" grpId="0"/>
      <p:bldP spid="126983" grpId="0"/>
      <p:bldP spid="1269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288" y="1700213"/>
            <a:ext cx="80994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884238" y="4884738"/>
            <a:ext cx="32400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Nine, ten.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884238" y="5405438"/>
            <a:ext cx="324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Count them again.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884238" y="5922963"/>
            <a:ext cx="36718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How many chicks?</a:t>
            </a:r>
          </a:p>
        </p:txBody>
      </p:sp>
      <p:pic>
        <p:nvPicPr>
          <p:cNvPr id="36870" name="Picture 3" descr="say and act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77838"/>
            <a:ext cx="31321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  <p:bldP spid="1290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图片 72710" descr="sy_2012072517332187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048000"/>
            <a:ext cx="1905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图片 72712" descr="t01f74862767c4381d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876800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图片 72714" descr="154066_20121113102521278200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990600"/>
            <a:ext cx="22860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6" name="文本占位符 72715"/>
          <p:cNvSpPr>
            <a:spLocks noGrp="1" noChangeArrowheads="1"/>
          </p:cNvSpPr>
          <p:nvPr>
            <p:ph type="body" idx="1"/>
          </p:nvPr>
        </p:nvSpPr>
        <p:spPr>
          <a:xfrm>
            <a:off x="3276600" y="838200"/>
            <a:ext cx="3505200" cy="685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/>
              <a:t>A:How many boy</a:t>
            </a:r>
            <a:r>
              <a:rPr lang="en-US" altLang="zh-CN" sz="2800" dirty="0" smtClean="0">
                <a:solidFill>
                  <a:srgbClr val="6600CC"/>
                </a:solidFill>
              </a:rPr>
              <a:t>s</a:t>
            </a:r>
            <a:r>
              <a:rPr lang="en-US" altLang="zh-CN" sz="2800" dirty="0" smtClean="0"/>
              <a:t>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b="1" dirty="0" smtClean="0"/>
          </a:p>
        </p:txBody>
      </p:sp>
      <p:sp>
        <p:nvSpPr>
          <p:cNvPr id="72717" name="矩形 72716"/>
          <p:cNvSpPr>
            <a:spLocks noChangeArrowheads="1"/>
          </p:cNvSpPr>
          <p:nvPr/>
        </p:nvSpPr>
        <p:spPr bwMode="auto">
          <a:xfrm>
            <a:off x="3276600" y="12954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B:There </a:t>
            </a:r>
            <a:r>
              <a:rPr lang="en-US" altLang="zh-CN" sz="2800" dirty="0" err="1">
                <a:solidFill>
                  <a:srgbClr val="6600CC"/>
                </a:solidFill>
              </a:rPr>
              <a:t>is</a:t>
            </a:r>
            <a:r>
              <a:rPr lang="en-US" altLang="zh-CN" sz="2800" dirty="0" err="1">
                <a:solidFill>
                  <a:srgbClr val="000000"/>
                </a:solidFill>
              </a:rPr>
              <a:t>______boy</a:t>
            </a:r>
            <a:r>
              <a:rPr lang="en-US" altLang="zh-CN" sz="2800" dirty="0">
                <a:solidFill>
                  <a:srgbClr val="000000"/>
                </a:solidFill>
              </a:rPr>
              <a:t>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00"/>
              </a:solidFill>
            </a:endParaRPr>
          </a:p>
        </p:txBody>
      </p:sp>
      <p:sp>
        <p:nvSpPr>
          <p:cNvPr id="72718" name="矩形 72717"/>
          <p:cNvSpPr>
            <a:spLocks noChangeArrowheads="1"/>
          </p:cNvSpPr>
          <p:nvPr/>
        </p:nvSpPr>
        <p:spPr bwMode="auto">
          <a:xfrm>
            <a:off x="5029200" y="12954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</a:rPr>
              <a:t>one/a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000000"/>
              </a:solidFill>
            </a:endParaRPr>
          </a:p>
        </p:txBody>
      </p:sp>
      <p:sp>
        <p:nvSpPr>
          <p:cNvPr id="38919" name="矩形 72718"/>
          <p:cNvSpPr>
            <a:spLocks noChangeArrowheads="1"/>
          </p:cNvSpPr>
          <p:nvPr/>
        </p:nvSpPr>
        <p:spPr bwMode="auto">
          <a:xfrm>
            <a:off x="0" y="0"/>
            <a:ext cx="403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Ask and answer</a:t>
            </a:r>
          </a:p>
        </p:txBody>
      </p:sp>
      <p:sp>
        <p:nvSpPr>
          <p:cNvPr id="72720" name="矩形 72719"/>
          <p:cNvSpPr>
            <a:spLocks noChangeArrowheads="1"/>
          </p:cNvSpPr>
          <p:nvPr/>
        </p:nvSpPr>
        <p:spPr bwMode="auto">
          <a:xfrm>
            <a:off x="3276600" y="1905000"/>
            <a:ext cx="350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A:How many girl</a:t>
            </a:r>
            <a:r>
              <a:rPr lang="en-US" altLang="zh-CN" sz="2800" dirty="0">
                <a:solidFill>
                  <a:srgbClr val="6600CC"/>
                </a:solidFill>
              </a:rPr>
              <a:t>s</a:t>
            </a:r>
            <a:r>
              <a:rPr lang="en-US" altLang="zh-CN" sz="2800" dirty="0">
                <a:solidFill>
                  <a:srgbClr val="000000"/>
                </a:solidFill>
              </a:rPr>
              <a:t>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00"/>
              </a:solidFill>
            </a:endParaRPr>
          </a:p>
        </p:txBody>
      </p:sp>
      <p:sp>
        <p:nvSpPr>
          <p:cNvPr id="72721" name="矩形 72720"/>
          <p:cNvSpPr>
            <a:spLocks noChangeArrowheads="1"/>
          </p:cNvSpPr>
          <p:nvPr/>
        </p:nvSpPr>
        <p:spPr bwMode="auto">
          <a:xfrm>
            <a:off x="3276600" y="23622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B:There </a:t>
            </a:r>
            <a:r>
              <a:rPr lang="en-US" altLang="zh-CN" sz="2800" dirty="0" err="1">
                <a:solidFill>
                  <a:srgbClr val="6600CC"/>
                </a:solidFill>
              </a:rPr>
              <a:t>is</a:t>
            </a:r>
            <a:r>
              <a:rPr lang="en-US" altLang="zh-CN" sz="2800" dirty="0" err="1">
                <a:solidFill>
                  <a:srgbClr val="000000"/>
                </a:solidFill>
              </a:rPr>
              <a:t>______boy</a:t>
            </a:r>
            <a:r>
              <a:rPr lang="en-US" altLang="zh-CN" sz="2800" dirty="0">
                <a:solidFill>
                  <a:srgbClr val="000000"/>
                </a:solidFill>
              </a:rPr>
              <a:t>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00"/>
              </a:solidFill>
            </a:endParaRPr>
          </a:p>
        </p:txBody>
      </p:sp>
      <p:sp>
        <p:nvSpPr>
          <p:cNvPr id="72722" name="矩形 72721"/>
          <p:cNvSpPr>
            <a:spLocks noChangeArrowheads="1"/>
          </p:cNvSpPr>
          <p:nvPr/>
        </p:nvSpPr>
        <p:spPr bwMode="auto">
          <a:xfrm>
            <a:off x="5105400" y="23622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</a:rPr>
              <a:t>one/a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000000"/>
              </a:solidFill>
            </a:endParaRPr>
          </a:p>
        </p:txBody>
      </p:sp>
      <p:sp>
        <p:nvSpPr>
          <p:cNvPr id="72723" name="矩形 72722"/>
          <p:cNvSpPr>
            <a:spLocks noChangeArrowheads="1"/>
          </p:cNvSpPr>
          <p:nvPr/>
        </p:nvSpPr>
        <p:spPr bwMode="auto">
          <a:xfrm>
            <a:off x="3200400" y="32004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A:How many _____</a:t>
            </a:r>
            <a:r>
              <a:rPr lang="en-US" altLang="zh-CN" sz="2800" dirty="0">
                <a:solidFill>
                  <a:srgbClr val="6600CC"/>
                </a:solidFill>
              </a:rPr>
              <a:t>s</a:t>
            </a:r>
            <a:r>
              <a:rPr lang="en-US" altLang="zh-CN" sz="2800" dirty="0">
                <a:solidFill>
                  <a:srgbClr val="000000"/>
                </a:solidFill>
              </a:rPr>
              <a:t>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00"/>
              </a:solidFill>
            </a:endParaRPr>
          </a:p>
        </p:txBody>
      </p:sp>
      <p:sp>
        <p:nvSpPr>
          <p:cNvPr id="72724" name="矩形 72723"/>
          <p:cNvSpPr>
            <a:spLocks noChangeArrowheads="1"/>
          </p:cNvSpPr>
          <p:nvPr/>
        </p:nvSpPr>
        <p:spPr bwMode="auto">
          <a:xfrm>
            <a:off x="3276600" y="38100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B:There </a:t>
            </a:r>
            <a:r>
              <a:rPr lang="en-US" altLang="zh-CN" sz="2800" dirty="0">
                <a:solidFill>
                  <a:srgbClr val="6600CC"/>
                </a:solidFill>
              </a:rPr>
              <a:t>is</a:t>
            </a:r>
            <a:r>
              <a:rPr lang="en-US" altLang="zh-CN" sz="2800" dirty="0">
                <a:solidFill>
                  <a:srgbClr val="000000"/>
                </a:solidFill>
              </a:rPr>
              <a:t>______.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00"/>
              </a:solidFill>
            </a:endParaRPr>
          </a:p>
        </p:txBody>
      </p:sp>
      <p:sp>
        <p:nvSpPr>
          <p:cNvPr id="72726" name="矩形 72725"/>
          <p:cNvSpPr>
            <a:spLocks noChangeArrowheads="1"/>
          </p:cNvSpPr>
          <p:nvPr/>
        </p:nvSpPr>
        <p:spPr bwMode="auto">
          <a:xfrm>
            <a:off x="3352800" y="48006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</a:rPr>
              <a:t>A:How many _____?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000000"/>
              </a:solidFill>
            </a:endParaRPr>
          </a:p>
        </p:txBody>
      </p:sp>
      <p:sp>
        <p:nvSpPr>
          <p:cNvPr id="72727" name="矩形 72726"/>
          <p:cNvSpPr>
            <a:spLocks noChangeArrowheads="1"/>
          </p:cNvSpPr>
          <p:nvPr/>
        </p:nvSpPr>
        <p:spPr bwMode="auto">
          <a:xfrm>
            <a:off x="3352800" y="54102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</a:rPr>
              <a:t>B:There </a:t>
            </a:r>
            <a:r>
              <a:rPr lang="en-US" altLang="zh-CN" sz="2800">
                <a:solidFill>
                  <a:srgbClr val="6600CC"/>
                </a:solidFill>
              </a:rPr>
              <a:t>is</a:t>
            </a:r>
            <a:r>
              <a:rPr lang="en-US" altLang="zh-CN" sz="2800">
                <a:solidFill>
                  <a:srgbClr val="000000"/>
                </a:solidFill>
              </a:rPr>
              <a:t>______.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 build="p"/>
      <p:bldP spid="72717" grpId="0"/>
      <p:bldP spid="72718" grpId="0"/>
      <p:bldP spid="72720" grpId="0" build="p"/>
      <p:bldP spid="72721" grpId="0"/>
      <p:bldP spid="72722" grpId="0"/>
      <p:bldP spid="72723" grpId="0" build="p"/>
      <p:bldP spid="72724" grpId="0"/>
      <p:bldP spid="72726" grpId="0" build="p"/>
      <p:bldP spid="727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70657" descr="CCTVSR2012031010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45624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图片 70658" descr="3305043_164429093858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4800600"/>
            <a:ext cx="2590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任意多边形 70659"/>
          <p:cNvSpPr>
            <a:spLocks noChangeArrowheads="1"/>
          </p:cNvSpPr>
          <p:nvPr/>
        </p:nvSpPr>
        <p:spPr bwMode="auto">
          <a:xfrm>
            <a:off x="990600" y="1600200"/>
            <a:ext cx="3810000" cy="36576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7830 w 21600"/>
              <a:gd name="T11" fmla="*/ 10800 h 21600"/>
              <a:gd name="T12" fmla="*/ 10800 w 21600"/>
              <a:gd name="T13" fmla="*/ 13770 h 21600"/>
              <a:gd name="T14" fmla="*/ 13770 w 21600"/>
              <a:gd name="T15" fmla="*/ 10800 h 21600"/>
              <a:gd name="T16" fmla="*/ 10800 w 21600"/>
              <a:gd name="T17" fmla="*/ 7830 h 21600"/>
              <a:gd name="T18" fmla="*/ 7830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830" y="10800"/>
                </a:moveTo>
                <a:cubicBezTo>
                  <a:pt x="7830" y="12440"/>
                  <a:pt x="9160" y="13770"/>
                  <a:pt x="10800" y="13770"/>
                </a:cubicBezTo>
                <a:cubicBezTo>
                  <a:pt x="12440" y="13770"/>
                  <a:pt x="13770" y="12440"/>
                  <a:pt x="13770" y="10800"/>
                </a:cubicBezTo>
                <a:cubicBezTo>
                  <a:pt x="13770" y="9160"/>
                  <a:pt x="12440" y="7830"/>
                  <a:pt x="10800" y="7830"/>
                </a:cubicBezTo>
                <a:cubicBezTo>
                  <a:pt x="9160" y="7830"/>
                  <a:pt x="7830" y="9160"/>
                  <a:pt x="783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940" name="文本占位符 70660"/>
          <p:cNvSpPr>
            <a:spLocks noGrp="1" noChangeArrowheads="1"/>
          </p:cNvSpPr>
          <p:nvPr>
            <p:ph type="body" idx="1"/>
          </p:nvPr>
        </p:nvSpPr>
        <p:spPr>
          <a:xfrm>
            <a:off x="5334000" y="1828800"/>
            <a:ext cx="3810000" cy="1066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smtClean="0"/>
              <a:t>A</a:t>
            </a:r>
            <a:r>
              <a:rPr lang="zh-CN" altLang="en-US" sz="2800" b="1" smtClean="0"/>
              <a:t>：</a:t>
            </a:r>
            <a:r>
              <a:rPr lang="en-US" altLang="zh-CN" sz="2800" b="1" smtClean="0"/>
              <a:t>How many …?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smtClean="0"/>
              <a:t>B: There are/is…</a:t>
            </a:r>
          </a:p>
        </p:txBody>
      </p:sp>
      <p:sp>
        <p:nvSpPr>
          <p:cNvPr id="39941" name="矩形 70661"/>
          <p:cNvSpPr>
            <a:spLocks noChangeArrowheads="1"/>
          </p:cNvSpPr>
          <p:nvPr/>
        </p:nvSpPr>
        <p:spPr bwMode="auto">
          <a:xfrm>
            <a:off x="838200" y="3048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333399"/>
                </a:solidFill>
                <a:latin typeface="Times New Roman" panose="02020603050405020304" pitchFamily="18" charset="0"/>
              </a:rPr>
              <a:t>Let’s guess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38925" descr="t01164911acbed850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810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7308850" y="3429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38917" name="Picture 14" descr="MissFa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352800"/>
            <a:ext cx="18843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6" descr="Alic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419600"/>
            <a:ext cx="21129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" descr="Jo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257800"/>
            <a:ext cx="16827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8" descr="Jo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267200"/>
            <a:ext cx="172878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9" descr="Kitty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518150"/>
            <a:ext cx="178593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7" name="AutoShape 10"/>
          <p:cNvSpPr>
            <a:spLocks noChangeArrowheads="1"/>
          </p:cNvSpPr>
          <p:nvPr/>
        </p:nvSpPr>
        <p:spPr bwMode="auto">
          <a:xfrm>
            <a:off x="990600" y="1066800"/>
            <a:ext cx="5257800" cy="1676400"/>
          </a:xfrm>
          <a:prstGeom prst="wedgeRoundRectCallout">
            <a:avLst>
              <a:gd name="adj1" fmla="val 34449"/>
              <a:gd name="adj2" fmla="val 80968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0000"/>
                </a:solidFill>
                <a:latin typeface="GCFrutiger" panose="020B0604020202020204" pitchFamily="50" charset="0"/>
              </a:rPr>
              <a:t>Good morning, boys and girls. I have a good news(</a:t>
            </a:r>
            <a:r>
              <a:rPr lang="zh-CN" altLang="en-US" b="1" dirty="0">
                <a:solidFill>
                  <a:srgbClr val="000000"/>
                </a:solidFill>
                <a:latin typeface="GCFrutiger" panose="020B0604020202020204" pitchFamily="50" charset="0"/>
              </a:rPr>
              <a:t>消息</a:t>
            </a:r>
            <a:r>
              <a:rPr lang="en-US" altLang="zh-CN" b="1" dirty="0">
                <a:solidFill>
                  <a:srgbClr val="000000"/>
                </a:solidFill>
                <a:latin typeface="GCFrutiger" panose="020B0604020202020204" pitchFamily="50" charset="0"/>
              </a:rPr>
              <a:t>) for you. Today, I have some challenges</a:t>
            </a:r>
            <a:r>
              <a:rPr lang="zh-CN" altLang="en-US" b="1" dirty="0">
                <a:solidFill>
                  <a:srgbClr val="000000"/>
                </a:solidFill>
                <a:latin typeface="GCFrutiger" panose="020B0604020202020204" pitchFamily="50" charset="0"/>
              </a:rPr>
              <a:t>（挑战） </a:t>
            </a:r>
            <a:r>
              <a:rPr lang="en-US" altLang="zh-CN" b="1" dirty="0">
                <a:solidFill>
                  <a:srgbClr val="000000"/>
                </a:solidFill>
                <a:latin typeface="GCFrutiger" panose="020B0604020202020204" pitchFamily="50" charset="0"/>
              </a:rPr>
              <a:t>for you. If you can pass the challenge, you will get a chance</a:t>
            </a:r>
            <a:r>
              <a:rPr lang="zh-CN" altLang="en-US" b="1" dirty="0">
                <a:solidFill>
                  <a:srgbClr val="000000"/>
                </a:solidFill>
                <a:latin typeface="GCFrutiger" panose="020B0604020202020204" pitchFamily="50" charset="0"/>
              </a:rPr>
              <a:t>（机会） </a:t>
            </a:r>
            <a:r>
              <a:rPr lang="en-US" altLang="zh-CN" b="1" dirty="0">
                <a:solidFill>
                  <a:srgbClr val="000000"/>
                </a:solidFill>
                <a:latin typeface="GCFrutiger" panose="020B0604020202020204" pitchFamily="50" charset="0"/>
              </a:rPr>
              <a:t>to visit the farm tomorrow.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 F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占位符 34825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7391400" cy="37338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/>
              <a:t>A</a:t>
            </a:r>
            <a:r>
              <a:rPr lang="zh-CN" altLang="en-US" sz="2400" b="1" dirty="0" smtClean="0"/>
              <a:t>：</a:t>
            </a:r>
            <a:r>
              <a:rPr lang="en-US" altLang="zh-CN" sz="2400" b="1" dirty="0" smtClean="0"/>
              <a:t>How many ...?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2400" b="1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/>
              <a:t>B: One, two, three... There is/are ... How many…?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2400" b="1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/>
              <a:t>C: One, two, three…There is/are…How many…?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2400" b="1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/>
              <a:t>D: One, two, three…There is/are … How many…?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2400" b="1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/>
              <a:t>A: One, two, three…there is/are…</a:t>
            </a:r>
          </a:p>
        </p:txBody>
      </p:sp>
      <p:sp>
        <p:nvSpPr>
          <p:cNvPr id="41986" name="矩形 34827"/>
          <p:cNvSpPr>
            <a:spLocks noChangeArrowheads="1"/>
          </p:cNvSpPr>
          <p:nvPr/>
        </p:nvSpPr>
        <p:spPr bwMode="auto">
          <a:xfrm>
            <a:off x="304800" y="304800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</a:rPr>
              <a:t>Count and say</a:t>
            </a:r>
            <a:r>
              <a:rPr lang="zh-CN" altLang="en-US" sz="3200" b="1" dirty="0">
                <a:solidFill>
                  <a:srgbClr val="000000"/>
                </a:solidFill>
              </a:rPr>
              <a:t>在小组内数一数，说一说</a:t>
            </a:r>
          </a:p>
        </p:txBody>
      </p:sp>
      <p:pic>
        <p:nvPicPr>
          <p:cNvPr id="41987" name="图片 34829" descr="20083511341623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1295400"/>
            <a:ext cx="16764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图片 34833" descr="7945697_170404134132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371600"/>
            <a:ext cx="2057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图片 34835" descr="dl201005265210200336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2286000"/>
            <a:ext cx="18669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图片 34837" descr="121898015_123133059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1219200"/>
            <a:ext cx="2033588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图片 34839" descr="T1AFzkXj4qXXaOc737_06544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91400" y="99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36873" descr="234705-13020315354411-l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6525"/>
            <a:ext cx="9372600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文本占位符 36866"/>
          <p:cNvSpPr>
            <a:spLocks noGrp="1" noChangeArrowheads="1"/>
          </p:cNvSpPr>
          <p:nvPr>
            <p:ph type="body" idx="1"/>
          </p:nvPr>
        </p:nvSpPr>
        <p:spPr>
          <a:xfrm>
            <a:off x="1447800" y="2819400"/>
            <a:ext cx="7239000" cy="1447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A</a:t>
            </a:r>
            <a:r>
              <a:rPr lang="zh-CN" altLang="en-US" smtClean="0"/>
              <a:t>：</a:t>
            </a:r>
            <a:r>
              <a:rPr lang="en-US" altLang="zh-CN" smtClean="0"/>
              <a:t>What’s your dad’s/mum’s number?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B: It’s______________.</a:t>
            </a:r>
          </a:p>
        </p:txBody>
      </p:sp>
      <p:pic>
        <p:nvPicPr>
          <p:cNvPr id="36869" name="图片 36868" descr="200842975910341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4600" y="457200"/>
            <a:ext cx="2667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图片 36870" descr="201203251750163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28800" y="4953000"/>
            <a:ext cx="21526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矩形 3687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2438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Pair-work</a:t>
            </a:r>
            <a:endParaRPr lang="zh-CN" altLang="en-US" sz="4400" b="1" kern="10">
              <a:ln w="12700">
                <a:solidFill>
                  <a:srgbClr val="EAEAEA"/>
                </a:solidFill>
                <a:round/>
              </a:ln>
              <a:solidFill>
                <a:srgbClr val="008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6875" name="标题 36874"/>
          <p:cNvSpPr>
            <a:spLocks noGrp="1" noChangeArrowheads="1"/>
          </p:cNvSpPr>
          <p:nvPr>
            <p:ph type="title"/>
          </p:nvPr>
        </p:nvSpPr>
        <p:spPr>
          <a:xfrm>
            <a:off x="2438400" y="3352800"/>
            <a:ext cx="3124200" cy="762000"/>
          </a:xfrm>
        </p:spPr>
        <p:txBody>
          <a:bodyPr/>
          <a:lstStyle/>
          <a:p>
            <a:r>
              <a:rPr lang="en-US" altLang="zh-CN" sz="3200" b="1" smtClean="0">
                <a:solidFill>
                  <a:srgbClr val="FF0000"/>
                </a:solidFill>
              </a:rPr>
              <a:t>15570481595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3" name="组合 8202"/>
          <p:cNvGrpSpPr/>
          <p:nvPr/>
        </p:nvGrpSpPr>
        <p:grpSpPr bwMode="auto">
          <a:xfrm>
            <a:off x="4724400" y="1295400"/>
            <a:ext cx="3276600" cy="3276600"/>
            <a:chOff x="1632" y="624"/>
            <a:chExt cx="2016" cy="2256"/>
          </a:xfrm>
        </p:grpSpPr>
        <p:pic>
          <p:nvPicPr>
            <p:cNvPr id="46082" name="图片 8200" descr="20071024135816337_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32" y="624"/>
              <a:ext cx="2016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3" name="Text Box 10"/>
            <p:cNvSpPr txBox="1">
              <a:spLocks noChangeArrowheads="1"/>
            </p:cNvSpPr>
            <p:nvPr/>
          </p:nvSpPr>
          <p:spPr bwMode="auto">
            <a:xfrm>
              <a:off x="2449" y="1968"/>
              <a:ext cx="575" cy="39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GCFrutiger" panose="020B0604020202020204" pitchFamily="50" charset="0"/>
                </a:rPr>
                <a:t>117</a:t>
              </a:r>
            </a:p>
          </p:txBody>
        </p:sp>
      </p:grpSp>
      <p:pic>
        <p:nvPicPr>
          <p:cNvPr id="46084" name="图片 8204" descr="39694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419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9" name="组合 8208"/>
          <p:cNvGrpSpPr/>
          <p:nvPr/>
        </p:nvGrpSpPr>
        <p:grpSpPr bwMode="auto">
          <a:xfrm>
            <a:off x="4953000" y="1295400"/>
            <a:ext cx="3276600" cy="3505200"/>
            <a:chOff x="3120" y="816"/>
            <a:chExt cx="2064" cy="2208"/>
          </a:xfrm>
        </p:grpSpPr>
        <p:pic>
          <p:nvPicPr>
            <p:cNvPr id="46086" name="图片 8206" descr="3191022_142719428000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20" y="816"/>
              <a:ext cx="2064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7" name="Text Box 10"/>
            <p:cNvSpPr txBox="1">
              <a:spLocks noChangeArrowheads="1"/>
            </p:cNvSpPr>
            <p:nvPr/>
          </p:nvSpPr>
          <p:spPr bwMode="auto">
            <a:xfrm>
              <a:off x="3600" y="1872"/>
              <a:ext cx="624" cy="32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GCFrutiger" panose="020B0604020202020204" pitchFamily="50" charset="0"/>
                </a:rPr>
                <a:t>258</a:t>
              </a:r>
            </a:p>
          </p:txBody>
        </p:sp>
      </p:grpSp>
      <p:grpSp>
        <p:nvGrpSpPr>
          <p:cNvPr id="8213" name="组合 8212"/>
          <p:cNvGrpSpPr/>
          <p:nvPr/>
        </p:nvGrpSpPr>
        <p:grpSpPr bwMode="auto">
          <a:xfrm>
            <a:off x="4495800" y="1219200"/>
            <a:ext cx="3886200" cy="3505200"/>
            <a:chOff x="2832" y="768"/>
            <a:chExt cx="2448" cy="2208"/>
          </a:xfrm>
        </p:grpSpPr>
        <p:pic>
          <p:nvPicPr>
            <p:cNvPr id="46089" name="图片 8210" descr="dc9281af0eafa1e870cdefc6301105bff8ba697bd03b-DEMGva_fw58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2" y="768"/>
              <a:ext cx="2448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矩形 8211"/>
            <p:cNvSpPr>
              <a:spLocks noChangeArrowheads="1"/>
            </p:cNvSpPr>
            <p:nvPr/>
          </p:nvSpPr>
          <p:spPr bwMode="auto">
            <a:xfrm>
              <a:off x="3744" y="2208"/>
              <a:ext cx="67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</a:rPr>
                <a:t>987</a:t>
              </a:r>
            </a:p>
          </p:txBody>
        </p:sp>
      </p:grpSp>
      <p:grpSp>
        <p:nvGrpSpPr>
          <p:cNvPr id="8221" name="组合 8220"/>
          <p:cNvGrpSpPr/>
          <p:nvPr/>
        </p:nvGrpSpPr>
        <p:grpSpPr bwMode="auto">
          <a:xfrm>
            <a:off x="4038600" y="914400"/>
            <a:ext cx="4479925" cy="4648200"/>
            <a:chOff x="2544" y="576"/>
            <a:chExt cx="2822" cy="2928"/>
          </a:xfrm>
        </p:grpSpPr>
        <p:pic>
          <p:nvPicPr>
            <p:cNvPr id="46092" name="图片 8218" descr="happybusicons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544" y="576"/>
              <a:ext cx="2822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3" name="矩形 8219"/>
            <p:cNvSpPr>
              <a:spLocks noChangeArrowheads="1"/>
            </p:cNvSpPr>
            <p:nvPr/>
          </p:nvSpPr>
          <p:spPr bwMode="auto">
            <a:xfrm>
              <a:off x="3600" y="2544"/>
              <a:ext cx="81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</a:rPr>
                <a:t>595</a:t>
              </a:r>
            </a:p>
          </p:txBody>
        </p:sp>
      </p:grpSp>
      <p:sp>
        <p:nvSpPr>
          <p:cNvPr id="46094" name="文本占位符 8221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239000" cy="1447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smtClean="0">
                <a:solidFill>
                  <a:srgbClr val="6600CC"/>
                </a:solidFill>
              </a:rPr>
              <a:t>The blind man is waiting for bus No. 595. Let’s help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WordArt 5"/>
          <p:cNvSpPr>
            <a:spLocks noChangeArrowheads="1" noChangeShapeType="1" noTextEdit="1"/>
          </p:cNvSpPr>
          <p:nvPr/>
        </p:nvSpPr>
        <p:spPr bwMode="auto">
          <a:xfrm>
            <a:off x="2590800" y="914400"/>
            <a:ext cx="4176713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i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/>
              </a:rPr>
              <a:t>Homework</a:t>
            </a:r>
            <a:endParaRPr lang="zh-CN" altLang="en-US" sz="3600" b="1" i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Arial" panose="020B0604020202020204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1447800" y="2209800"/>
            <a:ext cx="6553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GCFrutiger" panose="020B0604020202020204" pitchFamily="50" charset="0"/>
              </a:rPr>
              <a:t>1. Read the text in P52 for 10 minutes.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GCFrutiger" panose="020B0604020202020204" pitchFamily="50" charset="0"/>
              </a:rPr>
              <a:t>2. Count your books and tell your parents the number.	</a:t>
            </a:r>
            <a:endParaRPr lang="en-US" altLang="zh-CN" dirty="0">
              <a:solidFill>
                <a:srgbClr val="000000"/>
              </a:solidFill>
              <a:latin typeface="GCFrutiger" panose="020B0604020202020204" pitchFamily="50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GCFrutiger" panose="020B0604020202020204" pitchFamily="50" charset="0"/>
              </a:rPr>
              <a:t>3. Count your things in your schoolbag and write it down with the sentence: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GCFrutiger" panose="020B0604020202020204" pitchFamily="50" charset="0"/>
              </a:rPr>
              <a:t>     There are…</a:t>
            </a:r>
          </a:p>
        </p:txBody>
      </p:sp>
      <p:pic>
        <p:nvPicPr>
          <p:cNvPr id="50181" name="图片 43014" descr="201311309534399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6200" y="2209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图片 43015" descr="201311309534399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3124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图片 43016" descr="201311309534399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3124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图片 43018" descr="t01717f65059093d6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8600" y="4419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图片 43019" descr="t01717f65059093d6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4419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图片 43020" descr="t01717f65059093d6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4419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614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6600CC"/>
                </a:solidFill>
              </a:rPr>
              <a:t>Count and say</a:t>
            </a:r>
          </a:p>
        </p:txBody>
      </p:sp>
      <p:pic>
        <p:nvPicPr>
          <p:cNvPr id="6151" name="图片 6150" descr="3678861_152423004385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295400"/>
            <a:ext cx="152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6151" descr="3678861_152423004385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1200" y="1219200"/>
            <a:ext cx="167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6152" descr="3678861_152423004385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14800" y="12954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6153" descr="3678861_152423004385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1219200"/>
            <a:ext cx="1447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图片 6154" descr="3678861_152423004385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91400" y="1066800"/>
            <a:ext cx="1639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图片 6155" descr="3678861_152423004385_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" y="4038600"/>
            <a:ext cx="1447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6156" descr="3678861_152423004385_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33600" y="3886200"/>
            <a:ext cx="167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图片 6157" descr="3678861_152423004385_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10000" y="3886200"/>
            <a:ext cx="1295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图片 6158" descr="3678861_152423004385_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62600" y="4114800"/>
            <a:ext cx="1295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图片 6159" descr="3678861_152423004385_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010400" y="4114800"/>
            <a:ext cx="1901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7172" descr="boroda101200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762000"/>
            <a:ext cx="381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7176" descr="5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33400"/>
            <a:ext cx="41195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7178" descr="65b4OOOPIC4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0"/>
            <a:ext cx="61912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7180" descr="03700600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7400" y="1358900"/>
            <a:ext cx="56388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图片 7182" descr="200812155141904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33600" y="1143000"/>
            <a:ext cx="5410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图片 7184" descr="5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1219200"/>
            <a:ext cx="5257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图片 7186" descr="037006011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43200" y="990600"/>
            <a:ext cx="434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图片 7188" descr="200812161216126_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286000" y="990600"/>
            <a:ext cx="51641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图片 7190" descr="t01c6cc6b37c1d34f3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81200" y="1143000"/>
            <a:ext cx="5257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图片 7192" descr="Redocn_201203090059469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362200" y="1371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图片 7194" descr="03700603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4600" y="1219200"/>
            <a:ext cx="5257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图片 7196" descr="4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62200" y="990600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标题 719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15000" cy="762000"/>
          </a:xfrm>
        </p:spPr>
        <p:txBody>
          <a:bodyPr/>
          <a:lstStyle/>
          <a:p>
            <a:r>
              <a:rPr lang="en-US" altLang="zh-CN" b="1" dirty="0" smtClean="0"/>
              <a:t>Quick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0246" descr="sy_201009242038424330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1143000"/>
            <a:ext cx="5181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文本占位符 10249"/>
          <p:cNvSpPr>
            <a:spLocks noGrp="1" noChangeArrowheads="1"/>
          </p:cNvSpPr>
          <p:nvPr>
            <p:ph type="body" idx="1"/>
          </p:nvPr>
        </p:nvSpPr>
        <p:spPr>
          <a:xfrm>
            <a:off x="838298" y="4952960"/>
            <a:ext cx="6705600" cy="1554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/>
              <a:t>A</a:t>
            </a:r>
            <a:r>
              <a:rPr lang="zh-CN" altLang="en-US" sz="2800" b="1" dirty="0" smtClean="0"/>
              <a:t>：</a:t>
            </a:r>
            <a:r>
              <a:rPr lang="en-US" altLang="zh-CN" sz="2800" b="1" dirty="0" smtClean="0"/>
              <a:t>How many …?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/>
              <a:t>B: Let’s count. One, two, three…</a:t>
            </a:r>
          </a:p>
        </p:txBody>
      </p:sp>
      <p:sp>
        <p:nvSpPr>
          <p:cNvPr id="10243" name="矩形 10250"/>
          <p:cNvSpPr>
            <a:spLocks noChangeArrowheads="1"/>
          </p:cNvSpPr>
          <p:nvPr/>
        </p:nvSpPr>
        <p:spPr bwMode="auto">
          <a:xfrm>
            <a:off x="457200" y="381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In our classroom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3584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3886200" cy="5334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chemeClr val="accent2"/>
                </a:solidFill>
              </a:rPr>
              <a:t>Count and say</a:t>
            </a:r>
          </a:p>
        </p:txBody>
      </p:sp>
      <p:pic>
        <p:nvPicPr>
          <p:cNvPr id="12290" name="文本占位符 35843" descr="t012c073f3b4d21f11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00200" y="838200"/>
            <a:ext cx="6096000" cy="4160838"/>
          </a:xfrm>
        </p:spPr>
      </p:pic>
      <p:sp>
        <p:nvSpPr>
          <p:cNvPr id="12291" name="矩形 35844"/>
          <p:cNvSpPr>
            <a:spLocks noChangeArrowheads="1"/>
          </p:cNvSpPr>
          <p:nvPr/>
        </p:nvSpPr>
        <p:spPr bwMode="auto">
          <a:xfrm>
            <a:off x="1981200" y="5105400"/>
            <a:ext cx="6553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</a:rPr>
              <a:t>A</a:t>
            </a:r>
            <a:r>
              <a:rPr lang="zh-CN" altLang="en-US" sz="3200" b="1" dirty="0">
                <a:solidFill>
                  <a:srgbClr val="000000"/>
                </a:solidFill>
              </a:rPr>
              <a:t>：</a:t>
            </a:r>
            <a:r>
              <a:rPr lang="en-US" altLang="zh-CN" sz="3200" b="1" dirty="0">
                <a:solidFill>
                  <a:srgbClr val="000000"/>
                </a:solidFill>
              </a:rPr>
              <a:t>How many…?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</a:rPr>
              <a:t>B:Let’s count. One, two, three…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占位符 11266"/>
          <p:cNvSpPr>
            <a:spLocks noGrp="1" noChangeArrowheads="1"/>
          </p:cNvSpPr>
          <p:nvPr>
            <p:ph type="body" idx="1"/>
          </p:nvPr>
        </p:nvSpPr>
        <p:spPr>
          <a:xfrm>
            <a:off x="381000" y="4724400"/>
            <a:ext cx="8534400" cy="1935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smtClean="0"/>
              <a:t>A</a:t>
            </a:r>
            <a:r>
              <a:rPr lang="zh-CN" altLang="en-US" b="1" smtClean="0"/>
              <a:t>：</a:t>
            </a:r>
            <a:r>
              <a:rPr lang="en-US" altLang="zh-CN" b="1" smtClean="0"/>
              <a:t>How many…?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smtClean="0"/>
              <a:t>B: Let’s count. One, two, three…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smtClean="0"/>
              <a:t>     …</a:t>
            </a:r>
          </a:p>
        </p:txBody>
      </p:sp>
      <p:pic>
        <p:nvPicPr>
          <p:cNvPr id="14338" name="图片 11268" descr="2241772_1113259_8ad0b6f47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38200"/>
            <a:ext cx="342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11270" descr="none-259194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5600" y="1295400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矩形 11271"/>
          <p:cNvSpPr>
            <a:spLocks noChangeArrowheads="1"/>
          </p:cNvSpPr>
          <p:nvPr/>
        </p:nvSpPr>
        <p:spPr bwMode="auto">
          <a:xfrm>
            <a:off x="457200" y="381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333399"/>
                </a:solidFill>
                <a:latin typeface="Times New Roman" panose="02020603050405020304" pitchFamily="18" charset="0"/>
              </a:rPr>
              <a:t>In the fruit garden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</a:rPr>
              <a:t>    </a:t>
            </a:r>
          </a:p>
        </p:txBody>
      </p:sp>
      <p:pic>
        <p:nvPicPr>
          <p:cNvPr id="14341" name="图片 11273" descr="2008313155548392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9800" y="1295400"/>
            <a:ext cx="2705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52225" descr="t01164911acbed850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810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308850" y="3429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52229" name="Picture 14" descr="MissFa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352800"/>
            <a:ext cx="18843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6" descr="Alic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419600"/>
            <a:ext cx="21129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7" descr="Jo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257800"/>
            <a:ext cx="16827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8" descr="Jo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267200"/>
            <a:ext cx="172878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9" descr="Kitty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518150"/>
            <a:ext cx="178593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1981200" y="2057400"/>
            <a:ext cx="4114800" cy="381000"/>
          </a:xfrm>
          <a:prstGeom prst="wedgeRoundRectCallout">
            <a:avLst>
              <a:gd name="adj1" fmla="val 33833"/>
              <a:gd name="adj2" fmla="val 266250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Good job. Let’s go to the farm.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 Fa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63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6389" name="图片 16388" descr="235063-1306121026385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868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16391" descr="5410988_223926041084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47244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AutoShape 10"/>
          <p:cNvSpPr>
            <a:spLocks noChangeArrowheads="1"/>
          </p:cNvSpPr>
          <p:nvPr/>
        </p:nvSpPr>
        <p:spPr bwMode="auto">
          <a:xfrm>
            <a:off x="1219200" y="3810000"/>
            <a:ext cx="2667000" cy="381000"/>
          </a:xfrm>
          <a:prstGeom prst="wedgeRoundRectCallout">
            <a:avLst>
              <a:gd name="adj1" fmla="val -29819"/>
              <a:gd name="adj2" fmla="val 201250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0000"/>
                </a:solidFill>
                <a:latin typeface="GCFrutiger" panose="020B0604020202020204" pitchFamily="50" charset="0"/>
              </a:rPr>
              <a:t>What do you hear?</a:t>
            </a:r>
          </a:p>
        </p:txBody>
      </p:sp>
      <p:pic>
        <p:nvPicPr>
          <p:cNvPr id="20485" name="Picture 8" descr="图片1_副本_副本_副本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7315200" y="4648200"/>
            <a:ext cx="1616075" cy="2057400"/>
          </a:xfrm>
        </p:spPr>
      </p:pic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5410200" y="4343400"/>
            <a:ext cx="2952750" cy="457200"/>
          </a:xfrm>
          <a:prstGeom prst="wedgeRoundRectCallout">
            <a:avLst>
              <a:gd name="adj1" fmla="val 24407"/>
              <a:gd name="adj2" fmla="val 129167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I hear sheep and dogs.</a:t>
            </a: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3352800"/>
            <a:ext cx="1349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5334000" y="3352800"/>
            <a:ext cx="3048000" cy="503238"/>
          </a:xfrm>
          <a:prstGeom prst="wedgeRoundRectCallout">
            <a:avLst>
              <a:gd name="adj1" fmla="val -60468"/>
              <a:gd name="adj2" fmla="val 8344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I hear pigs and chicks.</a:t>
            </a:r>
          </a:p>
        </p:txBody>
      </p:sp>
      <p:sp>
        <p:nvSpPr>
          <p:cNvPr id="16399" name="AutoShape 10"/>
          <p:cNvSpPr>
            <a:spLocks noChangeArrowheads="1"/>
          </p:cNvSpPr>
          <p:nvPr/>
        </p:nvSpPr>
        <p:spPr bwMode="auto">
          <a:xfrm>
            <a:off x="2362200" y="4800600"/>
            <a:ext cx="2819400" cy="762000"/>
          </a:xfrm>
          <a:prstGeom prst="wedgeRoundRectCallout">
            <a:avLst>
              <a:gd name="adj1" fmla="val -64472"/>
              <a:gd name="adj2" fmla="val 50417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I hear cows and cats.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GCFrutiger" panose="020B0604020202020204" pitchFamily="50" charset="0"/>
              </a:rPr>
              <a:t>Let’s go and see.</a:t>
            </a:r>
          </a:p>
        </p:txBody>
      </p:sp>
      <p:pic>
        <p:nvPicPr>
          <p:cNvPr id="16400" name="图片 16399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28194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3" name="组合 16402"/>
          <p:cNvGrpSpPr/>
          <p:nvPr/>
        </p:nvGrpSpPr>
        <p:grpSpPr bwMode="auto">
          <a:xfrm>
            <a:off x="838200" y="1752600"/>
            <a:ext cx="3162300" cy="981075"/>
            <a:chOff x="528" y="1104"/>
            <a:chExt cx="1992" cy="618"/>
          </a:xfrm>
        </p:grpSpPr>
        <p:pic>
          <p:nvPicPr>
            <p:cNvPr id="20492" name="Picture 30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D35654"/>
                </a:clrFrom>
                <a:clrTo>
                  <a:srgbClr val="D3565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" y="1392"/>
              <a:ext cx="3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图片 16401" descr="235058-13052321420163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1104"/>
              <a:ext cx="4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04" name="图片 16403" descr="t0193d8c83ee83ede9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09600" y="2590800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g and ch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eep and 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ws and ca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97" grpId="0" animBg="1"/>
      <p:bldP spid="16394" grpId="0" animBg="1"/>
      <p:bldP spid="1639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全屏显示(4:3)</PresentationFormat>
  <Paragraphs>142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Broadway BT</vt:lpstr>
      <vt:lpstr>GCFrutiger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Count and say</vt:lpstr>
      <vt:lpstr>Quick response</vt:lpstr>
      <vt:lpstr>PowerPoint 演示文稿</vt:lpstr>
      <vt:lpstr>Count and say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count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15570481595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2018-07-30T07:49:00Z</dcterms:created>
  <dcterms:modified xsi:type="dcterms:W3CDTF">2023-01-16T20:54:24Z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238621654F5C48C0B17831708F4C7471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