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43" r:id="rId2"/>
    <p:sldId id="745" r:id="rId3"/>
    <p:sldId id="781" r:id="rId4"/>
    <p:sldId id="681" r:id="rId5"/>
    <p:sldId id="795" r:id="rId6"/>
    <p:sldId id="797" r:id="rId7"/>
    <p:sldId id="800" r:id="rId8"/>
    <p:sldId id="799" r:id="rId9"/>
    <p:sldId id="798" r:id="rId10"/>
    <p:sldId id="804" r:id="rId11"/>
    <p:sldId id="782" r:id="rId12"/>
    <p:sldId id="808" r:id="rId13"/>
    <p:sldId id="810" r:id="rId14"/>
    <p:sldId id="809" r:id="rId15"/>
    <p:sldId id="806" r:id="rId16"/>
    <p:sldId id="811" r:id="rId17"/>
    <p:sldId id="591" r:id="rId18"/>
    <p:sldId id="815" r:id="rId19"/>
    <p:sldId id="805" r:id="rId20"/>
    <p:sldId id="814" r:id="rId21"/>
    <p:sldId id="816" r:id="rId22"/>
    <p:sldId id="813" r:id="rId23"/>
    <p:sldId id="599" r:id="rId24"/>
    <p:sldId id="600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0">
          <p15:clr>
            <a:srgbClr val="A4A3A4"/>
          </p15:clr>
        </p15:guide>
        <p15:guide id="2" pos="27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55" d="100"/>
          <a:sy n="155" d="100"/>
        </p:scale>
        <p:origin x="-354" y="-78"/>
      </p:cViewPr>
      <p:guideLst>
        <p:guide orient="horz" pos="1830"/>
        <p:guide pos="272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4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1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2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&#26368;&#32456;&#35838;&#20214;\20&#31179;&#20061;&#24180;&#32423;&#33521;&#35821;&#19978;&#20876;&#22806;&#30740;&#29256;&#35838;&#20214;\20&#19978;&#20061;&#33521;&#22806;&#30740;&#29256;&#35838;&#20214;\3.&#35838;&#20214;&#20869;&#23481;\1.&#26032;&#35838;&#25945;&#23398;&#36164;&#26009;\Module%204%20%20Home%20alone\Unit%202%20I%20became%20so%20bored%20with%20their%20orders%20that%20I%20wished%20they%20would%20leave%20me%20alone\&#65288;3&#65289;&#25945;&#23398;&#35838;&#20214;\Unit%202%20activity%202.mp3" TargetMode="External"/><Relationship Id="rId1" Type="http://schemas.microsoft.com/office/2007/relationships/media" Target="file:///E:\&#26368;&#32456;&#35838;&#20214;\20&#31179;&#20061;&#24180;&#32423;&#33521;&#35821;&#19978;&#20876;&#22806;&#30740;&#29256;&#35838;&#20214;\20&#19978;&#20061;&#33521;&#22806;&#30740;&#29256;&#35838;&#20214;\3.&#35838;&#20214;&#20869;&#23481;\1.&#26032;&#35838;&#25945;&#23398;&#36164;&#26009;\Module%204%20%20Home%20alone\Unit%202%20I%20became%20so%20bored%20with%20their%20orders%20that%20I%20wished%20they%20would%20leave%20me%20alone\&#65288;3&#65289;&#25945;&#23398;&#35838;&#20214;\Unit%202%20activity%202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>
            <a:off x="861060" y="2114562"/>
            <a:ext cx="7828121" cy="899160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文本框 1"/>
          <p:cNvSpPr>
            <a:spLocks noGrp="1"/>
          </p:cNvSpPr>
          <p:nvPr/>
        </p:nvSpPr>
        <p:spPr>
          <a:xfrm>
            <a:off x="-7757" y="800146"/>
            <a:ext cx="9151757" cy="492443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38100" rIns="76200" bIns="38100" anchor="t">
            <a:spAutoFit/>
          </a:bodyPr>
          <a:lstStyle/>
          <a:p>
            <a:pPr algn="ctr" fontAlgn="base">
              <a:defRPr/>
            </a:pPr>
            <a:r>
              <a:rPr lang="zh-CN" altLang="en-US" sz="27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Module 4  Home alone</a:t>
            </a:r>
            <a:endParaRPr lang="zh-CN" altLang="en-US" sz="2700" b="1" noProof="1">
              <a:solidFill>
                <a:schemeClr val="tx2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6867" name="文本框 3"/>
          <p:cNvSpPr txBox="1"/>
          <p:nvPr/>
        </p:nvSpPr>
        <p:spPr>
          <a:xfrm>
            <a:off x="955833" y="2114562"/>
            <a:ext cx="7638574" cy="899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Unit 2 I became so bored with their orders that I wished they would leave me alone.</a:t>
            </a:r>
            <a:endParaRPr lang="zh-CN" altLang="en-US" sz="2700" b="1" noProof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7757" y="4324305"/>
            <a:ext cx="9151757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421130" y="642938"/>
            <a:ext cx="6958013" cy="6224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Read the passage and choose the best summary.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38213" y="1187292"/>
            <a:ext cx="7267099" cy="37171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Unit 2 activity 2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14799" y="787242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9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12294" name="TextBox 10"/>
          <p:cNvSpPr txBox="1"/>
          <p:nvPr/>
        </p:nvSpPr>
        <p:spPr>
          <a:xfrm>
            <a:off x="1932623" y="1074421"/>
            <a:ext cx="5279231" cy="346186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a) Zheng Chenyu found his life more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 difficult without his parents.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b) Zheng Chenyu depended on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  parents to prepare meals for him.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c) Zheng Chenyu had so much homework that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    he did not have time to look after himself. 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</a:rPr>
              <a:t>d) Zheng Chenyu should learn to cook.  </a:t>
            </a:r>
            <a:endParaRPr lang="en-US" altLang="zh-CN" sz="21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矩形 3"/>
          <p:cNvSpPr/>
          <p:nvPr/>
        </p:nvSpPr>
        <p:spPr>
          <a:xfrm>
            <a:off x="1145858" y="1217295"/>
            <a:ext cx="1143000" cy="54816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400" b="1">
                <a:solidFill>
                  <a:schemeClr val="accent5"/>
                </a:solidFill>
                <a:latin typeface="Calibri" panose="020F0502020204030204" pitchFamily="34" charset="0"/>
              </a:rPr>
              <a:t>✔</a:t>
            </a:r>
            <a:endParaRPr lang="zh-CN" altLang="en-US" sz="2400" b="1">
              <a:solidFill>
                <a:schemeClr val="accent5"/>
              </a:solidFill>
              <a:latin typeface="Calibri" panose="020F0502020204030204" pitchFamily="34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3" name="矩形 2"/>
          <p:cNvSpPr/>
          <p:nvPr/>
        </p:nvSpPr>
        <p:spPr>
          <a:xfrm>
            <a:off x="1783081" y="962025"/>
            <a:ext cx="6197441" cy="329013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altLang="zh-C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paragraph </a:t>
            </a:r>
            <a:r>
              <a:rPr lang="zh-CN" alt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1 and answer the questions</a:t>
            </a:r>
            <a:r>
              <a:rPr lang="en-US" altLang="zh-C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2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zh-CN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1. Did his parents love him?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en-US" altLang="zh-CN" sz="23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zh-CN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2. What did his parents do?</a:t>
            </a:r>
          </a:p>
          <a:p>
            <a:pPr eaLnBrk="0" hangingPunct="0">
              <a:lnSpc>
                <a:spcPct val="130000"/>
              </a:lnSpc>
              <a:defRPr/>
            </a:pPr>
            <a:endParaRPr lang="en-US" altLang="zh-CN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zh-CN" alt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3.What did he wish?</a:t>
            </a:r>
          </a:p>
          <a:p>
            <a:pPr eaLnBrk="0" hangingPunct="0">
              <a:lnSpc>
                <a:spcPct val="130000"/>
              </a:lnSpc>
              <a:defRPr/>
            </a:pPr>
            <a:endParaRPr lang="zh-CN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54555" y="1859757"/>
            <a:ext cx="5454254" cy="236988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zh-CN" altLang="en-US" sz="23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they did</a:t>
            </a:r>
            <a:r>
              <a:rPr lang="en-US" altLang="zh-CN" sz="23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30000"/>
              </a:lnSpc>
              <a:defRPr/>
            </a:pPr>
            <a:endParaRPr lang="zh-CN" altLang="en-US" sz="23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zh-CN" altLang="en-US" sz="23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managed every minute of his life.</a:t>
            </a:r>
            <a:endParaRPr lang="en-US" altLang="zh-CN" sz="23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endParaRPr lang="zh-CN" altLang="en-US" sz="23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lang="zh-CN" altLang="en-US" sz="23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wished they would leav</a:t>
            </a:r>
            <a:r>
              <a:rPr lang="en-US" altLang="zh-CN" sz="23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hi</a:t>
            </a:r>
            <a:r>
              <a:rPr lang="zh-CN" altLang="en-US" sz="23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alone.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2" name="矩形 1"/>
          <p:cNvSpPr/>
          <p:nvPr/>
        </p:nvSpPr>
        <p:spPr>
          <a:xfrm>
            <a:off x="940118" y="1083469"/>
            <a:ext cx="7545229" cy="410420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zh-CN" alt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altLang="zh-C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 paragraph 3</a:t>
            </a:r>
            <a:r>
              <a:rPr lang="zh-CN" alt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 and find out what kind of</a:t>
            </a:r>
          </a:p>
          <a:p>
            <a:pPr eaLnBrk="0" hangingPunct="0">
              <a:lnSpc>
                <a:spcPct val="120000"/>
              </a:lnSpc>
              <a:defRPr/>
            </a:pPr>
            <a:r>
              <a:rPr lang="zh-CN" altLang="en-US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troubles he meet.</a:t>
            </a:r>
          </a:p>
          <a:p>
            <a:pPr lvl="1" eaLnBrk="0" hangingPunct="0">
              <a:defRPr/>
            </a:pPr>
            <a:r>
              <a:rPr lang="en-US" altLang="zh-CN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1.I w</a:t>
            </a:r>
            <a:r>
              <a:rPr lang="zh-CN" altLang="en-US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oke up late</a:t>
            </a:r>
            <a:r>
              <a:rPr lang="en-US" altLang="zh-CN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zh-CN" altLang="en-US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hurry to school without breakfast</a:t>
            </a:r>
            <a:r>
              <a:rPr lang="en-US" altLang="zh-CN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it was</a:t>
            </a:r>
            <a:r>
              <a:rPr lang="zh-CN" altLang="en-US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still late</a:t>
            </a:r>
            <a:r>
              <a:rPr lang="en-US" altLang="zh-CN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0" hangingPunct="0">
              <a:defRPr/>
            </a:pPr>
            <a:endParaRPr lang="zh-CN" altLang="en-US" sz="23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defRPr/>
            </a:pPr>
            <a:r>
              <a:rPr lang="en-US" altLang="zh-CN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2.I c</a:t>
            </a:r>
            <a:r>
              <a:rPr lang="zh-CN" altLang="en-US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ouldn</a:t>
            </a:r>
            <a:r>
              <a:rPr lang="en-US" altLang="zh-CN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hand in homework</a:t>
            </a:r>
            <a:r>
              <a:rPr lang="en-US" altLang="zh-CN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eaLnBrk="0" hangingPunct="0">
              <a:defRPr/>
            </a:pPr>
            <a:endParaRPr lang="zh-CN" altLang="en-US" sz="23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defRPr/>
            </a:pPr>
            <a:r>
              <a:rPr lang="en-US" altLang="zh-CN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3.I w</a:t>
            </a:r>
            <a:r>
              <a:rPr lang="zh-CN" altLang="en-US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unable to play basketball </a:t>
            </a:r>
            <a:r>
              <a:rPr lang="en-US" altLang="zh-CN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 empty stomach.</a:t>
            </a:r>
          </a:p>
          <a:p>
            <a:pPr lvl="1" eaLnBrk="0" hangingPunct="0">
              <a:defRPr/>
            </a:pPr>
            <a:endParaRPr lang="zh-CN" altLang="en-US" sz="2300" b="1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hangingPunct="0">
              <a:defRPr/>
            </a:pPr>
            <a:r>
              <a:rPr lang="en-US" altLang="zh-CN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4.I f</a:t>
            </a:r>
            <a:r>
              <a:rPr lang="zh-CN" altLang="en-US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 tired and sleepy at school all day long</a:t>
            </a:r>
            <a:r>
              <a:rPr lang="en-US" altLang="zh-CN" sz="23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1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61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66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66" end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24940" y="787242"/>
            <a:ext cx="7326630" cy="8072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omplete the sentences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See how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Zheng Chenyu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 feelings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changed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424902" y="1859800"/>
            <a:ext cx="6318647" cy="2423740"/>
          </a:xfrm>
          <a:prstGeom prst="rect">
            <a:avLst/>
          </a:prstGeom>
          <a:solidFill>
            <a:schemeClr val="bg1">
              <a:alpha val="67999"/>
            </a:schemeClr>
          </a:solidFill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1 Zheng Chenyu felt ________________ with his parents because they did everything for him and managed every minute of his life.</a:t>
            </a:r>
          </a:p>
          <a:p>
            <a:pPr>
              <a:lnSpc>
                <a:spcPct val="150000"/>
              </a:lnSpc>
              <a:spcBef>
                <a:spcPct val="15000"/>
              </a:spcBef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2 After Zheng Chenyu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 parents went away on business, he felt ___________ because he could _______________.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773780" y="1859542"/>
            <a:ext cx="2430066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bit unhappy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014782" y="3646909"/>
            <a:ext cx="1997869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209467" y="3646909"/>
            <a:ext cx="1997869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have some fun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16343" y="1010603"/>
            <a:ext cx="6710839" cy="26853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3 Zheng Chenyu felt _______________ after the first night.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4 Zheng Chenyu felt _______________ when he found he could not look after himself well.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5 Zheng Chenyu realised being home alone ___________________________.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475763" y="1002894"/>
            <a:ext cx="2917031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tired and sleepy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75763" y="1593444"/>
            <a:ext cx="2917031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lonely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55511" y="3010288"/>
            <a:ext cx="2917031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was not always perfect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700" name="Text Box 4"/>
          <p:cNvSpPr txBox="1"/>
          <p:nvPr/>
        </p:nvSpPr>
        <p:spPr bwMode="auto">
          <a:xfrm>
            <a:off x="1421130" y="690087"/>
            <a:ext cx="5943817" cy="807244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spcBef>
                <a:spcPts val="1500"/>
              </a:spcBef>
            </a:pP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ko-KR" sz="2400" b="1">
                <a:latin typeface="Times New Roman" panose="02020603050405020304" pitchFamily="18" charset="0"/>
                <a:ea typeface="Arial Narrow" panose="020B0606020202030204" charset="0"/>
                <a:cs typeface="Times New Roman" panose="02020603050405020304" pitchFamily="18" charset="0"/>
              </a:rPr>
              <a:t> </a:t>
            </a:r>
            <a:r>
              <a:rPr lang="en-US" altLang="ko-KR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box.</a:t>
            </a:r>
          </a:p>
        </p:txBody>
      </p:sp>
      <p:sp>
        <p:nvSpPr>
          <p:cNvPr id="29702" name="AutoShape 6"/>
          <p:cNvSpPr/>
          <p:nvPr/>
        </p:nvSpPr>
        <p:spPr bwMode="auto">
          <a:xfrm>
            <a:off x="1997395" y="1596673"/>
            <a:ext cx="5149215" cy="575310"/>
          </a:xfrm>
          <a:prstGeom prst="roundRect">
            <a:avLst>
              <a:gd name="adj" fmla="val 25120"/>
            </a:avLst>
          </a:prstGeom>
          <a:solidFill>
            <a:srgbClr val="CC99FF">
              <a:alpha val="27867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round/>
          </a:ln>
        </p:spPr>
        <p:txBody>
          <a:bodyPr vert="horz" wrap="none" lIns="68580" tIns="34290" rIns="68580" bIns="34290" numCol="1" anchor="ctr">
            <a:noAutofit/>
          </a:bodyPr>
          <a:lstStyle/>
          <a:p>
            <a:pPr eaLnBrk="0" fontAlgn="auto"/>
            <a:endParaRPr lang="ko-K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Text Box 7"/>
          <p:cNvSpPr txBox="1"/>
          <p:nvPr/>
        </p:nvSpPr>
        <p:spPr bwMode="auto">
          <a:xfrm>
            <a:off x="1769663" y="1699609"/>
            <a:ext cx="5604510" cy="377026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68580" tIns="34290" rIns="68580" bIns="34290" numCol="1" anchor="t">
            <a:spAutoFit/>
          </a:bodyPr>
          <a:lstStyle/>
          <a:p>
            <a:pPr algn="ctr" eaLnBrk="0" fontAlgn="auto"/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burn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ko-K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1" name="Text Box 5"/>
          <p:cNvSpPr txBox="1"/>
          <p:nvPr/>
        </p:nvSpPr>
        <p:spPr bwMode="auto">
          <a:xfrm>
            <a:off x="1081564" y="2296002"/>
            <a:ext cx="6980396" cy="265457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>
              <a:lnSpc>
                <a:spcPct val="120000"/>
              </a:lnSpc>
              <a:spcBef>
                <a:spcPts val="1500"/>
              </a:spcBef>
            </a:pP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Chenyu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bored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parents’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_______.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happy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parents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business,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though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soon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could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things.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forgot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homework.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a(n)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stomach.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broke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father’s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________.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Chenyu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cooking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tidying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up.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realised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en-US" altLang="ko-KR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2000">
                <a:latin typeface="Times New Roman" panose="02020603050405020304" pitchFamily="18" charset="0"/>
                <a:cs typeface="Times New Roman" panose="02020603050405020304" pitchFamily="18" charset="0"/>
              </a:rPr>
              <a:t>perfect.</a:t>
            </a:r>
            <a:endParaRPr lang="ko-KR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6134338" y="2295764"/>
            <a:ext cx="86201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  <a:endParaRPr lang="en-US" altLang="zh-CN" sz="18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23"/>
          <p:cNvSpPr txBox="1"/>
          <p:nvPr/>
        </p:nvSpPr>
        <p:spPr>
          <a:xfrm>
            <a:off x="4140756" y="2985850"/>
            <a:ext cx="86201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altLang="zh-CN" sz="18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3"/>
          <p:cNvSpPr txBox="1"/>
          <p:nvPr/>
        </p:nvSpPr>
        <p:spPr>
          <a:xfrm>
            <a:off x="5536645" y="3415904"/>
            <a:ext cx="86201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endParaRPr lang="en-US" altLang="zh-CN" sz="18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3"/>
          <p:cNvSpPr txBox="1"/>
          <p:nvPr/>
        </p:nvSpPr>
        <p:spPr>
          <a:xfrm>
            <a:off x="1135142" y="3762138"/>
            <a:ext cx="86201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brunt</a:t>
            </a:r>
            <a:endParaRPr lang="en-US" altLang="zh-CN" sz="18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3"/>
          <p:cNvSpPr txBox="1"/>
          <p:nvPr/>
        </p:nvSpPr>
        <p:spPr>
          <a:xfrm>
            <a:off x="5536645" y="3762138"/>
            <a:ext cx="86201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zh-CN" sz="18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endParaRPr lang="en-US" altLang="zh-CN" sz="18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3"/>
          <p:cNvSpPr txBox="1"/>
          <p:nvPr/>
        </p:nvSpPr>
        <p:spPr>
          <a:xfrm>
            <a:off x="4257437" y="4108372"/>
            <a:ext cx="862013" cy="34528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18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endParaRPr lang="en-US" sz="18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1" grpId="0"/>
      <p:bldP spid="13" grpId="0"/>
      <p:bldP spid="2" grpId="0"/>
      <p:bldP spid="3" grpId="0"/>
      <p:bldP spid="5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8"/>
          <p:cNvSpPr txBox="1"/>
          <p:nvPr/>
        </p:nvSpPr>
        <p:spPr>
          <a:xfrm>
            <a:off x="5141119" y="2151460"/>
            <a:ext cx="4895850" cy="3905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100">
              <a:solidFill>
                <a:srgbClr val="33CCFF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12482" y="1314273"/>
            <a:ext cx="6318647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marL="257175" indent="-257175">
              <a:lnSpc>
                <a:spcPct val="150000"/>
              </a:lnSpc>
            </a:pP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zh-CN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boy, like all other boys, I want to be a </a:t>
            </a:r>
            <a:r>
              <a:rPr lang="zh-CN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zh-CN" altLang="zh-CN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75" indent="-257175">
              <a:lnSpc>
                <a:spcPct val="150000"/>
              </a:lnSpc>
            </a:pP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作为男孩，就像其他所有男孩一样，我想做个男子汉。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88783" y="2542222"/>
            <a:ext cx="5092065" cy="1608133"/>
          </a:xfrm>
          <a:prstGeom prst="rect">
            <a:avLst/>
          </a:prstGeom>
          <a:noFill/>
          <a:ln w="9525" cmpd="sng">
            <a:solidFill>
              <a:srgbClr val="339966"/>
            </a:solidFill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在此处意为“</a:t>
            </a: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男子汉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”。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Don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’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 cry anymore. 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 a man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别再哭了。要像个男子汉！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  <p:bldP spid="307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62943" y="1141473"/>
            <a:ext cx="6615113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Actually, they </a:t>
            </a:r>
            <a:r>
              <a:rPr lang="zh-CN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managed </a:t>
            </a: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every minute of my life.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实际上，他们安排了我生活中的每一分钟。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663175" y="2110068"/>
            <a:ext cx="6210300" cy="2839239"/>
          </a:xfrm>
          <a:prstGeom prst="rect">
            <a:avLst/>
          </a:prstGeom>
          <a:noFill/>
          <a:ln w="9525" cmpd="sng">
            <a:solidFill>
              <a:srgbClr val="339966"/>
            </a:solidFill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的意思是“</a:t>
            </a: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安排；管理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”，在这里作者用夸张的手法表达了对父母管得太多的不满。</a:t>
            </a:r>
          </a:p>
          <a:p>
            <a:pPr>
              <a:lnSpc>
                <a:spcPct val="15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Parents should not 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manage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everything for their children.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父母不应该为孩子安排一切。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manage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my time well.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我把自己的时间安排得很好。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uiExpand="1" build="p"/>
      <p:bldP spid="317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40866" y="1344260"/>
            <a:ext cx="6426994" cy="9925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I liked the games </a:t>
            </a:r>
            <a:r>
              <a:rPr lang="zh-CN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much </a:t>
            </a:r>
            <a:r>
              <a:rPr lang="zh-CN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zh-CN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I played until midnight.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我太喜欢玩游戏了，以至于一直玩到午夜。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85518" y="2450943"/>
            <a:ext cx="6373416" cy="2377574"/>
          </a:xfrm>
          <a:prstGeom prst="rect">
            <a:avLst/>
          </a:prstGeom>
          <a:noFill/>
          <a:ln w="9525" cmpd="sng">
            <a:solidFill>
              <a:srgbClr val="339966"/>
            </a:solidFill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(1)“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＋形容词或副词＋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引导的结果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状语从句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，意思是“</a:t>
            </a: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如此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以致于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。 如：</a:t>
            </a:r>
          </a:p>
          <a:p>
            <a:pPr>
              <a:lnSpc>
                <a:spcPct val="15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When the basketball fans saw Jeremy Lin, they got</a:t>
            </a:r>
            <a:r>
              <a:rPr lang="zh-CN" altLang="zh-CN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excited 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that</a:t>
            </a:r>
            <a:r>
              <a:rPr lang="zh-CN" altLang="zh-CN" sz="200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they cried out. 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当球迷们看到林书豪时，他们太激动，喊了起来。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uiExpand="1" build="p"/>
      <p:bldP spid="327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1203" name="Rectangle 2"/>
          <p:cNvSpPr/>
          <p:nvPr/>
        </p:nvSpPr>
        <p:spPr>
          <a:xfrm>
            <a:off x="2242185" y="642938"/>
            <a:ext cx="4792028" cy="468154"/>
          </a:xfrm>
          <a:prstGeom prst="roundRect">
            <a:avLst>
              <a:gd name="adj" fmla="val 16667"/>
            </a:avLst>
          </a:prstGeom>
          <a:solidFill>
            <a:srgbClr val="DEF0FA"/>
          </a:solidFill>
          <a:ln w="9525">
            <a:noFill/>
          </a:ln>
        </p:spPr>
        <p:txBody>
          <a:bodyPr lIns="68580" tIns="34290" rIns="68580" bIns="34290" anchor="ctr"/>
          <a:lstStyle/>
          <a:p>
            <a:pPr algn="ctr">
              <a:lnSpc>
                <a:spcPct val="70000"/>
              </a:lnSpc>
            </a:pPr>
            <a:r>
              <a:rPr lang="en-US" altLang="zh-CN" sz="2700" b="1">
                <a:solidFill>
                  <a:srgbClr val="A0C0F0"/>
                </a:solidFill>
                <a:latin typeface="Times New Roman" panose="02020603050405020304" pitchFamily="18" charset="0"/>
              </a:rPr>
              <a:t>New words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24514" y="1255396"/>
            <a:ext cx="2502218" cy="329993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r"/>
            <a:r>
              <a:rPr lang="zh-CN" altLang="zh-CN" sz="21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actually</a:t>
            </a:r>
            <a:endParaRPr lang="zh-CN" altLang="zh-CN" sz="21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manage</a:t>
            </a:r>
            <a:endParaRPr lang="zh-CN" altLang="zh-CN" sz="21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unhappy</a:t>
            </a:r>
            <a:endParaRPr lang="zh-CN" altLang="zh-CN" sz="21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turn off</a:t>
            </a:r>
            <a:endParaRPr lang="zh-CN" altLang="zh-CN" sz="21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order</a:t>
            </a:r>
            <a:endParaRPr lang="zh-CN" altLang="zh-CN" sz="21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be worried about</a:t>
            </a:r>
            <a:endParaRPr lang="zh-CN" altLang="zh-CN" sz="21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r"/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business</a:t>
            </a:r>
            <a:endParaRPr lang="zh-CN" altLang="zh-CN" sz="21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 business</a:t>
            </a:r>
            <a:endParaRPr lang="zh-CN" altLang="zh-CN" sz="21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sofa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481989" y="1255282"/>
            <a:ext cx="3995738" cy="422423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 algn="l"/>
            <a:r>
              <a:rPr lang="zh-CN" altLang="zh-CN" sz="22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adv. </a:t>
            </a:r>
            <a:r>
              <a:rPr lang="zh-CN" altLang="zh-CN" sz="2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事实上</a:t>
            </a:r>
          </a:p>
          <a:p>
            <a:pPr algn="l"/>
            <a:r>
              <a:rPr lang="zh-CN" altLang="zh-CN" sz="22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zh-CN" altLang="zh-CN" sz="2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管理；支配</a:t>
            </a:r>
          </a:p>
          <a:p>
            <a:pPr algn="l"/>
            <a:r>
              <a:rPr lang="zh-CN" altLang="zh-CN" sz="22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zh-CN" altLang="zh-CN" sz="2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不高兴的</a:t>
            </a:r>
          </a:p>
          <a:p>
            <a:pPr algn="l"/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关掉；关闭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设备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zh-CN" altLang="zh-CN" sz="22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</a:t>
            </a:r>
            <a:r>
              <a:rPr lang="zh-CN" altLang="zh-CN" sz="2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命令；指示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担心</a:t>
            </a:r>
          </a:p>
          <a:p>
            <a:pPr algn="l"/>
            <a:endParaRPr lang="zh-CN" altLang="zh-CN" sz="23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zh-CN" altLang="zh-CN" sz="23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zh-CN" sz="2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en-US" sz="2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工作</a:t>
            </a:r>
            <a:endParaRPr lang="zh-CN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出差</a:t>
            </a:r>
            <a:endParaRPr lang="zh-CN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zh-CN" sz="23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</a:t>
            </a:r>
            <a:r>
              <a:rPr lang="zh-CN" altLang="zh-CN" sz="23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300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zh-CN" sz="2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长</a:t>
            </a:r>
            <a:r>
              <a:rPr lang="zh-CN" altLang="zh-CN" sz="2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沙发</a:t>
            </a:r>
            <a:endParaRPr lang="zh-CN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zh-CN" sz="23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zh-CN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zh-CN" alt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44338" y="1224517"/>
            <a:ext cx="6426994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zh-CN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but I could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zh-CN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</a:t>
            </a:r>
            <a:r>
              <a:rPr lang="zh-CN" altLang="zh-CN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zh-CN" altLang="zh-CN" sz="20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in.</a:t>
            </a:r>
            <a:r>
              <a:rPr lang="zh-CN" altLang="zh-CN" sz="2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， 但是我交不了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679524" y="1953894"/>
            <a:ext cx="6156722" cy="2839239"/>
          </a:xfrm>
          <a:prstGeom prst="rect">
            <a:avLst/>
          </a:prstGeom>
          <a:noFill/>
          <a:ln w="9525" cmpd="sng">
            <a:solidFill>
              <a:srgbClr val="339966"/>
            </a:solidFill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in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指把物品“</a:t>
            </a: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上交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”，反义短语是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out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，把物品“</a:t>
            </a:r>
            <a:r>
              <a:rPr lang="zh-CN" altLang="en-US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分发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”出去 。</a:t>
            </a:r>
          </a:p>
          <a:p>
            <a:pPr>
              <a:lnSpc>
                <a:spcPct val="15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We can help the teacher</a:t>
            </a:r>
            <a:r>
              <a:rPr lang="zh-CN" altLang="zh-CN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hand out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exam papers.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我们可以帮老师分发试卷。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want you both to 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hand in</a:t>
            </a: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your exercise-book today.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我要你们俩今天把练习本交上来。 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  <p:bldP spid="348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80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 </a:t>
            </a:r>
            <a:endParaRPr lang="en-US" altLang="zh-CN" sz="21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651510" y="1141571"/>
            <a:ext cx="7840504" cy="422423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5. When I got home, I tried to cook some rice, but I</a:t>
            </a:r>
            <a:r>
              <a:rPr lang="en-US" altLang="zh-CN" sz="2000" b="1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u="sng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burnt</a:t>
            </a:r>
            <a:r>
              <a:rPr lang="en-US" altLang="zh-CN" sz="2000" b="1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  <a:r>
              <a:rPr lang="zh-CN" altLang="en-US" sz="20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当我到家时，我尽量做些饭，但我把饭烧糊了。</a:t>
            </a:r>
          </a:p>
          <a:p>
            <a:pPr>
              <a:lnSpc>
                <a:spcPct val="150000"/>
              </a:lnSpc>
            </a:pPr>
            <a:r>
              <a:rPr lang="en-US" altLang="zh-CN" sz="2000" u="sng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</a:t>
            </a:r>
            <a:r>
              <a:rPr lang="zh-CN" altLang="en-US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burned, burned; burnt, burnt</a:t>
            </a:r>
            <a:r>
              <a:rPr lang="zh-CN" altLang="en-US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这里意为“</a:t>
            </a:r>
            <a:r>
              <a:rPr lang="zh-CN" altLang="en-US" sz="20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使）</a:t>
            </a:r>
            <a:r>
              <a:rPr lang="en-US" altLang="zh-CN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食物</a:t>
            </a:r>
            <a:r>
              <a:rPr lang="en-US" altLang="zh-CN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烧焦；（使）烧糊”。</a:t>
            </a:r>
          </a:p>
          <a:p>
            <a:pPr>
              <a:lnSpc>
                <a:spcPct val="150000"/>
              </a:lnSpc>
            </a:pPr>
            <a:r>
              <a:rPr lang="en-US" altLang="zh-CN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</a:t>
            </a:r>
            <a:r>
              <a:rPr lang="en-US" altLang="zh-CN" sz="20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动词 还表示“</a:t>
            </a:r>
            <a:r>
              <a:rPr lang="zh-CN" altLang="en-US" sz="20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（使）燃烧，烧毁，烧伤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endParaRPr lang="zh-CN" altLang="en-US" sz="2000" noProof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</a:t>
            </a: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名词 “</a:t>
            </a:r>
            <a:r>
              <a:rPr lang="zh-CN" altLang="en-US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烧伤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”        </a:t>
            </a:r>
          </a:p>
          <a:p>
            <a:pPr>
              <a:lnSpc>
                <a:spcPct val="150000"/>
              </a:lnSpc>
            </a:pPr>
            <a:r>
              <a:rPr lang="en-US" altLang="zh-CN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burning</a:t>
            </a:r>
            <a:r>
              <a:rPr lang="en-US" altLang="zh-CN" sz="20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形容词</a:t>
            </a:r>
            <a:r>
              <a:rPr lang="zh-CN" altLang="en-US" sz="2000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noProof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燃烧的，烫手的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  <a:p>
            <a:pPr>
              <a:lnSpc>
                <a:spcPct val="150000"/>
              </a:lnSpc>
            </a:pPr>
            <a:r>
              <a:rPr lang="en-US" altLang="zh-CN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burnt</a:t>
            </a:r>
            <a:r>
              <a:rPr lang="en-US" altLang="zh-CN" sz="2000" noProof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形容词 “</a:t>
            </a:r>
            <a:r>
              <a:rPr lang="zh-CN" altLang="en-US" sz="2000" noProof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烧坏的</a:t>
            </a: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000" i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i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1313498" y="787242"/>
            <a:ext cx="7194709" cy="8072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zh-CN" sz="2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passage about what you can do and what you cannot do when your parents are away.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94398" y="1594485"/>
            <a:ext cx="7613809" cy="385490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Make lists of what you can do and cannot do when your parents are away.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I can wake up on time .</a:t>
            </a:r>
            <a:endParaRPr lang="en-US" altLang="zh-CN" sz="2000" i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I cannot make breakfast.</a:t>
            </a:r>
            <a:endParaRPr lang="en-US" altLang="zh-CN" sz="2000" i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Now join the sentences with 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although</a:t>
            </a:r>
            <a:r>
              <a:rPr lang="zh-CN" altLang="en-US" sz="2000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000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but or so...that.</a:t>
            </a:r>
          </a:p>
          <a:p>
            <a:pPr>
              <a:lnSpc>
                <a:spcPct val="120000"/>
              </a:lnSpc>
            </a:pPr>
            <a:r>
              <a:rPr lang="en-US" altLang="zh-CN" sz="2000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I can wake up on time, although I cannot make breakfast.</a:t>
            </a:r>
            <a:endParaRPr lang="en-US" altLang="zh-CN" sz="2000" i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Write a conclusion to the sentences.</a:t>
            </a:r>
            <a:endParaRPr lang="en-US" altLang="zh-CN" sz="2000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  I will miss my parents, but I think I can look after myself very well.</a:t>
            </a:r>
            <a:endParaRPr lang="en-US" altLang="zh-CN" sz="2000" i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·</a:t>
            </a:r>
            <a:r>
              <a:rPr lang="en-US" altLang="zh-CN" sz="20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Share your passage with your classmates.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8851" name="文本框 6"/>
          <p:cNvSpPr txBox="1"/>
          <p:nvPr/>
        </p:nvSpPr>
        <p:spPr>
          <a:xfrm>
            <a:off x="567929" y="690563"/>
            <a:ext cx="2071721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>
              <a:buSzTx/>
              <a:buFontTx/>
            </a:pPr>
            <a:r>
              <a:rPr lang="zh-CN" altLang="en-US" sz="2100" b="1">
                <a:latin typeface="宋体" panose="02010600030101010101" pitchFamily="2" charset="-122"/>
              </a:rPr>
              <a:t>一、单项选择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57301" y="1044892"/>
            <a:ext cx="7271861" cy="46243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   ) 1. _____ he is a little child, Jerry knows a lot about the world. </a:t>
            </a:r>
          </a:p>
          <a:p>
            <a:pPr>
              <a:lnSpc>
                <a:spcPct val="150000"/>
              </a:lnSpc>
            </a:pP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A. Though                 B. Since    </a:t>
            </a:r>
          </a:p>
          <a:p>
            <a:pPr>
              <a:lnSpc>
                <a:spcPct val="150000"/>
              </a:lnSpc>
            </a:pP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C. If                           D. Because</a:t>
            </a:r>
          </a:p>
          <a:p>
            <a:pPr>
              <a:lnSpc>
                <a:spcPct val="150000"/>
              </a:lnSpc>
            </a:pP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   ) 2. He was _____ tired _____ he could not go on walking. </a:t>
            </a:r>
          </a:p>
          <a:p>
            <a:pPr>
              <a:lnSpc>
                <a:spcPct val="150000"/>
              </a:lnSpc>
            </a:pPr>
            <a:r>
              <a:rPr lang="zh-CN" altLang="en-US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A. too...to                   B. such…that   C. so…that   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   ) 3. It was _____ lovely weather_____ we decided to spend</a:t>
            </a:r>
            <a:endParaRPr lang="en-US" altLang="zh-CN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day on the beach.</a:t>
            </a:r>
            <a:endParaRPr lang="zh-CN" altLang="en-US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A. such a…that             B. such…that  </a:t>
            </a:r>
            <a:endParaRPr lang="zh-CN" altLang="en-US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4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C. such…as                   D. so…that</a:t>
            </a:r>
            <a:endParaRPr lang="zh-CN" altLang="en-US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9780" y="1044682"/>
            <a:ext cx="31883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49780" y="2395803"/>
            <a:ext cx="31002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49780" y="3280199"/>
            <a:ext cx="310021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" name="矩形 3"/>
          <p:cNvSpPr/>
          <p:nvPr/>
        </p:nvSpPr>
        <p:spPr>
          <a:xfrm>
            <a:off x="579835" y="690563"/>
            <a:ext cx="6588919" cy="714851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eaLnBrk="0" hangingPunct="0">
              <a:defRPr/>
            </a:pPr>
            <a:r>
              <a:rPr lang="zh-CN" altLang="en-US" sz="2100" b="1">
                <a:latin typeface="宋体" panose="02010600030101010101" pitchFamily="2" charset="-122"/>
                <a:cs typeface="宋体" panose="02010600030101010101" pitchFamily="2" charset="-122"/>
              </a:rPr>
              <a:t>二、根据所给汉语意思，用单词或短语完成下列</a:t>
            </a:r>
            <a:endParaRPr lang="en-US" altLang="zh-CN" sz="2100" b="1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0" hangingPunct="0">
              <a:defRPr/>
            </a:pPr>
            <a:r>
              <a:rPr lang="en-US" altLang="zh-CN" sz="2100" b="1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100" b="1">
                <a:latin typeface="宋体" panose="02010600030101010101" pitchFamily="2" charset="-122"/>
                <a:cs typeface="宋体" panose="02010600030101010101" pitchFamily="2" charset="-122"/>
              </a:rPr>
              <a:t>英文句子。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81576" y="1536859"/>
            <a:ext cx="7557135" cy="346186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257175" indent="-257175">
              <a:lnSpc>
                <a:spcPct val="150000"/>
              </a:lnSpc>
            </a:pP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他醒来时发现屋里只有他一个人。</a:t>
            </a: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______ ______ to find himself alone in the house.</a:t>
            </a:r>
            <a:endParaRPr lang="en-US" altLang="zh-CN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我把那块表交给了警察。</a:t>
            </a:r>
            <a:endParaRPr lang="en-US" altLang="zh-CN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_______ the watch ______ to the police. 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我试着和他联系，却没联系上。</a:t>
            </a:r>
            <a:endParaRPr lang="en-US" altLang="zh-CN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tried to contact (</a:t>
            </a:r>
            <a:r>
              <a:rPr lang="zh-CN" altLang="en-US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联系</a:t>
            </a: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 him, but _______ _______</a:t>
            </a:r>
            <a:r>
              <a:rPr lang="en-US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_______.</a:t>
            </a:r>
            <a:endParaRPr lang="zh-CN" altLang="zh-CN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</a:pPr>
            <a:r>
              <a:rPr lang="zh-CN" altLang="zh-CN" sz="21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endParaRPr lang="zh-CN" altLang="en-US" sz="2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902402" y="2036194"/>
            <a:ext cx="2159794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woke    up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626935" y="3035290"/>
            <a:ext cx="4050506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handed                      in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5201519" y="3976818"/>
            <a:ext cx="3835004" cy="530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      unable     </a:t>
            </a:r>
            <a:r>
              <a:rPr lang="en-US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sz="20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</p:txBody>
      </p:sp>
      <p:pic>
        <p:nvPicPr>
          <p:cNvPr id="49158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7820025" y="7972425"/>
            <a:ext cx="247650" cy="180975"/>
          </a:xfrm>
          <a:prstGeom prst="cube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6" grpId="0"/>
      <p:bldP spid="491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1203" name="Rectangle 2"/>
          <p:cNvSpPr/>
          <p:nvPr/>
        </p:nvSpPr>
        <p:spPr>
          <a:xfrm>
            <a:off x="2241948" y="642938"/>
            <a:ext cx="4792265" cy="496491"/>
          </a:xfrm>
          <a:prstGeom prst="roundRect">
            <a:avLst>
              <a:gd name="adj" fmla="val 16667"/>
            </a:avLst>
          </a:prstGeom>
          <a:solidFill>
            <a:srgbClr val="DEF0FA"/>
          </a:solidFill>
          <a:ln w="9525">
            <a:noFill/>
          </a:ln>
        </p:spPr>
        <p:txBody>
          <a:bodyPr lIns="68580" tIns="34290" rIns="68580" bIns="34290" anchor="ctr"/>
          <a:lstStyle/>
          <a:p>
            <a:pPr algn="ctr">
              <a:lnSpc>
                <a:spcPct val="70000"/>
              </a:lnSpc>
            </a:pPr>
            <a:r>
              <a:rPr lang="en-US" altLang="zh-CN" sz="2700" b="1">
                <a:solidFill>
                  <a:srgbClr val="A0C0F0"/>
                </a:solidFill>
                <a:latin typeface="Times New Roman" panose="02020603050405020304" pitchFamily="18" charset="0"/>
              </a:rPr>
              <a:t>New words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68216" y="1422083"/>
            <a:ext cx="3261360" cy="29732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90000"/>
              </a:lnSpc>
            </a:pPr>
            <a:r>
              <a:rPr lang="zh-CN" altLang="zh-CN" sz="2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0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snack</a:t>
            </a:r>
          </a:p>
          <a:p>
            <a:pPr algn="r">
              <a:lnSpc>
                <a:spcPct val="90000"/>
              </a:lnSpc>
            </a:pPr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midnight</a:t>
            </a:r>
          </a:p>
          <a:p>
            <a:pPr algn="r">
              <a:lnSpc>
                <a:spcPct val="90000"/>
              </a:lnSpc>
            </a:pPr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wake up</a:t>
            </a:r>
          </a:p>
          <a:p>
            <a:pPr algn="r">
              <a:lnSpc>
                <a:spcPct val="90000"/>
              </a:lnSpc>
            </a:pPr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hand in</a:t>
            </a:r>
          </a:p>
          <a:p>
            <a:pPr algn="r">
              <a:lnSpc>
                <a:spcPct val="90000"/>
              </a:lnSpc>
            </a:pPr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</a:p>
          <a:p>
            <a:pPr algn="r">
              <a:lnSpc>
                <a:spcPct val="90000"/>
              </a:lnSpc>
            </a:pPr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unable</a:t>
            </a:r>
          </a:p>
          <a:p>
            <a:pPr algn="r">
              <a:lnSpc>
                <a:spcPct val="90000"/>
              </a:lnSpc>
            </a:pPr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day long </a:t>
            </a:r>
          </a:p>
          <a:p>
            <a:pPr algn="r">
              <a:lnSpc>
                <a:spcPct val="90000"/>
              </a:lnSpc>
            </a:pPr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</a:t>
            </a:r>
          </a:p>
          <a:p>
            <a:pPr algn="r">
              <a:lnSpc>
                <a:spcPct val="90000"/>
              </a:lnSpc>
            </a:pPr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cup</a:t>
            </a:r>
          </a:p>
          <a:p>
            <a:pPr algn="r">
              <a:lnSpc>
                <a:spcPct val="90000"/>
              </a:lnSpc>
            </a:pPr>
            <a:r>
              <a:rPr lang="zh-CN" altLang="zh-CN" sz="21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task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229591" y="1421980"/>
            <a:ext cx="3861197" cy="3420936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2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zh-CN" sz="22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点心；小吃</a:t>
            </a:r>
          </a:p>
          <a:p>
            <a:pPr>
              <a:lnSpc>
                <a:spcPct val="90000"/>
              </a:lnSpc>
            </a:pP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2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午夜；子夜</a:t>
            </a:r>
          </a:p>
          <a:p>
            <a:pPr>
              <a:lnSpc>
                <a:spcPct val="90000"/>
              </a:lnSpc>
            </a:pP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醒；醒来</a:t>
            </a:r>
          </a:p>
          <a:p>
            <a:pPr>
              <a:lnSpc>
                <a:spcPct val="90000"/>
              </a:lnSpc>
            </a:pP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提交；上交</a:t>
            </a:r>
          </a:p>
          <a:p>
            <a:pPr>
              <a:lnSpc>
                <a:spcPct val="90000"/>
              </a:lnSpc>
            </a:pPr>
            <a:r>
              <a:rPr lang="zh-CN" altLang="en-US" sz="2200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空的</a:t>
            </a:r>
          </a:p>
          <a:p>
            <a:pPr>
              <a:lnSpc>
                <a:spcPct val="90000"/>
              </a:lnSpc>
            </a:pPr>
            <a:r>
              <a:rPr lang="zh-CN" altLang="en-US" sz="22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2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zh-CN" altLang="zh-CN" sz="2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不能做某事的</a:t>
            </a:r>
          </a:p>
          <a:p>
            <a:pPr>
              <a:lnSpc>
                <a:spcPct val="90000"/>
              </a:lnSpc>
            </a:pP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整天</a:t>
            </a:r>
          </a:p>
          <a:p>
            <a:pPr>
              <a:lnSpc>
                <a:spcPct val="90000"/>
              </a:lnSpc>
            </a:pPr>
            <a:r>
              <a:rPr lang="zh-CN" altLang="zh-CN" sz="22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</a:t>
            </a:r>
            <a:r>
              <a:rPr lang="zh-CN" altLang="zh-CN" sz="22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(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使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烧焦；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使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烤糊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zh-CN" sz="22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杯子；一杯饮料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zh-CN" sz="2200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</a:t>
            </a:r>
            <a:r>
              <a:rPr lang="zh-CN" altLang="zh-CN" sz="22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任务；工作</a:t>
            </a:r>
            <a:endParaRPr lang="zh-CN" altLang="en-US" sz="2200"/>
          </a:p>
          <a:p>
            <a:pPr>
              <a:lnSpc>
                <a:spcPct val="90000"/>
              </a:lnSpc>
            </a:pP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6147" name="Rectangle 2"/>
          <p:cNvSpPr txBox="1"/>
          <p:nvPr/>
        </p:nvSpPr>
        <p:spPr>
          <a:xfrm>
            <a:off x="767477" y="690325"/>
            <a:ext cx="1675209" cy="48696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algn="ctr"/>
            <a:r>
              <a:rPr lang="en-US" altLang="zh-CN" sz="27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Lead-in</a:t>
            </a:r>
            <a:endParaRPr lang="en-US" altLang="zh-CN" sz="27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6" name="Rectangle 3"/>
          <p:cNvSpPr>
            <a:spLocks noGrp="1"/>
          </p:cNvSpPr>
          <p:nvPr/>
        </p:nvSpPr>
        <p:spPr>
          <a:xfrm>
            <a:off x="1925718" y="1338025"/>
            <a:ext cx="5841206" cy="52149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when you are home alone?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4079" y="2134692"/>
            <a:ext cx="1789388" cy="1736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22457" y="2714968"/>
            <a:ext cx="2648299" cy="174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78955" y="1726883"/>
            <a:ext cx="1437085" cy="168949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sp>
        <p:nvSpPr>
          <p:cNvPr id="8" name="椭圆 7"/>
          <p:cNvSpPr/>
          <p:nvPr/>
        </p:nvSpPr>
        <p:spPr>
          <a:xfrm>
            <a:off x="741760" y="787004"/>
            <a:ext cx="571500" cy="4000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defRPr/>
            </a:pPr>
            <a:r>
              <a:rPr lang="en-US" altLang="zh-CN" sz="2000" noProof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13260" y="787161"/>
            <a:ext cx="6817043" cy="8072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Talk about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daily things you do alone</a:t>
            </a:r>
          </a:p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and the things your parents do for you</a:t>
            </a:r>
            <a:r>
              <a:rPr lang="zh-CN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 Box 4"/>
          <p:cNvSpPr txBox="1"/>
          <p:nvPr/>
        </p:nvSpPr>
        <p:spPr>
          <a:xfrm>
            <a:off x="3695939" y="2143364"/>
            <a:ext cx="2430065" cy="1485022"/>
          </a:xfrm>
          <a:prstGeom prst="rect">
            <a:avLst/>
          </a:prstGeom>
          <a:noFill/>
          <a:ln w="19050">
            <a:noFill/>
          </a:ln>
        </p:spPr>
        <p:txBody>
          <a:bodyPr lIns="68580" tIns="34290" rIns="68580" bIns="3429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300">
                <a:latin typeface="Times New Roman" panose="02020603050405020304" pitchFamily="18" charset="0"/>
              </a:rPr>
              <a:t>cook dinner          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300">
                <a:latin typeface="Times New Roman" panose="02020603050405020304" pitchFamily="18" charset="0"/>
              </a:rPr>
              <a:t>go shopping    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300">
                <a:latin typeface="Times New Roman" panose="02020603050405020304" pitchFamily="18" charset="0"/>
              </a:rPr>
              <a:t>tidy up                  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300">
                <a:latin typeface="Times New Roman" panose="02020603050405020304" pitchFamily="18" charset="0"/>
              </a:rPr>
              <a:t>wash clothes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25216" y="1376475"/>
            <a:ext cx="2998163" cy="239054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4"/>
          <p:cNvSpPr txBox="1"/>
          <p:nvPr/>
        </p:nvSpPr>
        <p:spPr>
          <a:xfrm>
            <a:off x="1240631" y="1859757"/>
            <a:ext cx="3320415" cy="1508284"/>
          </a:xfrm>
          <a:prstGeom prst="rect">
            <a:avLst/>
          </a:prstGeom>
          <a:noFill/>
          <a:ln w="19050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</a:rPr>
              <a:t>When my parents are not at home, I can cook dinner by myself.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56638" y="1468108"/>
            <a:ext cx="2560292" cy="2882847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07205" y="2044542"/>
            <a:ext cx="4081939" cy="17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parents go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 to buy some useful things for me.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33199" y="1001078"/>
            <a:ext cx="3678079" cy="2452211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40832" y="3557588"/>
            <a:ext cx="4822031" cy="62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tidy up the room every day.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</a:t>
            </a:r>
            <a:r>
              <a:rPr lang="zh-CN" altLang="en-US" sz="24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988" name="文本框 30"/>
          <p:cNvSpPr txBox="1"/>
          <p:nvPr/>
        </p:nvSpPr>
        <p:spPr>
          <a:xfrm>
            <a:off x="490538" y="1468042"/>
            <a:ext cx="750094" cy="3917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思 考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6208" y="907941"/>
            <a:ext cx="2647786" cy="26389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36294" y="1639015"/>
            <a:ext cx="3024188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defRPr/>
            </a:pPr>
            <a:r>
              <a:rPr lang="en-US" altLang="zh-CN" sz="2400" b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wash clothes by myself.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全屏显示(16:9)</PresentationFormat>
  <Paragraphs>220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黑体</vt:lpstr>
      <vt:lpstr>楷体</vt:lpstr>
      <vt:lpstr>宋体</vt:lpstr>
      <vt:lpstr>微软雅黑</vt:lpstr>
      <vt:lpstr>幼圆</vt:lpstr>
      <vt:lpstr>Arial</vt:lpstr>
      <vt:lpstr>Arial Narrow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cp:lastPrinted>2021-03-16T23:13:00Z</cp:lastPrinted>
  <dcterms:created xsi:type="dcterms:W3CDTF">2021-03-16T23:13:00Z</dcterms:created>
  <dcterms:modified xsi:type="dcterms:W3CDTF">2023-01-16T20:54:31Z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A8E204D124F2449A946ADDE99AB91F6D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