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58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A61C-6C9E-4571-98AB-DCE859B0FB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E652-97E8-4E43-81D4-B2F97C751B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3CFE-E85A-4CB1-B388-FD452395EFF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E388-8A17-44FA-AE8B-AAB64D7735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5486400" cy="980456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5486400" cy="569738"/>
          </a:xfrm>
        </p:spPr>
        <p:txBody>
          <a:bodyPr/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610362"/>
          </a:xfrm>
        </p:spPr>
        <p:txBody>
          <a:bodyPr anchor="ctr" anchorCtr="0">
            <a:normAutofit/>
          </a:bodyPr>
          <a:lstStyle>
            <a:lvl1pPr algn="ctr"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377547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659636"/>
            <a:ext cx="5104638" cy="972836"/>
          </a:xfrm>
        </p:spPr>
        <p:txBody>
          <a:bodyPr anchor="ctr" anchorCtr="0"/>
          <a:lstStyle>
            <a:lvl1pPr algn="ctr">
              <a:defRPr sz="4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再 见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7886700" cy="9804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092958"/>
            <a:ext cx="7886700" cy="11452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17"/>
          <p:cNvSpPr txBox="1"/>
          <p:nvPr/>
        </p:nvSpPr>
        <p:spPr>
          <a:xfrm>
            <a:off x="0" y="843953"/>
            <a:ext cx="9144000" cy="18697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Module 1 Travel </a:t>
            </a:r>
          </a:p>
          <a:p>
            <a:pPr marL="0" indent="0" algn="ctr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  <a:sym typeface="+mn-ea"/>
              </a:rPr>
              <a:t>Unit 1</a:t>
            </a:r>
          </a:p>
          <a:p>
            <a:pPr marL="0" indent="0" algn="ctr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We toured the city by bus and by taxi</a:t>
            </a:r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</a:t>
            </a:r>
            <a:endParaRPr lang="zh-CN" altLang="en-US" sz="3600" b="1" dirty="0">
              <a:latin typeface="+mj-lt"/>
              <a:ea typeface="黑体" panose="02010609060101010101" pitchFamily="49" charset="-122"/>
              <a:cs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2266" y="4234642"/>
            <a:ext cx="8659469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/>
          <p:nvPr/>
        </p:nvSpPr>
        <p:spPr>
          <a:xfrm>
            <a:off x="1704975" y="841058"/>
            <a:ext cx="5292329" cy="3739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Answer the questions.</a:t>
            </a:r>
          </a:p>
        </p:txBody>
      </p:sp>
      <p:sp>
        <p:nvSpPr>
          <p:cNvPr id="15363" name="TextBox 14"/>
          <p:cNvSpPr txBox="1"/>
          <p:nvPr/>
        </p:nvSpPr>
        <p:spPr>
          <a:xfrm>
            <a:off x="1704975" y="1301354"/>
            <a:ext cx="5912644" cy="189744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When do you think the conversation 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takes place </a:t>
            </a:r>
            <a:r>
              <a:rPr lang="zh-CN" altLang="zh-CN" sz="1800" b="1">
                <a:solidFill>
                  <a:srgbClr val="FF0000"/>
                </a:solidFill>
                <a:ea typeface="黑体" panose="02010609060101010101" pitchFamily="49" charset="-122"/>
              </a:rPr>
              <a:t>❼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According to Lingling, why is travel so difficult in winter?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endParaRPr lang="en-US" altLang="zh-CN" sz="18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What are Daming and Betty looking forward to at the end 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of the term?</a:t>
            </a:r>
          </a:p>
        </p:txBody>
      </p:sp>
      <p:sp>
        <p:nvSpPr>
          <p:cNvPr id="15364" name="TextBox 9"/>
          <p:cNvSpPr txBox="1"/>
          <p:nvPr/>
        </p:nvSpPr>
        <p:spPr>
          <a:xfrm>
            <a:off x="2731056" y="3666173"/>
            <a:ext cx="4042172" cy="1248966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Learning to learn</a:t>
            </a:r>
            <a:endParaRPr lang="zh-CN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 you listen to the recording, try to note down the key information. Your notes will then help you retell the main information.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4932" y="1604248"/>
            <a:ext cx="1091803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winter.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4931" y="2195513"/>
            <a:ext cx="3157538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Because of the Spring Festival.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5640" y="3146132"/>
            <a:ext cx="2670572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school-­leavers’ party.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/>
          <p:nvPr/>
        </p:nvSpPr>
        <p:spPr>
          <a:xfrm>
            <a:off x="2056924" y="883921"/>
            <a:ext cx="3811191" cy="3739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Choose the correct answer.</a:t>
            </a:r>
          </a:p>
        </p:txBody>
      </p:sp>
      <p:sp>
        <p:nvSpPr>
          <p:cNvPr id="16387" name="Rectangle 1"/>
          <p:cNvSpPr/>
          <p:nvPr/>
        </p:nvSpPr>
        <p:spPr>
          <a:xfrm>
            <a:off x="7588091" y="4231534"/>
            <a:ext cx="138564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endParaRPr lang="zh-CN" altLang="zh-CN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2056686" y="1505665"/>
          <a:ext cx="3362325" cy="411956"/>
        </p:xfrm>
        <a:graphic>
          <a:graphicData uri="http://schemas.openxmlformats.org/drawingml/2006/table">
            <a:tbl>
              <a:tblPr/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956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direct</a:t>
                      </a:r>
                      <a:r>
                        <a:rPr lang="zh-CN" alt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exactly</a:t>
                      </a:r>
                      <a:r>
                        <a:rPr lang="zh-CN" alt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pilot</a:t>
                      </a:r>
                      <a:r>
                        <a:rPr lang="zh-CN" alt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succeed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94" name="TextBox 21"/>
          <p:cNvSpPr txBox="1"/>
          <p:nvPr/>
        </p:nvSpPr>
        <p:spPr>
          <a:xfrm>
            <a:off x="1910482" y="2087440"/>
            <a:ext cx="5935760" cy="278667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When you fly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direct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you ________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a) arrive without stopping at another place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b) stop at another place before you arrive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When you say “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Exactly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”, it means ________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a) you do not agree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b) you completely agree 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The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pilot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of a plane ________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a) flies it         b) gives you food and drink during the flight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If you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succeed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in doing something, you ________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pPr marL="0" indent="0" defTabSz="34290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a) manage to do it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 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b) nearly do it</a:t>
            </a:r>
          </a:p>
        </p:txBody>
      </p:sp>
      <p:sp>
        <p:nvSpPr>
          <p:cNvPr id="23" name="矩形 22"/>
          <p:cNvSpPr/>
          <p:nvPr/>
        </p:nvSpPr>
        <p:spPr>
          <a:xfrm>
            <a:off x="4878362" y="2073378"/>
            <a:ext cx="253604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15264" y="2995495"/>
            <a:ext cx="26789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03764" y="3612405"/>
            <a:ext cx="25360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83154" y="4196464"/>
            <a:ext cx="25360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4"/>
          <p:cNvSpPr txBox="1"/>
          <p:nvPr/>
        </p:nvSpPr>
        <p:spPr>
          <a:xfrm>
            <a:off x="1724501" y="977718"/>
            <a:ext cx="5834063" cy="377856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+mj-lt"/>
              </a:rPr>
              <a:t>Pronunciation and speaking</a:t>
            </a:r>
          </a:p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Listen and mark the pauses.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Lingling: How about you, Betty?</a:t>
            </a:r>
          </a:p>
          <a:p>
            <a:pPr marL="0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   Betty: We had quite a good time in Beijing. We toured the </a:t>
            </a:r>
          </a:p>
          <a:p>
            <a:pPr marL="0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              city by bus and by taxi. Last weekend, we took a </a:t>
            </a:r>
          </a:p>
          <a:p>
            <a:pPr marL="0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              tour by coach to the Summer Palace and went for a </a:t>
            </a:r>
          </a:p>
          <a:p>
            <a:pPr marL="0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              long walk around the lake.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Lingling: That sounds great! But now, we’d better get back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              to work. We’re going to have a big exam at the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              end of the term.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Now listen again and repeat.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4"/>
          <p:cNvSpPr txBox="1"/>
          <p:nvPr/>
        </p:nvSpPr>
        <p:spPr>
          <a:xfrm>
            <a:off x="2043113" y="1180863"/>
            <a:ext cx="5236369" cy="339232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Work in groups. Talk about your winter holiday.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· Ask and answer about what you did during the  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winter holiday.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— What did you do during the winter holiday?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— I went to see my grandparents in Xi’an.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· Talk about what happened during the trip.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The train was full of people and I had to stand for 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  three hours!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9"/>
          <p:cNvSpPr txBox="1"/>
          <p:nvPr/>
        </p:nvSpPr>
        <p:spPr>
          <a:xfrm>
            <a:off x="2287905" y="1688307"/>
            <a:ext cx="4403664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How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sb./</a:t>
            </a:r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.?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某人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某物怎么样？</a:t>
            </a:r>
          </a:p>
        </p:txBody>
      </p:sp>
      <p:sp>
        <p:nvSpPr>
          <p:cNvPr id="8209" name="矩形 20"/>
          <p:cNvSpPr>
            <a:spLocks noChangeArrowheads="1"/>
          </p:cNvSpPr>
          <p:nvPr/>
        </p:nvSpPr>
        <p:spPr bwMode="auto">
          <a:xfrm>
            <a:off x="2287905" y="2304810"/>
            <a:ext cx="5448536" cy="209134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en-US" altLang="zh-CN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sb./</a:t>
            </a:r>
            <a:r>
              <a:rPr lang="en-US" altLang="zh-CN" sz="1800" b="1" kern="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.? </a:t>
            </a:r>
            <a:r>
              <a:rPr lang="zh-CN" altLang="en-US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经常用于询问情况</a:t>
            </a:r>
            <a:endParaRPr lang="en-US" altLang="zh-CN" sz="1800" b="1" kern="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zh-CN" altLang="en-US" sz="1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怎么样，表示问候、关心。</a:t>
            </a: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en-US" altLang="zh-CN" sz="1800" kern="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How is your mother?</a:t>
            </a: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zh-CN" altLang="en-US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你妈妈好吗？</a:t>
            </a: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zh-CN" altLang="en-US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常用答语有：</a:t>
            </a:r>
            <a:r>
              <a:rPr lang="en-US" altLang="zh-CN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Fine!/Great!/Wonderful!/Pretty good!</a:t>
            </a:r>
            <a:r>
              <a:rPr lang="zh-CN" altLang="en-US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19460" name="矩形 1"/>
          <p:cNvSpPr/>
          <p:nvPr/>
        </p:nvSpPr>
        <p:spPr>
          <a:xfrm>
            <a:off x="3178255" y="834628"/>
            <a:ext cx="2865208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 points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983582" y="1452086"/>
            <a:ext cx="5323285" cy="25622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do/does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＋主语＋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like sb./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sth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.?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和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What do/does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＋主语＋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think of sb./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sth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.?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为同义句型，它们常作为同义句相互转换。常用于对某人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物的评价。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How do you like this shirt?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 you think of this shirt?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你认为这件衬衫怎么样？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6"/>
          <p:cNvSpPr txBox="1"/>
          <p:nvPr/>
        </p:nvSpPr>
        <p:spPr>
          <a:xfrm>
            <a:off x="1994774" y="945833"/>
            <a:ext cx="4889420" cy="4293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direct /</a:t>
            </a:r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dɪ'rekt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daɪ'rekt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径直地；直接地</a:t>
            </a:r>
          </a:p>
        </p:txBody>
      </p:sp>
      <p:sp>
        <p:nvSpPr>
          <p:cNvPr id="22532" name="矩形 18"/>
          <p:cNvSpPr/>
          <p:nvPr/>
        </p:nvSpPr>
        <p:spPr>
          <a:xfrm>
            <a:off x="2259806" y="1513285"/>
            <a:ext cx="4162425" cy="7894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We will go direct to Paris tomorrow.</a:t>
            </a:r>
          </a:p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明天我们将直达巴黎。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22872" y="2374107"/>
            <a:ext cx="2157413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direct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directly</a:t>
            </a:r>
            <a:endParaRPr lang="zh-CN" altLang="en-US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2022872" y="2808685"/>
          <a:ext cx="5867438" cy="2000303"/>
        </p:xfrm>
        <a:graphic>
          <a:graphicData uri="http://schemas.openxmlformats.org/drawingml/2006/table">
            <a:tbl>
              <a:tblPr/>
              <a:tblGrid>
                <a:gridCol w="87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6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753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direct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常用来指不经中间环节、中途不用转车等。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You must go direct to see a doctor. 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你必须直接去看病。</a:t>
                      </a:r>
                      <a:endParaRPr lang="en-US" alt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意为不要耽误</a:t>
                      </a:r>
                      <a:r>
                        <a:rPr lang="zh-CN" alt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directly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着重指对事物的直接影响，不着重实际距离。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 has never spoken directly about Tom. 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她从不直接谈论</a:t>
                      </a:r>
                      <a:endParaRPr lang="en-US" alt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</a:pP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汤姆。</a:t>
                      </a:r>
                      <a:r>
                        <a:rPr lang="zh-CN" alt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意为她较含蓄</a:t>
                      </a:r>
                      <a:r>
                        <a:rPr lang="zh-CN" alt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628650" y="17146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6"/>
          <p:cNvSpPr txBox="1"/>
          <p:nvPr/>
        </p:nvSpPr>
        <p:spPr>
          <a:xfrm>
            <a:off x="2249091" y="1423036"/>
            <a:ext cx="4645819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succeed /</a:t>
            </a:r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sək'siːd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成功；做成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26" name="TextBox 18"/>
          <p:cNvSpPr txBox="1"/>
          <p:nvPr/>
        </p:nvSpPr>
        <p:spPr>
          <a:xfrm>
            <a:off x="2032539" y="2629367"/>
            <a:ext cx="4279106" cy="46166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(1) succeed in doing sth. </a:t>
            </a:r>
            <a:r>
              <a:rPr lang="zh-CN" altLang="en-US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成功做成某事</a:t>
            </a:r>
          </a:p>
        </p:txBody>
      </p:sp>
      <p:sp>
        <p:nvSpPr>
          <p:cNvPr id="23557" name="TextBox 22"/>
          <p:cNvSpPr txBox="1"/>
          <p:nvPr/>
        </p:nvSpPr>
        <p:spPr>
          <a:xfrm>
            <a:off x="2528578" y="1855232"/>
            <a:ext cx="3517630" cy="69711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If you work hard,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you’ll succeed.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如果你努力工作，你就会成功。</a:t>
            </a:r>
          </a:p>
        </p:txBody>
      </p:sp>
      <p:sp>
        <p:nvSpPr>
          <p:cNvPr id="25" name="矩形 24"/>
          <p:cNvSpPr/>
          <p:nvPr/>
        </p:nvSpPr>
        <p:spPr>
          <a:xfrm>
            <a:off x="2528577" y="3141087"/>
            <a:ext cx="4805363" cy="74943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7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He succeeded in swimming across the river.</a:t>
            </a:r>
            <a:endParaRPr lang="en-US" altLang="zh-CN" sz="1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他成功地游过了那条河。</a:t>
            </a:r>
            <a:endParaRPr lang="zh-CN" altLang="en-US" sz="1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290287" y="1983581"/>
            <a:ext cx="4480322" cy="17312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“成功”变奏曲：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succeed(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.) → success(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.)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　　　　　　　　　　↓＋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ful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successfully(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.)       successful(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1" name="矩形 20"/>
          <p:cNvSpPr/>
          <p:nvPr/>
        </p:nvSpPr>
        <p:spPr>
          <a:xfrm rot="5400000">
            <a:off x="4572447" y="3190512"/>
            <a:ext cx="254794" cy="6232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↓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8261" y="3163438"/>
            <a:ext cx="447479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+ly</a:t>
            </a:r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6"/>
          <p:cNvSpPr txBox="1"/>
          <p:nvPr/>
        </p:nvSpPr>
        <p:spPr>
          <a:xfrm>
            <a:off x="2275999" y="1403980"/>
            <a:ext cx="2689622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had better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最好</a:t>
            </a:r>
            <a:endParaRPr lang="zh-CN" altLang="en-US" sz="18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6" name="TextBox 22"/>
          <p:cNvSpPr txBox="1"/>
          <p:nvPr/>
        </p:nvSpPr>
        <p:spPr>
          <a:xfrm>
            <a:off x="2275999" y="2631603"/>
            <a:ext cx="4508897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had better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意为“最好”，其后跟动词原形，其否定形式是在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better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后加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had better not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5605" name="TextBox 23"/>
          <p:cNvSpPr txBox="1"/>
          <p:nvPr/>
        </p:nvSpPr>
        <p:spPr>
          <a:xfrm>
            <a:off x="2275999" y="1755855"/>
            <a:ext cx="4070682" cy="90024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You’d better go to the movies with me.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你最好和我一起去看电影。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/>
          <p:nvPr/>
        </p:nvSpPr>
        <p:spPr>
          <a:xfrm>
            <a:off x="2129553" y="2379226"/>
            <a:ext cx="5712619" cy="21459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Complete the sentences so they are true for you.</a:t>
            </a:r>
            <a:endParaRPr lang="zh-CN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宋体" panose="02010600030101010101" pitchFamily="2" charset="-122"/>
              <a:cs typeface="+mj-lt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1. I most like to travel by ________</a:t>
            </a:r>
            <a:r>
              <a:rPr lang="zh-CN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．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2. I least like to travel by ________</a:t>
            </a:r>
            <a:r>
              <a:rPr lang="zh-CN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．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3. I travel most often by ________</a:t>
            </a:r>
            <a:r>
              <a:rPr lang="zh-CN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．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4. I travel least often by ________</a:t>
            </a:r>
            <a:r>
              <a:rPr lang="zh-CN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．</a:t>
            </a:r>
          </a:p>
        </p:txBody>
      </p:sp>
      <p:sp>
        <p:nvSpPr>
          <p:cNvPr id="4" name="TextBox 22"/>
          <p:cNvSpPr txBox="1"/>
          <p:nvPr/>
        </p:nvSpPr>
        <p:spPr>
          <a:xfrm>
            <a:off x="2123599" y="2014538"/>
            <a:ext cx="4049827" cy="50013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+mj-lt"/>
              </a:rPr>
              <a:t>Listening and vocabulary</a:t>
            </a:r>
          </a:p>
        </p:txBody>
      </p:sp>
      <p:sp>
        <p:nvSpPr>
          <p:cNvPr id="5" name="TextBox 20"/>
          <p:cNvSpPr txBox="1"/>
          <p:nvPr/>
        </p:nvSpPr>
        <p:spPr>
          <a:xfrm>
            <a:off x="4829890" y="2903935"/>
            <a:ext cx="509588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+mj-lt"/>
              </a:rPr>
              <a:t>taxi</a:t>
            </a:r>
          </a:p>
        </p:txBody>
      </p:sp>
      <p:sp>
        <p:nvSpPr>
          <p:cNvPr id="6" name="矩形 5"/>
          <p:cNvSpPr/>
          <p:nvPr/>
        </p:nvSpPr>
        <p:spPr>
          <a:xfrm>
            <a:off x="4791790" y="3315891"/>
            <a:ext cx="485775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+mj-lt"/>
              </a:rPr>
              <a:t>bus</a:t>
            </a:r>
          </a:p>
        </p:txBody>
      </p:sp>
      <p:sp>
        <p:nvSpPr>
          <p:cNvPr id="7" name="矩形 6"/>
          <p:cNvSpPr/>
          <p:nvPr/>
        </p:nvSpPr>
        <p:spPr>
          <a:xfrm>
            <a:off x="4596528" y="3727847"/>
            <a:ext cx="816769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+mj-lt"/>
              </a:rPr>
              <a:t>bicycle</a:t>
            </a:r>
          </a:p>
        </p:txBody>
      </p:sp>
      <p:sp>
        <p:nvSpPr>
          <p:cNvPr id="8" name="矩形 7"/>
          <p:cNvSpPr/>
          <p:nvPr/>
        </p:nvSpPr>
        <p:spPr>
          <a:xfrm>
            <a:off x="4719162" y="4115991"/>
            <a:ext cx="550069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+mj-lt"/>
              </a:rPr>
              <a:t>ship</a:t>
            </a:r>
          </a:p>
        </p:txBody>
      </p:sp>
      <p:sp>
        <p:nvSpPr>
          <p:cNvPr id="9" name="文本框 4"/>
          <p:cNvSpPr txBox="1"/>
          <p:nvPr/>
        </p:nvSpPr>
        <p:spPr>
          <a:xfrm>
            <a:off x="3551159" y="1067991"/>
            <a:ext cx="2041665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Presentation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 dirty="0"/>
              <a:t>新课导入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Box 13"/>
          <p:cNvSpPr txBox="1"/>
          <p:nvPr/>
        </p:nvSpPr>
        <p:spPr>
          <a:xfrm>
            <a:off x="2024538" y="1195741"/>
            <a:ext cx="5311210" cy="29777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You’d better (not) do sth.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为提建议的一种句型，其回答常为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Good idea./Thanks for your advice./OK./ Why not?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— You’d better not translate every word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one by one.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你最好不要逐词翻译。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— Thanks for your advice.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感谢你的建议。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894285" y="815578"/>
            <a:ext cx="2677715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表建议的常用句型还有：</a:t>
            </a:r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7230" y="1456612"/>
            <a:ext cx="1400333" cy="761747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What/How about doing sth.? </a:t>
            </a:r>
            <a:r>
              <a:rPr lang="zh-CN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做某事怎么样？</a:t>
            </a:r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3945" y="2748439"/>
            <a:ext cx="1526000" cy="530915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Shall we do sth.? </a:t>
            </a:r>
            <a:r>
              <a:rPr lang="zh-CN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我们做某事好吗？</a:t>
            </a:r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9073" y="3730705"/>
            <a:ext cx="1243013" cy="992579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should (not)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sth.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你（不）应该做某事。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43575" y="3740230"/>
            <a:ext cx="1624011" cy="992981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Why don’t you/ Why not do sth.? 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为什么不做某事呢？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35241" y="2563893"/>
            <a:ext cx="1327541" cy="992981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you mind doing sth.? 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你介意做某事吗？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35241" y="1570911"/>
            <a:ext cx="1335881" cy="530915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Let’s do sth.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咱们做某事吧。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77929" y="2829402"/>
            <a:ext cx="522684" cy="531019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15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提出建议</a:t>
            </a:r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359944" y="1991201"/>
            <a:ext cx="3714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363766" y="4273630"/>
            <a:ext cx="3714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357563" y="4273630"/>
            <a:ext cx="3702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3342085" y="3123486"/>
            <a:ext cx="103584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5363766" y="1991201"/>
            <a:ext cx="3714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3731419" y="1991201"/>
            <a:ext cx="0" cy="22824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5363766" y="1982867"/>
            <a:ext cx="0" cy="22812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4900612" y="3123486"/>
            <a:ext cx="8346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6"/>
          <p:cNvSpPr txBox="1"/>
          <p:nvPr/>
        </p:nvSpPr>
        <p:spPr>
          <a:xfrm>
            <a:off x="2313623" y="1307998"/>
            <a:ext cx="4645819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as long as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只要</a:t>
            </a:r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24" name="TextBox 19"/>
          <p:cNvSpPr txBox="1"/>
          <p:nvPr/>
        </p:nvSpPr>
        <p:spPr>
          <a:xfrm>
            <a:off x="2386251" y="1698708"/>
            <a:ext cx="3885423" cy="78944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As long as it doesn’t rain, we can go.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只要不下雨，我们就可以去。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6251" y="2537084"/>
            <a:ext cx="5436394" cy="7894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 long as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意为“只要”，与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long as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同义，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常引导条件状语从句，相似短语如下：</a:t>
            </a: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2467214" y="3398638"/>
          <a:ext cx="3925491" cy="1097756"/>
        </p:xfrm>
        <a:graphic>
          <a:graphicData uri="http://schemas.openxmlformats.org/drawingml/2006/table">
            <a:tbl>
              <a:tblPr/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439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as... as possible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尽可能</a:t>
                      </a: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as... as sb</a:t>
                      </a:r>
                      <a:r>
                        <a:rPr lang="en-US" sz="18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 can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尽可能</a:t>
                      </a: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 far as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至于；就</a:t>
                      </a: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 soon as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就</a:t>
                      </a: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6" marR="51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Box 19"/>
          <p:cNvSpPr txBox="1"/>
          <p:nvPr/>
        </p:nvSpPr>
        <p:spPr>
          <a:xfrm>
            <a:off x="1894285" y="1360885"/>
            <a:ext cx="3128100" cy="4293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 look forward to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盼望，期待</a:t>
            </a:r>
          </a:p>
        </p:txBody>
      </p:sp>
      <p:sp>
        <p:nvSpPr>
          <p:cNvPr id="31748" name="TextBox 30"/>
          <p:cNvSpPr txBox="1"/>
          <p:nvPr/>
        </p:nvSpPr>
        <p:spPr>
          <a:xfrm>
            <a:off x="1894285" y="1725217"/>
            <a:ext cx="5484019" cy="17312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forward to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意为“盼望，期待”，后跟名词、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代词或动名词。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Mary is looking forward to seeing her grandmother.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玛丽正期待着见到奶奶。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94285" y="3403997"/>
            <a:ext cx="5037276" cy="90024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(1) 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forward to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后跟名词（短语）或代词。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其中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为介词，故其后跟动词时用动名词形式。 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140744" y="1299448"/>
            <a:ext cx="3269456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forward to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expect</a:t>
            </a:r>
            <a:endParaRPr lang="zh-CN" altLang="en-US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2140744" y="1810227"/>
          <a:ext cx="5879505" cy="2772795"/>
        </p:xfrm>
        <a:graphic>
          <a:graphicData uri="http://schemas.openxmlformats.org/drawingml/2006/table">
            <a:tbl>
              <a:tblPr/>
              <a:tblGrid>
                <a:gridCol w="98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8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5402"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look 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forward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to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3" marR="51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用于表示以愉快的心情期待着，后跟名词、代词或动名词。</a:t>
                      </a:r>
                    </a:p>
                  </a:txBody>
                  <a:tcPr marL="51433" marR="51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We’re looking forward to seeing you.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我们期待着见你。</a:t>
                      </a:r>
                    </a:p>
                  </a:txBody>
                  <a:tcPr marL="51433" marR="51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393"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expect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3" marR="51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确信某事必将发生，某人必会到来而等待着，多用于好的事物，但也用于坏的事物。后跟名词、代词或不定式。</a:t>
                      </a:r>
                    </a:p>
                  </a:txBody>
                  <a:tcPr marL="51433" marR="51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I’m expecting a letter.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我正等信。</a:t>
                      </a:r>
                      <a:endParaRPr lang="en-US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ct val="0"/>
                        </a:spcAft>
                      </a:pP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3" marR="51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307670" y="1412081"/>
            <a:ext cx="5159074" cy="256222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expect to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中的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为动词不定式符号，后跟动词原形；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forward to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中的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为介词，后跟动名词。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He expected to be forgiven.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他期待得到宽恕。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I look forward to hearing from you.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我盼望着收到你的信。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Box 19"/>
          <p:cNvSpPr txBox="1"/>
          <p:nvPr/>
        </p:nvSpPr>
        <p:spPr>
          <a:xfrm>
            <a:off x="1951196" y="1773317"/>
            <a:ext cx="1885773" cy="4293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 take place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发生</a:t>
            </a:r>
          </a:p>
        </p:txBody>
      </p:sp>
      <p:sp>
        <p:nvSpPr>
          <p:cNvPr id="36868" name="TextBox 30"/>
          <p:cNvSpPr txBox="1"/>
          <p:nvPr/>
        </p:nvSpPr>
        <p:spPr>
          <a:xfrm>
            <a:off x="1951197" y="2213849"/>
            <a:ext cx="5484019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Great changes have taken place in our hometown in   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the past five years.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近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年来，我们的家乡发生了巨大变化。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17183" y="1449943"/>
            <a:ext cx="255984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happen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place</a:t>
            </a:r>
            <a:endParaRPr lang="zh-CN" altLang="en-US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2217420" y="2067164"/>
          <a:ext cx="6019400" cy="1920240"/>
        </p:xfrm>
        <a:graphic>
          <a:graphicData uri="http://schemas.openxmlformats.org/drawingml/2006/table">
            <a:tbl>
              <a:tblPr/>
              <a:tblGrid>
                <a:gridCol w="93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9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8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happen</a:t>
                      </a:r>
                    </a:p>
                  </a:txBody>
                  <a:tcPr marL="51441" marR="51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18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用来强调某事发生的偶然性。</a:t>
                      </a:r>
                    </a:p>
                  </a:txBody>
                  <a:tcPr marL="51441" marR="51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car accident happened in that street last night.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昨晚那条街上发生了一场车祸。</a:t>
                      </a:r>
                    </a:p>
                  </a:txBody>
                  <a:tcPr marL="51441" marR="51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take </a:t>
                      </a:r>
                      <a:endParaRPr lang="zh-CN" altLang="zh-CN" sz="18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CN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place</a:t>
                      </a:r>
                      <a:endParaRPr lang="zh-CN" altLang="zh-CN" sz="18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altLang="zh-CN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表示事先安排好或有准备的事情或活动的发生。</a:t>
                      </a:r>
                    </a:p>
                  </a:txBody>
                  <a:tcPr marL="51441" marR="51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altLang="zh-CN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sports meeting took place in our school last week.</a:t>
                      </a: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altLang="zh-CN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上周我们学校举行了运动会。</a:t>
                      </a:r>
                      <a:endParaRPr lang="en-US" altLang="zh-CN" sz="18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文本框 1"/>
          <p:cNvSpPr txBox="1"/>
          <p:nvPr/>
        </p:nvSpPr>
        <p:spPr>
          <a:xfrm>
            <a:off x="1994771" y="2053546"/>
            <a:ext cx="5579852" cy="185749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本节课主要练习了听力，学习了知识点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How+be+sb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./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.?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direct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succeed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had better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 long as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look forward to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place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的用法，谈论了假期活动。</a:t>
            </a:r>
          </a:p>
        </p:txBody>
      </p:sp>
      <p:sp>
        <p:nvSpPr>
          <p:cNvPr id="39939" name="矩形 1"/>
          <p:cNvSpPr/>
          <p:nvPr/>
        </p:nvSpPr>
        <p:spPr>
          <a:xfrm>
            <a:off x="3701415" y="1360646"/>
            <a:ext cx="1763945" cy="5309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回顾总结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333" y="1836801"/>
            <a:ext cx="5104638" cy="972836"/>
          </a:xfrm>
        </p:spPr>
        <p:txBody>
          <a:bodyPr/>
          <a:lstStyle/>
          <a:p>
            <a:r>
              <a:rPr lang="zh-CN" altLang="en-US"/>
              <a:t>再见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105775" y="9372600"/>
            <a:ext cx="247650" cy="18097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2"/>
          <p:cNvSpPr txBox="1"/>
          <p:nvPr/>
        </p:nvSpPr>
        <p:spPr>
          <a:xfrm>
            <a:off x="2003823" y="1293019"/>
            <a:ext cx="5163740" cy="297775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Listen and complete the notes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The flight takes about ________ hours.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Time difference: ________ hours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Flight number: ________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From________ to________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 Leave at (new time): ________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</a:p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6. Arrive at (new time): _____________________</a:t>
            </a:r>
          </a:p>
        </p:txBody>
      </p:sp>
      <p:sp>
        <p:nvSpPr>
          <p:cNvPr id="27" name="矩形 26"/>
          <p:cNvSpPr/>
          <p:nvPr/>
        </p:nvSpPr>
        <p:spPr>
          <a:xfrm>
            <a:off x="4666060" y="1790701"/>
            <a:ext cx="44648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ten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169569" y="2201466"/>
            <a:ext cx="626269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eight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889772" y="2626519"/>
            <a:ext cx="819150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CA938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943226" y="2997994"/>
            <a:ext cx="908447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London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426744" y="3461148"/>
            <a:ext cx="722073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11: 30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479132" y="3858816"/>
            <a:ext cx="2254463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5: 30 in the afternoon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107656" y="2988469"/>
            <a:ext cx="842963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Beijing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3" grpId="0"/>
      <p:bldP spid="34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/>
          <p:nvPr/>
        </p:nvSpPr>
        <p:spPr>
          <a:xfrm>
            <a:off x="1793091" y="1798388"/>
            <a:ext cx="5557818" cy="256224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Tony: OK! We’ve checked in. What’s next? </a:t>
            </a:r>
          </a:p>
          <a:p>
            <a:pPr marL="0" indent="81280" algn="just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Dad: It’s nearly eight o’clock, and the plane leaves at 8:30. </a:t>
            </a:r>
          </a:p>
          <a:p>
            <a:pPr marL="0" indent="0" algn="just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Tony: How long is the journey? </a:t>
            </a:r>
          </a:p>
          <a:p>
            <a:pPr marL="0" indent="81280" algn="just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Dad: About ten hours. </a:t>
            </a:r>
          </a:p>
          <a:p>
            <a:pPr marL="593725" indent="-593725" algn="just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Tony: Ten hours! And it’s eight hours’ time difference… So we’ll arrive at 2:30 in the afternoon? </a:t>
            </a:r>
          </a:p>
        </p:txBody>
      </p:sp>
      <p:sp>
        <p:nvSpPr>
          <p:cNvPr id="7171" name="文本框 1"/>
          <p:cNvSpPr txBox="1"/>
          <p:nvPr/>
        </p:nvSpPr>
        <p:spPr>
          <a:xfrm>
            <a:off x="1824037" y="1193959"/>
            <a:ext cx="2998257" cy="50013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Listening Material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4"/>
          <p:cNvSpPr txBox="1"/>
          <p:nvPr/>
        </p:nvSpPr>
        <p:spPr>
          <a:xfrm>
            <a:off x="1401167" y="1430471"/>
            <a:ext cx="6258798" cy="303184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511935" indent="-1538605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Announcement: Hello, passengers. Flight CA 938 from London to Beijing was going to leave at 8:30 pm. However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we’re sorry to tell you that it will be three hours late. We’ll give you more information as soon as we can. </a:t>
            </a:r>
          </a:p>
          <a:p>
            <a:pPr marL="972185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Dad: Three hours late! That means we’ll leave at 11:30. </a:t>
            </a:r>
          </a:p>
          <a:p>
            <a:pPr marL="890905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Tony: So we’ll arrive at 5:30 in the afternoon? </a:t>
            </a:r>
          </a:p>
          <a:p>
            <a:pPr marL="972185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Dad: Yes, that’s right. So we’ll need to call your mother </a:t>
            </a:r>
          </a:p>
          <a:p>
            <a:pPr marL="972185" indent="0" algn="just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and let her know.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Box 15"/>
          <p:cNvSpPr txBox="1">
            <a:spLocks noChangeArrowheads="1"/>
          </p:cNvSpPr>
          <p:nvPr/>
        </p:nvSpPr>
        <p:spPr bwMode="auto">
          <a:xfrm>
            <a:off x="1873220" y="1002501"/>
            <a:ext cx="5815013" cy="380881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read.</a:t>
            </a:r>
            <a:endParaRPr lang="zh-CN" altLang="en-US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Lingling: Welcome back, everyone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Betty: Hi, Lingling! 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was your holiday? </a:t>
            </a:r>
            <a:r>
              <a:rPr lang="zh-CN" altLang="zh-CN" sz="1800">
                <a:solidFill>
                  <a:srgbClr val="FF0000"/>
                </a:solidFill>
              </a:rPr>
              <a:t>❶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Lingling: Not bad! I went to see my grandparents in Henan Province. The train was full of people, and I had to stand for over three hours!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Betty: Bad luck. Why is travel so difficult in winter? </a:t>
            </a: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Lingling: Well, it’s the busiest season in China because of  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the Spring Festival. Where’s Tony?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4"/>
          <p:cNvSpPr txBox="1"/>
          <p:nvPr/>
        </p:nvSpPr>
        <p:spPr>
          <a:xfrm>
            <a:off x="1720215" y="819150"/>
            <a:ext cx="5856685" cy="40576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Daming: He went to stay with his family in the UK. He’s  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flying back today. But the flight is late.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Betty: Where did you go, Daming?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Daming: We flew 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direct </a:t>
            </a:r>
            <a:r>
              <a:rPr lang="zh-CN" altLang="zh-CN" sz="1800">
                <a:solidFill>
                  <a:srgbClr val="FF0000"/>
                </a:solidFill>
                <a:ea typeface="黑体" panose="02010609060101010101" pitchFamily="49" charset="-122"/>
              </a:rPr>
              <a:t>❷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Hong Kong — and the plane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left a bit late too! But the pilot 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succeeded </a:t>
            </a:r>
            <a:r>
              <a:rPr lang="zh-CN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❸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landing on time. Then we took a boat to Lantau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Island and went to Disneyland. It was great fun!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Lingling: How about you, Betty?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Betty: We had quite a good time in Beijing. We toured the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city by bus and by taxi. Last weekend, we took a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tour by coach to the Summer Palace and went for a </a:t>
            </a:r>
          </a:p>
          <a:p>
            <a:pPr marL="0" indent="0" defTabSz="34290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long walk around the lake.</a:t>
            </a:r>
            <a:endParaRPr lang="zh-CN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9"/>
          <p:cNvSpPr txBox="1"/>
          <p:nvPr/>
        </p:nvSpPr>
        <p:spPr>
          <a:xfrm>
            <a:off x="2709103" y="3242310"/>
            <a:ext cx="3520679" cy="1662113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Everyday English</a:t>
            </a:r>
            <a:endParaRPr lang="zh-CN" altLang="en-US" sz="1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 Not bad!</a:t>
            </a: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 It was great fun!</a:t>
            </a: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 How about you?</a:t>
            </a: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 We’d better get back to work.</a:t>
            </a: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 We’ll have a great time!</a:t>
            </a:r>
          </a:p>
        </p:txBody>
      </p:sp>
      <p:sp>
        <p:nvSpPr>
          <p:cNvPr id="11267" name="矩形 2"/>
          <p:cNvSpPr/>
          <p:nvPr/>
        </p:nvSpPr>
        <p:spPr>
          <a:xfrm>
            <a:off x="1489710" y="799147"/>
            <a:ext cx="6142435" cy="244316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Lingling: That sounds great! But now, 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we’d better </a:t>
            </a:r>
            <a:r>
              <a:rPr lang="zh-CN" altLang="zh-CN" sz="1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❹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back to 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work. We’re going to have a big exam at the end of the 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term.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Betty: There’s nothing to worry about 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long as </a:t>
            </a:r>
            <a:r>
              <a:rPr lang="zh-CN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❺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 work 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hard. 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Daming: And after the exam, there’s the school-­leavers’ party. 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We’re all 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looking forward to </a:t>
            </a:r>
            <a:r>
              <a:rPr lang="zh-CN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❻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it!</a:t>
            </a:r>
          </a:p>
          <a:p>
            <a:pPr marL="1013460" indent="-1013460" defTabSz="342900">
              <a:lnSpc>
                <a:spcPct val="110000"/>
              </a:lnSpc>
              <a:spcBef>
                <a:spcPct val="0"/>
              </a:spcBef>
              <a:buNone/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Betty: Exactly! We’ll have a great time!</a:t>
            </a: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/>
          <p:nvPr/>
        </p:nvSpPr>
        <p:spPr>
          <a:xfrm>
            <a:off x="1801417" y="638414"/>
            <a:ext cx="4136231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Now complete the table.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974056" y="1337072"/>
          <a:ext cx="5638800" cy="3657600"/>
        </p:xfrm>
        <a:graphic>
          <a:graphicData uri="http://schemas.openxmlformats.org/drawingml/2006/table">
            <a:tbl>
              <a:tblPr/>
              <a:tblGrid>
                <a:gridCol w="97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77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Holiday activities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Lingling 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went to see her grandparents in Henan Province by train</a:t>
                      </a:r>
                      <a:endParaRPr kumimoji="0" lang="zh-CN" altLang="zh-CN" sz="2000" b="0" i="1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77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Tony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4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Daming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4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Betty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  <a:cs typeface="Courier New" panose="02070309020205020404" pitchFamily="49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26556" y="2614264"/>
            <a:ext cx="4756547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went to stay with his family in the UK by plane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6557" y="3103762"/>
            <a:ext cx="4580335" cy="62388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went to Hong Kong by plane and took a boat to Lantau Island and went to Disneyland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1680" y="4001412"/>
            <a:ext cx="4686300" cy="9001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toured Beijing, took a tour to the Summer Palace and went for a long walk around the lake in Beijing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ctrTitle"/>
          </p:nvPr>
        </p:nvSpPr>
        <p:spPr>
          <a:xfrm>
            <a:off x="587216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WM_DOC_GUID" val="{3e356c23-1c0b-4733-ac25-7f4e2b489ea0}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2059</Words>
  <Application>Microsoft Office PowerPoint</Application>
  <PresentationFormat>全屏显示(16:9)</PresentationFormat>
  <Paragraphs>261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等线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新课导入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回顾总结</vt:lpstr>
      <vt:lpstr>再见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2021-02-13T13:11:00Z</cp:lastPrinted>
  <dcterms:created xsi:type="dcterms:W3CDTF">2021-02-13T13:11:00Z</dcterms:created>
  <dcterms:modified xsi:type="dcterms:W3CDTF">2023-01-16T20:54:37Z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11A89D962EE1494188EAD71D7901AE90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