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7" r:id="rId2"/>
  </p:sldMasterIdLst>
  <p:notesMasterIdLst>
    <p:notesMasterId r:id="rId55"/>
  </p:notesMasterIdLst>
  <p:handoutMasterIdLst>
    <p:handoutMasterId r:id="rId56"/>
  </p:handoutMasterIdLst>
  <p:sldIdLst>
    <p:sldId id="457" r:id="rId3"/>
    <p:sldId id="458" r:id="rId4"/>
    <p:sldId id="455" r:id="rId5"/>
    <p:sldId id="405" r:id="rId6"/>
    <p:sldId id="406" r:id="rId7"/>
    <p:sldId id="407" r:id="rId8"/>
    <p:sldId id="310" r:id="rId9"/>
    <p:sldId id="313" r:id="rId10"/>
    <p:sldId id="316" r:id="rId11"/>
    <p:sldId id="408" r:id="rId12"/>
    <p:sldId id="409" r:id="rId13"/>
    <p:sldId id="312" r:id="rId14"/>
    <p:sldId id="314" r:id="rId15"/>
    <p:sldId id="347" r:id="rId16"/>
    <p:sldId id="348" r:id="rId17"/>
    <p:sldId id="349" r:id="rId18"/>
    <p:sldId id="403" r:id="rId19"/>
    <p:sldId id="410" r:id="rId20"/>
    <p:sldId id="404" r:id="rId21"/>
    <p:sldId id="411" r:id="rId22"/>
    <p:sldId id="412" r:id="rId23"/>
    <p:sldId id="413" r:id="rId24"/>
    <p:sldId id="418" r:id="rId25"/>
    <p:sldId id="420" r:id="rId26"/>
    <p:sldId id="317" r:id="rId27"/>
    <p:sldId id="421" r:id="rId28"/>
    <p:sldId id="422" r:id="rId29"/>
    <p:sldId id="423" r:id="rId30"/>
    <p:sldId id="424" r:id="rId31"/>
    <p:sldId id="425" r:id="rId32"/>
    <p:sldId id="426" r:id="rId33"/>
    <p:sldId id="427" r:id="rId34"/>
    <p:sldId id="433" r:id="rId35"/>
    <p:sldId id="435" r:id="rId36"/>
    <p:sldId id="436" r:id="rId37"/>
    <p:sldId id="437" r:id="rId38"/>
    <p:sldId id="438" r:id="rId39"/>
    <p:sldId id="439" r:id="rId40"/>
    <p:sldId id="440" r:id="rId41"/>
    <p:sldId id="442" r:id="rId42"/>
    <p:sldId id="443" r:id="rId43"/>
    <p:sldId id="444" r:id="rId44"/>
    <p:sldId id="445" r:id="rId45"/>
    <p:sldId id="446" r:id="rId46"/>
    <p:sldId id="450" r:id="rId47"/>
    <p:sldId id="451" r:id="rId48"/>
    <p:sldId id="452" r:id="rId49"/>
    <p:sldId id="319" r:id="rId50"/>
    <p:sldId id="359" r:id="rId51"/>
    <p:sldId id="453" r:id="rId52"/>
    <p:sldId id="461" r:id="rId53"/>
    <p:sldId id="462" r:id="rId54"/>
  </p:sldIdLst>
  <p:sldSz cx="12192000" cy="6858000"/>
  <p:notesSz cx="6858000" cy="9144000"/>
  <p:embeddedFontLst>
    <p:embeddedFont>
      <p:font typeface="楷体" panose="02010609060101010101" pitchFamily="49" charset="-122"/>
      <p:regular r:id="rId57"/>
    </p:embeddedFont>
    <p:embeddedFont>
      <p:font typeface="Roboto Bold" pitchFamily="2" charset="0"/>
      <p:bold r:id="rId58"/>
    </p:embeddedFont>
    <p:embeddedFont>
      <p:font typeface="微软雅黑" panose="020B0503020204020204" pitchFamily="34" charset="-122"/>
      <p:regular r:id="rId59"/>
      <p:bold r:id="rId60"/>
    </p:embeddedFon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OPPOSans R" panose="02010600030101010101" charset="-122"/>
      <p:regular r:id="rId65"/>
    </p:embeddedFont>
    <p:embeddedFont>
      <p:font typeface="Roboto Regular" pitchFamily="2" charset="0"/>
      <p:regular r:id="rId66"/>
    </p:embeddedFont>
    <p:embeddedFont>
      <p:font typeface="FandolFang R" panose="02010600030101010101" charset="-122"/>
      <p:regular r:id="rId6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>
          <p15:clr>
            <a:srgbClr val="A4A3A4"/>
          </p15:clr>
        </p15:guide>
        <p15:guide id="2" pos="7219">
          <p15:clr>
            <a:srgbClr val="A4A3A4"/>
          </p15:clr>
        </p15:guide>
        <p15:guide id="3" orient="horz" pos="663">
          <p15:clr>
            <a:srgbClr val="A4A3A4"/>
          </p15:clr>
        </p15:guide>
        <p15:guide id="4" orient="horz" pos="2954">
          <p15:clr>
            <a:srgbClr val="A4A3A4"/>
          </p15:clr>
        </p15:guide>
        <p15:guide id="5" orient="horz" pos="3928">
          <p15:clr>
            <a:srgbClr val="A4A3A4"/>
          </p15:clr>
        </p15:guide>
        <p15:guide id="6" orient="horz" pos="329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雪贤 宋" initials="雪贤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B684"/>
    <a:srgbClr val="C0936B"/>
    <a:srgbClr val="E8681A"/>
    <a:srgbClr val="FDB00D"/>
    <a:srgbClr val="F5B700"/>
    <a:srgbClr val="FFD146"/>
    <a:srgbClr val="FFFDF8"/>
    <a:srgbClr val="FFF6E8"/>
    <a:srgbClr val="C58F67"/>
    <a:srgbClr val="0C52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70" autoAdjust="0"/>
    <p:restoredTop sz="95282" autoAdjust="0"/>
  </p:normalViewPr>
  <p:slideViewPr>
    <p:cSldViewPr snapToGrid="0" showGuides="1">
      <p:cViewPr>
        <p:scale>
          <a:sx n="75" d="100"/>
          <a:sy n="75" d="100"/>
        </p:scale>
        <p:origin x="1962" y="684"/>
      </p:cViewPr>
      <p:guideLst>
        <p:guide pos="416"/>
        <p:guide pos="7219"/>
        <p:guide orient="horz" pos="663"/>
        <p:guide orient="horz" pos="2954"/>
        <p:guide orient="horz" pos="3928"/>
        <p:guide orient="horz" pos="329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396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7.fntdata"/><Relationship Id="rId68" Type="http://schemas.openxmlformats.org/officeDocument/2006/relationships/commentAuthors" Target="commentAuthors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5" Type="http://schemas.openxmlformats.org/officeDocument/2006/relationships/slide" Target="slides/slide3.xml"/><Relationship Id="rId61" Type="http://schemas.openxmlformats.org/officeDocument/2006/relationships/font" Target="fonts/font5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handoutMaster" Target="handoutMasters/handoutMaster1.xml"/><Relationship Id="rId64" Type="http://schemas.openxmlformats.org/officeDocument/2006/relationships/font" Target="fonts/font8.fntdata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6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1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FandolFang R" panose="02010600030101010101" pitchFamily="50" charset="-122"/>
              <a:ea typeface="FandolFang R" panose="02010600030101010101" pitchFamily="5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9560A5-A265-48C2-BA8A-1D273B136988}" type="datetimeFigureOut">
              <a:rPr lang="zh-CN" altLang="en-US" smtClean="0">
                <a:latin typeface="FandolFang R" panose="02010600030101010101" pitchFamily="50" charset="-122"/>
                <a:ea typeface="FandolFang R" panose="02010600030101010101" pitchFamily="50" charset="-122"/>
              </a:rPr>
              <a:t>2023-01-10</a:t>
            </a:fld>
            <a:endParaRPr lang="zh-CN" altLang="en-US" dirty="0">
              <a:latin typeface="FandolFang R" panose="02010600030101010101" pitchFamily="50" charset="-122"/>
              <a:ea typeface="FandolFang R" panose="02010600030101010101" pitchFamily="5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FandolFang R" panose="02010600030101010101" pitchFamily="50" charset="-122"/>
              <a:ea typeface="FandolFang R" panose="02010600030101010101" pitchFamily="5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F359E1-F0FB-45A2-B997-3749C49C8708}" type="slidenum">
              <a:rPr lang="zh-CN" altLang="en-US" smtClean="0">
                <a:latin typeface="FandolFang R" panose="02010600030101010101" pitchFamily="50" charset="-122"/>
                <a:ea typeface="FandolFang R" panose="02010600030101010101" pitchFamily="50" charset="-122"/>
              </a:rPr>
              <a:t>‹#›</a:t>
            </a:fld>
            <a:endParaRPr lang="zh-CN" altLang="en-US" dirty="0">
              <a:latin typeface="FandolFang R" panose="02010600030101010101" pitchFamily="50" charset="-122"/>
              <a:ea typeface="FandolFang R" panose="02010600030101010101" pitchFamily="5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fld id="{E3DDB9E7-06CF-4192-A4E4-170458F8BFC9}" type="datetimeFigureOut">
              <a:rPr lang="zh-CN" altLang="en-US" smtClean="0"/>
              <a:t>2023-01-10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fld id="{238EA4D6-130F-48F5-97DA-B25FDFF56A98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EA4D6-130F-48F5-97DA-B25FDFF56A98}" type="slidenum">
              <a:rPr lang="zh-CN" altLang="en-US" smtClean="0"/>
              <a:t>1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EA4D6-130F-48F5-97DA-B25FDFF56A98}" type="slidenum">
              <a:rPr lang="zh-CN" altLang="en-US" smtClean="0"/>
              <a:t>2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EA4D6-130F-48F5-97DA-B25FDFF56A98}" type="slidenum">
              <a:rPr lang="zh-CN" altLang="en-US" smtClean="0"/>
              <a:t>3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36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37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38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39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40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41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42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43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44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45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46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47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48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49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50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51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EA4D6-130F-48F5-97DA-B25FDFF56A98}" type="slidenum">
              <a:rPr lang="zh-CN" altLang="en-US" smtClean="0"/>
              <a:t>52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9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2023-01-10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170-234A-45A9-BA18-EB5F9F299700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B98F-7A2F-46AB-AD99-CC9999768B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alphaModFix amt="23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6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" r="6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笔记本, 黑暗, 电脑, 飞行&#10;&#10;描述已自动生成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205"/>
          <a:stretch>
            <a:fillRect/>
          </a:stretch>
        </p:blipFill>
        <p:spPr>
          <a:xfrm>
            <a:off x="568561" y="260291"/>
            <a:ext cx="1885387" cy="1297047"/>
          </a:xfrm>
          <a:prstGeom prst="rect">
            <a:avLst/>
          </a:prstGeom>
        </p:spPr>
      </p:pic>
      <p:sp>
        <p:nvSpPr>
          <p:cNvPr id="4" name="任意形状 39"/>
          <p:cNvSpPr>
            <a:spLocks noChangeAspect="1"/>
          </p:cNvSpPr>
          <p:nvPr userDrawn="1"/>
        </p:nvSpPr>
        <p:spPr>
          <a:xfrm rot="4500000">
            <a:off x="353273" y="565081"/>
            <a:ext cx="193444" cy="282379"/>
          </a:xfrm>
          <a:custGeom>
            <a:avLst/>
            <a:gdLst>
              <a:gd name="connsiteX0" fmla="*/ 32688 w 546250"/>
              <a:gd name="connsiteY0" fmla="*/ 0 h 797387"/>
              <a:gd name="connsiteX1" fmla="*/ 472216 w 546250"/>
              <a:gd name="connsiteY1" fmla="*/ 283516 h 797387"/>
              <a:gd name="connsiteX2" fmla="*/ 501754 w 546250"/>
              <a:gd name="connsiteY2" fmla="*/ 797387 h 797387"/>
              <a:gd name="connsiteX3" fmla="*/ 63408 w 546250"/>
              <a:gd name="connsiteY3" fmla="*/ 513872 h 797387"/>
              <a:gd name="connsiteX4" fmla="*/ 32688 w 546250"/>
              <a:gd name="connsiteY4" fmla="*/ 0 h 79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250" h="797387">
                <a:moveTo>
                  <a:pt x="32688" y="0"/>
                </a:moveTo>
                <a:cubicBezTo>
                  <a:pt x="117758" y="60247"/>
                  <a:pt x="341067" y="62610"/>
                  <a:pt x="472216" y="283516"/>
                </a:cubicBezTo>
                <a:cubicBezTo>
                  <a:pt x="559266" y="441531"/>
                  <a:pt x="570124" y="630442"/>
                  <a:pt x="501754" y="797387"/>
                </a:cubicBezTo>
                <a:cubicBezTo>
                  <a:pt x="320748" y="772737"/>
                  <a:pt x="160102" y="668832"/>
                  <a:pt x="63408" y="513872"/>
                </a:cubicBezTo>
                <a:cubicBezTo>
                  <a:pt x="-66560" y="294148"/>
                  <a:pt x="45685" y="99231"/>
                  <a:pt x="32688" y="0"/>
                </a:cubicBezTo>
                <a:close/>
              </a:path>
            </a:pathLst>
          </a:custGeom>
          <a:gradFill>
            <a:gsLst>
              <a:gs pos="50000">
                <a:srgbClr val="FFD146"/>
              </a:gs>
              <a:gs pos="0">
                <a:srgbClr val="F5B700"/>
              </a:gs>
              <a:gs pos="100000">
                <a:srgbClr val="F5B700"/>
              </a:gs>
            </a:gsLst>
            <a:lin ang="2700000" scaled="0"/>
          </a:gradFill>
          <a:ln w="50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ea typeface="OPPOSans R" panose="00020600040101010101" pitchFamily="18" charset="-122"/>
            </a:endParaRPr>
          </a:p>
        </p:txBody>
      </p:sp>
      <p:grpSp>
        <p:nvGrpSpPr>
          <p:cNvPr id="6" name="组合 5"/>
          <p:cNvGrpSpPr/>
          <p:nvPr userDrawn="1"/>
        </p:nvGrpSpPr>
        <p:grpSpPr>
          <a:xfrm>
            <a:off x="10527392" y="6020394"/>
            <a:ext cx="2061600" cy="430612"/>
            <a:chOff x="8183915" y="1052513"/>
            <a:chExt cx="4347565" cy="908088"/>
          </a:xfrm>
        </p:grpSpPr>
        <p:sp>
          <p:nvSpPr>
            <p:cNvPr id="7" name="矩形: 圆角 6"/>
            <p:cNvSpPr/>
            <p:nvPr/>
          </p:nvSpPr>
          <p:spPr>
            <a:xfrm>
              <a:off x="8674100" y="1052513"/>
              <a:ext cx="3857380" cy="50482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C0936B">
                    <a:alpha val="28000"/>
                  </a:srgbClr>
                </a:gs>
                <a:gs pos="100000">
                  <a:srgbClr val="E4B684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OPPOSans R" panose="00020600040101010101" pitchFamily="18" charset="-122"/>
              </a:endParaRPr>
            </a:p>
          </p:txBody>
        </p:sp>
        <p:sp>
          <p:nvSpPr>
            <p:cNvPr id="8" name="矩形: 圆角 7"/>
            <p:cNvSpPr/>
            <p:nvPr/>
          </p:nvSpPr>
          <p:spPr>
            <a:xfrm>
              <a:off x="8183915" y="1455776"/>
              <a:ext cx="3857380" cy="50482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E4B684">
                    <a:alpha val="46000"/>
                  </a:srgbClr>
                </a:gs>
                <a:gs pos="100000">
                  <a:srgbClr val="E4B684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OPPOSans R" panose="00020600040101010101" pitchFamily="18" charset="-122"/>
              </a:endParaRPr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776469" y="371696"/>
            <a:ext cx="2126972" cy="616375"/>
            <a:chOff x="2119810" y="1923640"/>
            <a:chExt cx="2126972" cy="616375"/>
          </a:xfrm>
        </p:grpSpPr>
        <p:sp>
          <p:nvSpPr>
            <p:cNvPr id="10" name="矩形 9"/>
            <p:cNvSpPr/>
            <p:nvPr/>
          </p:nvSpPr>
          <p:spPr>
            <a:xfrm>
              <a:off x="2208669" y="1971081"/>
              <a:ext cx="1949252" cy="49244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dist"/>
              <a:r>
                <a:rPr lang="zh-CN" altLang="en-US" sz="3200" b="1" spc="600" dirty="0">
                  <a:gradFill>
                    <a:gsLst>
                      <a:gs pos="75000">
                        <a:srgbClr val="C58F67"/>
                      </a:gs>
                      <a:gs pos="50000">
                        <a:srgbClr val="E4B684"/>
                      </a:gs>
                      <a:gs pos="25000">
                        <a:srgbClr val="C58F67"/>
                      </a:gs>
                      <a:gs pos="0">
                        <a:srgbClr val="E4B684"/>
                      </a:gs>
                      <a:gs pos="100000">
                        <a:srgbClr val="E4B684"/>
                      </a:gs>
                    </a:gsLst>
                    <a:lin ang="2700000" scaled="0"/>
                  </a:gradFill>
                  <a:latin typeface="思源宋体 CN Heavy" panose="02020900000000000000" pitchFamily="18" charset="-128"/>
                  <a:ea typeface="思源宋体 CN Heavy" panose="02020900000000000000" pitchFamily="18" charset="-128"/>
                </a:rPr>
                <a:t>课前导读</a:t>
              </a:r>
            </a:p>
          </p:txBody>
        </p:sp>
        <p:sp>
          <p:nvSpPr>
            <p:cNvPr id="11" name="任意形状 14"/>
            <p:cNvSpPr/>
            <p:nvPr/>
          </p:nvSpPr>
          <p:spPr>
            <a:xfrm rot="16200000">
              <a:off x="2875108" y="1168342"/>
              <a:ext cx="616375" cy="2126972"/>
            </a:xfrm>
            <a:custGeom>
              <a:avLst/>
              <a:gdLst>
                <a:gd name="connsiteX0" fmla="*/ 145135 w 792000"/>
                <a:gd name="connsiteY0" fmla="*/ 0 h 2880000"/>
                <a:gd name="connsiteX1" fmla="*/ 645347 w 792000"/>
                <a:gd name="connsiteY1" fmla="*/ 0 h 2880000"/>
                <a:gd name="connsiteX2" fmla="*/ 656162 w 792000"/>
                <a:gd name="connsiteY2" fmla="*/ 53572 h 2880000"/>
                <a:gd name="connsiteX3" fmla="*/ 788846 w 792000"/>
                <a:gd name="connsiteY3" fmla="*/ 141521 h 2880000"/>
                <a:gd name="connsiteX4" fmla="*/ 792000 w 792000"/>
                <a:gd name="connsiteY4" fmla="*/ 140884 h 2880000"/>
                <a:gd name="connsiteX5" fmla="*/ 792000 w 792000"/>
                <a:gd name="connsiteY5" fmla="*/ 2736637 h 2880000"/>
                <a:gd name="connsiteX6" fmla="*/ 788846 w 792000"/>
                <a:gd name="connsiteY6" fmla="*/ 2736000 h 2880000"/>
                <a:gd name="connsiteX7" fmla="*/ 644846 w 792000"/>
                <a:gd name="connsiteY7" fmla="*/ 2880000 h 2880000"/>
                <a:gd name="connsiteX8" fmla="*/ 145410 w 792000"/>
                <a:gd name="connsiteY8" fmla="*/ 2880000 h 2880000"/>
                <a:gd name="connsiteX9" fmla="*/ 134112 w 792000"/>
                <a:gd name="connsiteY9" fmla="*/ 2824037 h 2880000"/>
                <a:gd name="connsiteX10" fmla="*/ 1428 w 792000"/>
                <a:gd name="connsiteY10" fmla="*/ 2736088 h 2880000"/>
                <a:gd name="connsiteX11" fmla="*/ 0 w 792000"/>
                <a:gd name="connsiteY11" fmla="*/ 2736377 h 2880000"/>
                <a:gd name="connsiteX12" fmla="*/ 0 w 792000"/>
                <a:gd name="connsiteY12" fmla="*/ 142262 h 2880000"/>
                <a:gd name="connsiteX13" fmla="*/ 1428 w 792000"/>
                <a:gd name="connsiteY13" fmla="*/ 142550 h 2880000"/>
                <a:gd name="connsiteX14" fmla="*/ 134112 w 792000"/>
                <a:gd name="connsiteY14" fmla="*/ 54601 h 28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2000" h="2880000">
                  <a:moveTo>
                    <a:pt x="145135" y="0"/>
                  </a:moveTo>
                  <a:lnTo>
                    <a:pt x="645347" y="0"/>
                  </a:lnTo>
                  <a:lnTo>
                    <a:pt x="656162" y="53572"/>
                  </a:lnTo>
                  <a:cubicBezTo>
                    <a:pt x="678023" y="105256"/>
                    <a:pt x="729199" y="141521"/>
                    <a:pt x="788846" y="141521"/>
                  </a:cubicBezTo>
                  <a:lnTo>
                    <a:pt x="792000" y="140884"/>
                  </a:lnTo>
                  <a:lnTo>
                    <a:pt x="792000" y="2736637"/>
                  </a:lnTo>
                  <a:lnTo>
                    <a:pt x="788846" y="2736000"/>
                  </a:lnTo>
                  <a:cubicBezTo>
                    <a:pt x="709317" y="2736000"/>
                    <a:pt x="644846" y="2800471"/>
                    <a:pt x="644846" y="2880000"/>
                  </a:cubicBezTo>
                  <a:lnTo>
                    <a:pt x="145410" y="2880000"/>
                  </a:lnTo>
                  <a:lnTo>
                    <a:pt x="134112" y="2824037"/>
                  </a:lnTo>
                  <a:cubicBezTo>
                    <a:pt x="112252" y="2772353"/>
                    <a:pt x="61075" y="2736088"/>
                    <a:pt x="1428" y="2736088"/>
                  </a:cubicBezTo>
                  <a:lnTo>
                    <a:pt x="0" y="2736377"/>
                  </a:lnTo>
                  <a:lnTo>
                    <a:pt x="0" y="142262"/>
                  </a:lnTo>
                  <a:lnTo>
                    <a:pt x="1428" y="142550"/>
                  </a:lnTo>
                  <a:cubicBezTo>
                    <a:pt x="61075" y="142550"/>
                    <a:pt x="112252" y="106285"/>
                    <a:pt x="134112" y="54601"/>
                  </a:cubicBezTo>
                  <a:close/>
                </a:path>
              </a:pathLst>
            </a:custGeom>
            <a:noFill/>
            <a:ln>
              <a:gradFill>
                <a:gsLst>
                  <a:gs pos="0">
                    <a:srgbClr val="E4B684"/>
                  </a:gs>
                  <a:gs pos="99000">
                    <a:srgbClr val="C0936B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 dirty="0">
                <a:ea typeface="OPPOSans R" panose="00020600040101010101" pitchFamily="18" charset="-122"/>
              </a:endParaRPr>
            </a:p>
          </p:txBody>
        </p:sp>
      </p:grpSp>
      <p:pic>
        <p:nvPicPr>
          <p:cNvPr id="12" name="图片 11" descr="图片包含 笔记本, 黑暗, 电脑, 飞行&#10;&#10;描述已自动生成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205"/>
          <a:stretch>
            <a:fillRect/>
          </a:stretch>
        </p:blipFill>
        <p:spPr>
          <a:xfrm>
            <a:off x="9672805" y="260291"/>
            <a:ext cx="1885387" cy="12970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笔记本, 黑暗, 电脑, 飞行&#10;&#10;描述已自动生成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205"/>
          <a:stretch>
            <a:fillRect/>
          </a:stretch>
        </p:blipFill>
        <p:spPr>
          <a:xfrm>
            <a:off x="568561" y="260291"/>
            <a:ext cx="1885387" cy="1297047"/>
          </a:xfrm>
          <a:prstGeom prst="rect">
            <a:avLst/>
          </a:prstGeom>
        </p:spPr>
      </p:pic>
      <p:sp>
        <p:nvSpPr>
          <p:cNvPr id="4" name="任意形状 39"/>
          <p:cNvSpPr>
            <a:spLocks noChangeAspect="1"/>
          </p:cNvSpPr>
          <p:nvPr userDrawn="1"/>
        </p:nvSpPr>
        <p:spPr>
          <a:xfrm rot="4500000">
            <a:off x="353273" y="565081"/>
            <a:ext cx="193444" cy="282379"/>
          </a:xfrm>
          <a:custGeom>
            <a:avLst/>
            <a:gdLst>
              <a:gd name="connsiteX0" fmla="*/ 32688 w 546250"/>
              <a:gd name="connsiteY0" fmla="*/ 0 h 797387"/>
              <a:gd name="connsiteX1" fmla="*/ 472216 w 546250"/>
              <a:gd name="connsiteY1" fmla="*/ 283516 h 797387"/>
              <a:gd name="connsiteX2" fmla="*/ 501754 w 546250"/>
              <a:gd name="connsiteY2" fmla="*/ 797387 h 797387"/>
              <a:gd name="connsiteX3" fmla="*/ 63408 w 546250"/>
              <a:gd name="connsiteY3" fmla="*/ 513872 h 797387"/>
              <a:gd name="connsiteX4" fmla="*/ 32688 w 546250"/>
              <a:gd name="connsiteY4" fmla="*/ 0 h 79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250" h="797387">
                <a:moveTo>
                  <a:pt x="32688" y="0"/>
                </a:moveTo>
                <a:cubicBezTo>
                  <a:pt x="117758" y="60247"/>
                  <a:pt x="341067" y="62610"/>
                  <a:pt x="472216" y="283516"/>
                </a:cubicBezTo>
                <a:cubicBezTo>
                  <a:pt x="559266" y="441531"/>
                  <a:pt x="570124" y="630442"/>
                  <a:pt x="501754" y="797387"/>
                </a:cubicBezTo>
                <a:cubicBezTo>
                  <a:pt x="320748" y="772737"/>
                  <a:pt x="160102" y="668832"/>
                  <a:pt x="63408" y="513872"/>
                </a:cubicBezTo>
                <a:cubicBezTo>
                  <a:pt x="-66560" y="294148"/>
                  <a:pt x="45685" y="99231"/>
                  <a:pt x="32688" y="0"/>
                </a:cubicBezTo>
                <a:close/>
              </a:path>
            </a:pathLst>
          </a:custGeom>
          <a:gradFill>
            <a:gsLst>
              <a:gs pos="50000">
                <a:srgbClr val="FFD146"/>
              </a:gs>
              <a:gs pos="0">
                <a:srgbClr val="F5B700"/>
              </a:gs>
              <a:gs pos="100000">
                <a:srgbClr val="F5B700"/>
              </a:gs>
            </a:gsLst>
            <a:lin ang="2700000" scaled="0"/>
          </a:gradFill>
          <a:ln w="50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ea typeface="OPPOSans R" panose="00020600040101010101" pitchFamily="18" charset="-122"/>
            </a:endParaRPr>
          </a:p>
        </p:txBody>
      </p:sp>
      <p:grpSp>
        <p:nvGrpSpPr>
          <p:cNvPr id="6" name="组合 5"/>
          <p:cNvGrpSpPr/>
          <p:nvPr userDrawn="1"/>
        </p:nvGrpSpPr>
        <p:grpSpPr>
          <a:xfrm>
            <a:off x="10527392" y="6020394"/>
            <a:ext cx="2061600" cy="430612"/>
            <a:chOff x="8183915" y="1052513"/>
            <a:chExt cx="4347565" cy="908088"/>
          </a:xfrm>
        </p:grpSpPr>
        <p:sp>
          <p:nvSpPr>
            <p:cNvPr id="7" name="矩形: 圆角 6"/>
            <p:cNvSpPr/>
            <p:nvPr/>
          </p:nvSpPr>
          <p:spPr>
            <a:xfrm>
              <a:off x="8674100" y="1052513"/>
              <a:ext cx="3857380" cy="50482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C0936B">
                    <a:alpha val="28000"/>
                  </a:srgbClr>
                </a:gs>
                <a:gs pos="100000">
                  <a:srgbClr val="E4B684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OPPOSans R" panose="00020600040101010101" pitchFamily="18" charset="-122"/>
              </a:endParaRPr>
            </a:p>
          </p:txBody>
        </p:sp>
        <p:sp>
          <p:nvSpPr>
            <p:cNvPr id="8" name="矩形: 圆角 7"/>
            <p:cNvSpPr/>
            <p:nvPr/>
          </p:nvSpPr>
          <p:spPr>
            <a:xfrm>
              <a:off x="8183915" y="1455776"/>
              <a:ext cx="3857380" cy="50482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E4B684">
                    <a:alpha val="46000"/>
                  </a:srgbClr>
                </a:gs>
                <a:gs pos="100000">
                  <a:srgbClr val="E4B684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OPPOSans R" panose="00020600040101010101" pitchFamily="18" charset="-122"/>
              </a:endParaRPr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776469" y="371696"/>
            <a:ext cx="2126972" cy="616375"/>
            <a:chOff x="2119810" y="1923640"/>
            <a:chExt cx="2126972" cy="616375"/>
          </a:xfrm>
        </p:grpSpPr>
        <p:sp>
          <p:nvSpPr>
            <p:cNvPr id="10" name="矩形 9"/>
            <p:cNvSpPr/>
            <p:nvPr/>
          </p:nvSpPr>
          <p:spPr>
            <a:xfrm>
              <a:off x="2208669" y="1971081"/>
              <a:ext cx="1949252" cy="49244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dist"/>
              <a:r>
                <a:rPr lang="zh-CN" altLang="en-US" sz="3200" b="1" spc="600" dirty="0">
                  <a:gradFill>
                    <a:gsLst>
                      <a:gs pos="75000">
                        <a:srgbClr val="C58F67"/>
                      </a:gs>
                      <a:gs pos="50000">
                        <a:srgbClr val="E4B684"/>
                      </a:gs>
                      <a:gs pos="25000">
                        <a:srgbClr val="C58F67"/>
                      </a:gs>
                      <a:gs pos="0">
                        <a:srgbClr val="E4B684"/>
                      </a:gs>
                      <a:gs pos="100000">
                        <a:srgbClr val="E4B684"/>
                      </a:gs>
                    </a:gsLst>
                    <a:lin ang="2700000" scaled="0"/>
                  </a:gradFill>
                  <a:latin typeface="思源宋体 CN Heavy" panose="02020900000000000000" pitchFamily="18" charset="-128"/>
                  <a:ea typeface="思源宋体 CN Heavy" panose="02020900000000000000" pitchFamily="18" charset="-128"/>
                </a:rPr>
                <a:t>字词揭秘</a:t>
              </a:r>
            </a:p>
          </p:txBody>
        </p:sp>
        <p:sp>
          <p:nvSpPr>
            <p:cNvPr id="11" name="任意形状 14"/>
            <p:cNvSpPr/>
            <p:nvPr/>
          </p:nvSpPr>
          <p:spPr>
            <a:xfrm rot="16200000">
              <a:off x="2875108" y="1168342"/>
              <a:ext cx="616375" cy="2126972"/>
            </a:xfrm>
            <a:custGeom>
              <a:avLst/>
              <a:gdLst>
                <a:gd name="connsiteX0" fmla="*/ 145135 w 792000"/>
                <a:gd name="connsiteY0" fmla="*/ 0 h 2880000"/>
                <a:gd name="connsiteX1" fmla="*/ 645347 w 792000"/>
                <a:gd name="connsiteY1" fmla="*/ 0 h 2880000"/>
                <a:gd name="connsiteX2" fmla="*/ 656162 w 792000"/>
                <a:gd name="connsiteY2" fmla="*/ 53572 h 2880000"/>
                <a:gd name="connsiteX3" fmla="*/ 788846 w 792000"/>
                <a:gd name="connsiteY3" fmla="*/ 141521 h 2880000"/>
                <a:gd name="connsiteX4" fmla="*/ 792000 w 792000"/>
                <a:gd name="connsiteY4" fmla="*/ 140884 h 2880000"/>
                <a:gd name="connsiteX5" fmla="*/ 792000 w 792000"/>
                <a:gd name="connsiteY5" fmla="*/ 2736637 h 2880000"/>
                <a:gd name="connsiteX6" fmla="*/ 788846 w 792000"/>
                <a:gd name="connsiteY6" fmla="*/ 2736000 h 2880000"/>
                <a:gd name="connsiteX7" fmla="*/ 644846 w 792000"/>
                <a:gd name="connsiteY7" fmla="*/ 2880000 h 2880000"/>
                <a:gd name="connsiteX8" fmla="*/ 145410 w 792000"/>
                <a:gd name="connsiteY8" fmla="*/ 2880000 h 2880000"/>
                <a:gd name="connsiteX9" fmla="*/ 134112 w 792000"/>
                <a:gd name="connsiteY9" fmla="*/ 2824037 h 2880000"/>
                <a:gd name="connsiteX10" fmla="*/ 1428 w 792000"/>
                <a:gd name="connsiteY10" fmla="*/ 2736088 h 2880000"/>
                <a:gd name="connsiteX11" fmla="*/ 0 w 792000"/>
                <a:gd name="connsiteY11" fmla="*/ 2736377 h 2880000"/>
                <a:gd name="connsiteX12" fmla="*/ 0 w 792000"/>
                <a:gd name="connsiteY12" fmla="*/ 142262 h 2880000"/>
                <a:gd name="connsiteX13" fmla="*/ 1428 w 792000"/>
                <a:gd name="connsiteY13" fmla="*/ 142550 h 2880000"/>
                <a:gd name="connsiteX14" fmla="*/ 134112 w 792000"/>
                <a:gd name="connsiteY14" fmla="*/ 54601 h 28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2000" h="2880000">
                  <a:moveTo>
                    <a:pt x="145135" y="0"/>
                  </a:moveTo>
                  <a:lnTo>
                    <a:pt x="645347" y="0"/>
                  </a:lnTo>
                  <a:lnTo>
                    <a:pt x="656162" y="53572"/>
                  </a:lnTo>
                  <a:cubicBezTo>
                    <a:pt x="678023" y="105256"/>
                    <a:pt x="729199" y="141521"/>
                    <a:pt x="788846" y="141521"/>
                  </a:cubicBezTo>
                  <a:lnTo>
                    <a:pt x="792000" y="140884"/>
                  </a:lnTo>
                  <a:lnTo>
                    <a:pt x="792000" y="2736637"/>
                  </a:lnTo>
                  <a:lnTo>
                    <a:pt x="788846" y="2736000"/>
                  </a:lnTo>
                  <a:cubicBezTo>
                    <a:pt x="709317" y="2736000"/>
                    <a:pt x="644846" y="2800471"/>
                    <a:pt x="644846" y="2880000"/>
                  </a:cubicBezTo>
                  <a:lnTo>
                    <a:pt x="145410" y="2880000"/>
                  </a:lnTo>
                  <a:lnTo>
                    <a:pt x="134112" y="2824037"/>
                  </a:lnTo>
                  <a:cubicBezTo>
                    <a:pt x="112252" y="2772353"/>
                    <a:pt x="61075" y="2736088"/>
                    <a:pt x="1428" y="2736088"/>
                  </a:cubicBezTo>
                  <a:lnTo>
                    <a:pt x="0" y="2736377"/>
                  </a:lnTo>
                  <a:lnTo>
                    <a:pt x="0" y="142262"/>
                  </a:lnTo>
                  <a:lnTo>
                    <a:pt x="1428" y="142550"/>
                  </a:lnTo>
                  <a:cubicBezTo>
                    <a:pt x="61075" y="142550"/>
                    <a:pt x="112252" y="106285"/>
                    <a:pt x="134112" y="54601"/>
                  </a:cubicBezTo>
                  <a:close/>
                </a:path>
              </a:pathLst>
            </a:custGeom>
            <a:noFill/>
            <a:ln>
              <a:gradFill>
                <a:gsLst>
                  <a:gs pos="0">
                    <a:srgbClr val="E4B684"/>
                  </a:gs>
                  <a:gs pos="99000">
                    <a:srgbClr val="C0936B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 dirty="0">
                <a:ea typeface="OPPOSans R" panose="00020600040101010101" pitchFamily="18" charset="-122"/>
              </a:endParaRPr>
            </a:p>
          </p:txBody>
        </p:sp>
      </p:grpSp>
      <p:pic>
        <p:nvPicPr>
          <p:cNvPr id="12" name="图片 11" descr="图片包含 笔记本, 黑暗, 电脑, 飞行&#10;&#10;描述已自动生成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205"/>
          <a:stretch>
            <a:fillRect/>
          </a:stretch>
        </p:blipFill>
        <p:spPr>
          <a:xfrm>
            <a:off x="9672805" y="260291"/>
            <a:ext cx="1885387" cy="12970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笔记本, 黑暗, 电脑, 飞行&#10;&#10;描述已自动生成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205"/>
          <a:stretch>
            <a:fillRect/>
          </a:stretch>
        </p:blipFill>
        <p:spPr>
          <a:xfrm>
            <a:off x="568561" y="260291"/>
            <a:ext cx="1885387" cy="1297047"/>
          </a:xfrm>
          <a:prstGeom prst="rect">
            <a:avLst/>
          </a:prstGeom>
        </p:spPr>
      </p:pic>
      <p:sp>
        <p:nvSpPr>
          <p:cNvPr id="4" name="任意形状 39"/>
          <p:cNvSpPr>
            <a:spLocks noChangeAspect="1"/>
          </p:cNvSpPr>
          <p:nvPr userDrawn="1"/>
        </p:nvSpPr>
        <p:spPr>
          <a:xfrm rot="4500000">
            <a:off x="353273" y="565081"/>
            <a:ext cx="193444" cy="282379"/>
          </a:xfrm>
          <a:custGeom>
            <a:avLst/>
            <a:gdLst>
              <a:gd name="connsiteX0" fmla="*/ 32688 w 546250"/>
              <a:gd name="connsiteY0" fmla="*/ 0 h 797387"/>
              <a:gd name="connsiteX1" fmla="*/ 472216 w 546250"/>
              <a:gd name="connsiteY1" fmla="*/ 283516 h 797387"/>
              <a:gd name="connsiteX2" fmla="*/ 501754 w 546250"/>
              <a:gd name="connsiteY2" fmla="*/ 797387 h 797387"/>
              <a:gd name="connsiteX3" fmla="*/ 63408 w 546250"/>
              <a:gd name="connsiteY3" fmla="*/ 513872 h 797387"/>
              <a:gd name="connsiteX4" fmla="*/ 32688 w 546250"/>
              <a:gd name="connsiteY4" fmla="*/ 0 h 79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250" h="797387">
                <a:moveTo>
                  <a:pt x="32688" y="0"/>
                </a:moveTo>
                <a:cubicBezTo>
                  <a:pt x="117758" y="60247"/>
                  <a:pt x="341067" y="62610"/>
                  <a:pt x="472216" y="283516"/>
                </a:cubicBezTo>
                <a:cubicBezTo>
                  <a:pt x="559266" y="441531"/>
                  <a:pt x="570124" y="630442"/>
                  <a:pt x="501754" y="797387"/>
                </a:cubicBezTo>
                <a:cubicBezTo>
                  <a:pt x="320748" y="772737"/>
                  <a:pt x="160102" y="668832"/>
                  <a:pt x="63408" y="513872"/>
                </a:cubicBezTo>
                <a:cubicBezTo>
                  <a:pt x="-66560" y="294148"/>
                  <a:pt x="45685" y="99231"/>
                  <a:pt x="32688" y="0"/>
                </a:cubicBezTo>
                <a:close/>
              </a:path>
            </a:pathLst>
          </a:custGeom>
          <a:gradFill>
            <a:gsLst>
              <a:gs pos="50000">
                <a:srgbClr val="FFD146"/>
              </a:gs>
              <a:gs pos="0">
                <a:srgbClr val="F5B700"/>
              </a:gs>
              <a:gs pos="100000">
                <a:srgbClr val="F5B700"/>
              </a:gs>
            </a:gsLst>
            <a:lin ang="2700000" scaled="0"/>
          </a:gradFill>
          <a:ln w="50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ea typeface="OPPOSans R" panose="00020600040101010101" pitchFamily="18" charset="-122"/>
            </a:endParaRPr>
          </a:p>
        </p:txBody>
      </p:sp>
      <p:grpSp>
        <p:nvGrpSpPr>
          <p:cNvPr id="6" name="组合 5"/>
          <p:cNvGrpSpPr/>
          <p:nvPr userDrawn="1"/>
        </p:nvGrpSpPr>
        <p:grpSpPr>
          <a:xfrm>
            <a:off x="10527392" y="6020394"/>
            <a:ext cx="2061600" cy="430612"/>
            <a:chOff x="8183915" y="1052513"/>
            <a:chExt cx="4347565" cy="908088"/>
          </a:xfrm>
        </p:grpSpPr>
        <p:sp>
          <p:nvSpPr>
            <p:cNvPr id="7" name="矩形: 圆角 6"/>
            <p:cNvSpPr/>
            <p:nvPr/>
          </p:nvSpPr>
          <p:spPr>
            <a:xfrm>
              <a:off x="8674100" y="1052513"/>
              <a:ext cx="3857380" cy="50482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C0936B">
                    <a:alpha val="28000"/>
                  </a:srgbClr>
                </a:gs>
                <a:gs pos="100000">
                  <a:srgbClr val="E4B684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OPPOSans R" panose="00020600040101010101" pitchFamily="18" charset="-122"/>
              </a:endParaRPr>
            </a:p>
          </p:txBody>
        </p:sp>
        <p:sp>
          <p:nvSpPr>
            <p:cNvPr id="8" name="矩形: 圆角 7"/>
            <p:cNvSpPr/>
            <p:nvPr/>
          </p:nvSpPr>
          <p:spPr>
            <a:xfrm>
              <a:off x="8183915" y="1455776"/>
              <a:ext cx="3857380" cy="50482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E4B684">
                    <a:alpha val="46000"/>
                  </a:srgbClr>
                </a:gs>
                <a:gs pos="100000">
                  <a:srgbClr val="E4B684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OPPOSans R" panose="00020600040101010101" pitchFamily="18" charset="-122"/>
              </a:endParaRPr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776469" y="371696"/>
            <a:ext cx="2126972" cy="616375"/>
            <a:chOff x="2119810" y="1923640"/>
            <a:chExt cx="2126972" cy="616375"/>
          </a:xfrm>
        </p:grpSpPr>
        <p:sp>
          <p:nvSpPr>
            <p:cNvPr id="10" name="矩形 9"/>
            <p:cNvSpPr/>
            <p:nvPr/>
          </p:nvSpPr>
          <p:spPr>
            <a:xfrm>
              <a:off x="2208669" y="1971081"/>
              <a:ext cx="1949252" cy="49244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dist"/>
              <a:r>
                <a:rPr lang="zh-CN" altLang="en-US" sz="3200" b="1" spc="600" dirty="0">
                  <a:gradFill>
                    <a:gsLst>
                      <a:gs pos="75000">
                        <a:srgbClr val="C58F67"/>
                      </a:gs>
                      <a:gs pos="50000">
                        <a:srgbClr val="E4B684"/>
                      </a:gs>
                      <a:gs pos="25000">
                        <a:srgbClr val="C58F67"/>
                      </a:gs>
                      <a:gs pos="0">
                        <a:srgbClr val="E4B684"/>
                      </a:gs>
                      <a:gs pos="100000">
                        <a:srgbClr val="E4B684"/>
                      </a:gs>
                    </a:gsLst>
                    <a:lin ang="2700000" scaled="0"/>
                  </a:gradFill>
                  <a:latin typeface="思源宋体 CN Heavy" panose="02020900000000000000" pitchFamily="18" charset="-128"/>
                  <a:ea typeface="思源宋体 CN Heavy" panose="02020900000000000000" pitchFamily="18" charset="-128"/>
                </a:rPr>
                <a:t>知识梳理</a:t>
              </a:r>
            </a:p>
          </p:txBody>
        </p:sp>
        <p:sp>
          <p:nvSpPr>
            <p:cNvPr id="11" name="任意形状 14"/>
            <p:cNvSpPr/>
            <p:nvPr/>
          </p:nvSpPr>
          <p:spPr>
            <a:xfrm rot="16200000">
              <a:off x="2875108" y="1168342"/>
              <a:ext cx="616375" cy="2126972"/>
            </a:xfrm>
            <a:custGeom>
              <a:avLst/>
              <a:gdLst>
                <a:gd name="connsiteX0" fmla="*/ 145135 w 792000"/>
                <a:gd name="connsiteY0" fmla="*/ 0 h 2880000"/>
                <a:gd name="connsiteX1" fmla="*/ 645347 w 792000"/>
                <a:gd name="connsiteY1" fmla="*/ 0 h 2880000"/>
                <a:gd name="connsiteX2" fmla="*/ 656162 w 792000"/>
                <a:gd name="connsiteY2" fmla="*/ 53572 h 2880000"/>
                <a:gd name="connsiteX3" fmla="*/ 788846 w 792000"/>
                <a:gd name="connsiteY3" fmla="*/ 141521 h 2880000"/>
                <a:gd name="connsiteX4" fmla="*/ 792000 w 792000"/>
                <a:gd name="connsiteY4" fmla="*/ 140884 h 2880000"/>
                <a:gd name="connsiteX5" fmla="*/ 792000 w 792000"/>
                <a:gd name="connsiteY5" fmla="*/ 2736637 h 2880000"/>
                <a:gd name="connsiteX6" fmla="*/ 788846 w 792000"/>
                <a:gd name="connsiteY6" fmla="*/ 2736000 h 2880000"/>
                <a:gd name="connsiteX7" fmla="*/ 644846 w 792000"/>
                <a:gd name="connsiteY7" fmla="*/ 2880000 h 2880000"/>
                <a:gd name="connsiteX8" fmla="*/ 145410 w 792000"/>
                <a:gd name="connsiteY8" fmla="*/ 2880000 h 2880000"/>
                <a:gd name="connsiteX9" fmla="*/ 134112 w 792000"/>
                <a:gd name="connsiteY9" fmla="*/ 2824037 h 2880000"/>
                <a:gd name="connsiteX10" fmla="*/ 1428 w 792000"/>
                <a:gd name="connsiteY10" fmla="*/ 2736088 h 2880000"/>
                <a:gd name="connsiteX11" fmla="*/ 0 w 792000"/>
                <a:gd name="connsiteY11" fmla="*/ 2736377 h 2880000"/>
                <a:gd name="connsiteX12" fmla="*/ 0 w 792000"/>
                <a:gd name="connsiteY12" fmla="*/ 142262 h 2880000"/>
                <a:gd name="connsiteX13" fmla="*/ 1428 w 792000"/>
                <a:gd name="connsiteY13" fmla="*/ 142550 h 2880000"/>
                <a:gd name="connsiteX14" fmla="*/ 134112 w 792000"/>
                <a:gd name="connsiteY14" fmla="*/ 54601 h 28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2000" h="2880000">
                  <a:moveTo>
                    <a:pt x="145135" y="0"/>
                  </a:moveTo>
                  <a:lnTo>
                    <a:pt x="645347" y="0"/>
                  </a:lnTo>
                  <a:lnTo>
                    <a:pt x="656162" y="53572"/>
                  </a:lnTo>
                  <a:cubicBezTo>
                    <a:pt x="678023" y="105256"/>
                    <a:pt x="729199" y="141521"/>
                    <a:pt x="788846" y="141521"/>
                  </a:cubicBezTo>
                  <a:lnTo>
                    <a:pt x="792000" y="140884"/>
                  </a:lnTo>
                  <a:lnTo>
                    <a:pt x="792000" y="2736637"/>
                  </a:lnTo>
                  <a:lnTo>
                    <a:pt x="788846" y="2736000"/>
                  </a:lnTo>
                  <a:cubicBezTo>
                    <a:pt x="709317" y="2736000"/>
                    <a:pt x="644846" y="2800471"/>
                    <a:pt x="644846" y="2880000"/>
                  </a:cubicBezTo>
                  <a:lnTo>
                    <a:pt x="145410" y="2880000"/>
                  </a:lnTo>
                  <a:lnTo>
                    <a:pt x="134112" y="2824037"/>
                  </a:lnTo>
                  <a:cubicBezTo>
                    <a:pt x="112252" y="2772353"/>
                    <a:pt x="61075" y="2736088"/>
                    <a:pt x="1428" y="2736088"/>
                  </a:cubicBezTo>
                  <a:lnTo>
                    <a:pt x="0" y="2736377"/>
                  </a:lnTo>
                  <a:lnTo>
                    <a:pt x="0" y="142262"/>
                  </a:lnTo>
                  <a:lnTo>
                    <a:pt x="1428" y="142550"/>
                  </a:lnTo>
                  <a:cubicBezTo>
                    <a:pt x="61075" y="142550"/>
                    <a:pt x="112252" y="106285"/>
                    <a:pt x="134112" y="54601"/>
                  </a:cubicBezTo>
                  <a:close/>
                </a:path>
              </a:pathLst>
            </a:custGeom>
            <a:noFill/>
            <a:ln>
              <a:gradFill>
                <a:gsLst>
                  <a:gs pos="0">
                    <a:srgbClr val="E4B684"/>
                  </a:gs>
                  <a:gs pos="99000">
                    <a:srgbClr val="C0936B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 dirty="0">
                <a:ea typeface="OPPOSans R" panose="00020600040101010101" pitchFamily="18" charset="-122"/>
              </a:endParaRPr>
            </a:p>
          </p:txBody>
        </p:sp>
      </p:grpSp>
      <p:pic>
        <p:nvPicPr>
          <p:cNvPr id="12" name="图片 11" descr="图片包含 笔记本, 黑暗, 电脑, 飞行&#10;&#10;描述已自动生成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205"/>
          <a:stretch>
            <a:fillRect/>
          </a:stretch>
        </p:blipFill>
        <p:spPr>
          <a:xfrm>
            <a:off x="9672805" y="260291"/>
            <a:ext cx="1885387" cy="12970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笔记本, 黑暗, 电脑, 飞行&#10;&#10;描述已自动生成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205"/>
          <a:stretch>
            <a:fillRect/>
          </a:stretch>
        </p:blipFill>
        <p:spPr>
          <a:xfrm>
            <a:off x="568561" y="260291"/>
            <a:ext cx="1885387" cy="1297047"/>
          </a:xfrm>
          <a:prstGeom prst="rect">
            <a:avLst/>
          </a:prstGeom>
        </p:spPr>
      </p:pic>
      <p:sp>
        <p:nvSpPr>
          <p:cNvPr id="4" name="任意形状 39"/>
          <p:cNvSpPr>
            <a:spLocks noChangeAspect="1"/>
          </p:cNvSpPr>
          <p:nvPr userDrawn="1"/>
        </p:nvSpPr>
        <p:spPr>
          <a:xfrm rot="4500000">
            <a:off x="353273" y="565081"/>
            <a:ext cx="193444" cy="282379"/>
          </a:xfrm>
          <a:custGeom>
            <a:avLst/>
            <a:gdLst>
              <a:gd name="connsiteX0" fmla="*/ 32688 w 546250"/>
              <a:gd name="connsiteY0" fmla="*/ 0 h 797387"/>
              <a:gd name="connsiteX1" fmla="*/ 472216 w 546250"/>
              <a:gd name="connsiteY1" fmla="*/ 283516 h 797387"/>
              <a:gd name="connsiteX2" fmla="*/ 501754 w 546250"/>
              <a:gd name="connsiteY2" fmla="*/ 797387 h 797387"/>
              <a:gd name="connsiteX3" fmla="*/ 63408 w 546250"/>
              <a:gd name="connsiteY3" fmla="*/ 513872 h 797387"/>
              <a:gd name="connsiteX4" fmla="*/ 32688 w 546250"/>
              <a:gd name="connsiteY4" fmla="*/ 0 h 79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250" h="797387">
                <a:moveTo>
                  <a:pt x="32688" y="0"/>
                </a:moveTo>
                <a:cubicBezTo>
                  <a:pt x="117758" y="60247"/>
                  <a:pt x="341067" y="62610"/>
                  <a:pt x="472216" y="283516"/>
                </a:cubicBezTo>
                <a:cubicBezTo>
                  <a:pt x="559266" y="441531"/>
                  <a:pt x="570124" y="630442"/>
                  <a:pt x="501754" y="797387"/>
                </a:cubicBezTo>
                <a:cubicBezTo>
                  <a:pt x="320748" y="772737"/>
                  <a:pt x="160102" y="668832"/>
                  <a:pt x="63408" y="513872"/>
                </a:cubicBezTo>
                <a:cubicBezTo>
                  <a:pt x="-66560" y="294148"/>
                  <a:pt x="45685" y="99231"/>
                  <a:pt x="32688" y="0"/>
                </a:cubicBezTo>
                <a:close/>
              </a:path>
            </a:pathLst>
          </a:custGeom>
          <a:gradFill>
            <a:gsLst>
              <a:gs pos="50000">
                <a:srgbClr val="FFD146"/>
              </a:gs>
              <a:gs pos="0">
                <a:srgbClr val="F5B700"/>
              </a:gs>
              <a:gs pos="100000">
                <a:srgbClr val="F5B700"/>
              </a:gs>
            </a:gsLst>
            <a:lin ang="2700000" scaled="0"/>
          </a:gradFill>
          <a:ln w="50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ea typeface="OPPOSans R" panose="00020600040101010101" pitchFamily="18" charset="-122"/>
            </a:endParaRPr>
          </a:p>
        </p:txBody>
      </p:sp>
      <p:grpSp>
        <p:nvGrpSpPr>
          <p:cNvPr id="6" name="组合 5"/>
          <p:cNvGrpSpPr/>
          <p:nvPr userDrawn="1"/>
        </p:nvGrpSpPr>
        <p:grpSpPr>
          <a:xfrm>
            <a:off x="10527392" y="6020394"/>
            <a:ext cx="2061600" cy="430612"/>
            <a:chOff x="8183915" y="1052513"/>
            <a:chExt cx="4347565" cy="908088"/>
          </a:xfrm>
        </p:grpSpPr>
        <p:sp>
          <p:nvSpPr>
            <p:cNvPr id="7" name="矩形: 圆角 6"/>
            <p:cNvSpPr/>
            <p:nvPr/>
          </p:nvSpPr>
          <p:spPr>
            <a:xfrm>
              <a:off x="8674100" y="1052513"/>
              <a:ext cx="3857380" cy="50482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C0936B">
                    <a:alpha val="28000"/>
                  </a:srgbClr>
                </a:gs>
                <a:gs pos="100000">
                  <a:srgbClr val="E4B684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OPPOSans R" panose="00020600040101010101" pitchFamily="18" charset="-122"/>
              </a:endParaRPr>
            </a:p>
          </p:txBody>
        </p:sp>
        <p:sp>
          <p:nvSpPr>
            <p:cNvPr id="8" name="矩形: 圆角 7"/>
            <p:cNvSpPr/>
            <p:nvPr/>
          </p:nvSpPr>
          <p:spPr>
            <a:xfrm>
              <a:off x="8183915" y="1455776"/>
              <a:ext cx="3857380" cy="50482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E4B684">
                    <a:alpha val="46000"/>
                  </a:srgbClr>
                </a:gs>
                <a:gs pos="100000">
                  <a:srgbClr val="E4B684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OPPOSans R" panose="00020600040101010101" pitchFamily="18" charset="-122"/>
              </a:endParaRPr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776469" y="371696"/>
            <a:ext cx="2126972" cy="616375"/>
            <a:chOff x="2119810" y="1923640"/>
            <a:chExt cx="2126972" cy="616375"/>
          </a:xfrm>
        </p:grpSpPr>
        <p:sp>
          <p:nvSpPr>
            <p:cNvPr id="10" name="矩形 9"/>
            <p:cNvSpPr/>
            <p:nvPr/>
          </p:nvSpPr>
          <p:spPr>
            <a:xfrm>
              <a:off x="2208669" y="1971081"/>
              <a:ext cx="1949252" cy="49244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dist"/>
              <a:r>
                <a:rPr lang="zh-CN" altLang="en-US" sz="3200" b="1" spc="600" dirty="0">
                  <a:gradFill>
                    <a:gsLst>
                      <a:gs pos="75000">
                        <a:srgbClr val="C58F67"/>
                      </a:gs>
                      <a:gs pos="50000">
                        <a:srgbClr val="E4B684"/>
                      </a:gs>
                      <a:gs pos="25000">
                        <a:srgbClr val="C58F67"/>
                      </a:gs>
                      <a:gs pos="0">
                        <a:srgbClr val="E4B684"/>
                      </a:gs>
                      <a:gs pos="100000">
                        <a:srgbClr val="E4B684"/>
                      </a:gs>
                    </a:gsLst>
                    <a:lin ang="2700000" scaled="0"/>
                  </a:gradFill>
                  <a:latin typeface="思源宋体 CN Heavy" panose="02020900000000000000" pitchFamily="18" charset="-128"/>
                  <a:ea typeface="思源宋体 CN Heavy" panose="02020900000000000000" pitchFamily="18" charset="-128"/>
                </a:rPr>
                <a:t>整体感知</a:t>
              </a:r>
            </a:p>
          </p:txBody>
        </p:sp>
        <p:sp>
          <p:nvSpPr>
            <p:cNvPr id="11" name="任意形状 14"/>
            <p:cNvSpPr/>
            <p:nvPr/>
          </p:nvSpPr>
          <p:spPr>
            <a:xfrm rot="16200000">
              <a:off x="2875108" y="1168342"/>
              <a:ext cx="616375" cy="2126972"/>
            </a:xfrm>
            <a:custGeom>
              <a:avLst/>
              <a:gdLst>
                <a:gd name="connsiteX0" fmla="*/ 145135 w 792000"/>
                <a:gd name="connsiteY0" fmla="*/ 0 h 2880000"/>
                <a:gd name="connsiteX1" fmla="*/ 645347 w 792000"/>
                <a:gd name="connsiteY1" fmla="*/ 0 h 2880000"/>
                <a:gd name="connsiteX2" fmla="*/ 656162 w 792000"/>
                <a:gd name="connsiteY2" fmla="*/ 53572 h 2880000"/>
                <a:gd name="connsiteX3" fmla="*/ 788846 w 792000"/>
                <a:gd name="connsiteY3" fmla="*/ 141521 h 2880000"/>
                <a:gd name="connsiteX4" fmla="*/ 792000 w 792000"/>
                <a:gd name="connsiteY4" fmla="*/ 140884 h 2880000"/>
                <a:gd name="connsiteX5" fmla="*/ 792000 w 792000"/>
                <a:gd name="connsiteY5" fmla="*/ 2736637 h 2880000"/>
                <a:gd name="connsiteX6" fmla="*/ 788846 w 792000"/>
                <a:gd name="connsiteY6" fmla="*/ 2736000 h 2880000"/>
                <a:gd name="connsiteX7" fmla="*/ 644846 w 792000"/>
                <a:gd name="connsiteY7" fmla="*/ 2880000 h 2880000"/>
                <a:gd name="connsiteX8" fmla="*/ 145410 w 792000"/>
                <a:gd name="connsiteY8" fmla="*/ 2880000 h 2880000"/>
                <a:gd name="connsiteX9" fmla="*/ 134112 w 792000"/>
                <a:gd name="connsiteY9" fmla="*/ 2824037 h 2880000"/>
                <a:gd name="connsiteX10" fmla="*/ 1428 w 792000"/>
                <a:gd name="connsiteY10" fmla="*/ 2736088 h 2880000"/>
                <a:gd name="connsiteX11" fmla="*/ 0 w 792000"/>
                <a:gd name="connsiteY11" fmla="*/ 2736377 h 2880000"/>
                <a:gd name="connsiteX12" fmla="*/ 0 w 792000"/>
                <a:gd name="connsiteY12" fmla="*/ 142262 h 2880000"/>
                <a:gd name="connsiteX13" fmla="*/ 1428 w 792000"/>
                <a:gd name="connsiteY13" fmla="*/ 142550 h 2880000"/>
                <a:gd name="connsiteX14" fmla="*/ 134112 w 792000"/>
                <a:gd name="connsiteY14" fmla="*/ 54601 h 28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2000" h="2880000">
                  <a:moveTo>
                    <a:pt x="145135" y="0"/>
                  </a:moveTo>
                  <a:lnTo>
                    <a:pt x="645347" y="0"/>
                  </a:lnTo>
                  <a:lnTo>
                    <a:pt x="656162" y="53572"/>
                  </a:lnTo>
                  <a:cubicBezTo>
                    <a:pt x="678023" y="105256"/>
                    <a:pt x="729199" y="141521"/>
                    <a:pt x="788846" y="141521"/>
                  </a:cubicBezTo>
                  <a:lnTo>
                    <a:pt x="792000" y="140884"/>
                  </a:lnTo>
                  <a:lnTo>
                    <a:pt x="792000" y="2736637"/>
                  </a:lnTo>
                  <a:lnTo>
                    <a:pt x="788846" y="2736000"/>
                  </a:lnTo>
                  <a:cubicBezTo>
                    <a:pt x="709317" y="2736000"/>
                    <a:pt x="644846" y="2800471"/>
                    <a:pt x="644846" y="2880000"/>
                  </a:cubicBezTo>
                  <a:lnTo>
                    <a:pt x="145410" y="2880000"/>
                  </a:lnTo>
                  <a:lnTo>
                    <a:pt x="134112" y="2824037"/>
                  </a:lnTo>
                  <a:cubicBezTo>
                    <a:pt x="112252" y="2772353"/>
                    <a:pt x="61075" y="2736088"/>
                    <a:pt x="1428" y="2736088"/>
                  </a:cubicBezTo>
                  <a:lnTo>
                    <a:pt x="0" y="2736377"/>
                  </a:lnTo>
                  <a:lnTo>
                    <a:pt x="0" y="142262"/>
                  </a:lnTo>
                  <a:lnTo>
                    <a:pt x="1428" y="142550"/>
                  </a:lnTo>
                  <a:cubicBezTo>
                    <a:pt x="61075" y="142550"/>
                    <a:pt x="112252" y="106285"/>
                    <a:pt x="134112" y="54601"/>
                  </a:cubicBezTo>
                  <a:close/>
                </a:path>
              </a:pathLst>
            </a:custGeom>
            <a:noFill/>
            <a:ln>
              <a:gradFill>
                <a:gsLst>
                  <a:gs pos="0">
                    <a:srgbClr val="E4B684"/>
                  </a:gs>
                  <a:gs pos="99000">
                    <a:srgbClr val="C0936B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 dirty="0">
                <a:ea typeface="OPPOSans R" panose="00020600040101010101" pitchFamily="18" charset="-122"/>
              </a:endParaRPr>
            </a:p>
          </p:txBody>
        </p:sp>
      </p:grpSp>
      <p:pic>
        <p:nvPicPr>
          <p:cNvPr id="12" name="图片 11" descr="图片包含 笔记本, 黑暗, 电脑, 飞行&#10;&#10;描述已自动生成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205"/>
          <a:stretch>
            <a:fillRect/>
          </a:stretch>
        </p:blipFill>
        <p:spPr>
          <a:xfrm>
            <a:off x="9672805" y="260291"/>
            <a:ext cx="1885387" cy="12970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ags" Target="../tags/tag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10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OPPOSans R" panose="00020600040101010101" pitchFamily="18" charset="-122"/>
              </a:defRPr>
            </a:lvl1pPr>
          </a:lstStyle>
          <a:p>
            <a:fld id="{D8E48170-234A-45A9-BA18-EB5F9F299700}" type="datetimeFigureOut">
              <a:rPr lang="zh-CN" altLang="en-US" smtClean="0"/>
              <a:t>2023-01-10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OPPOSans R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OPPOSans R" panose="00020600040101010101" pitchFamily="18" charset="-122"/>
              </a:defRPr>
            </a:lvl1pPr>
          </a:lstStyle>
          <a:p>
            <a:fld id="{13BEB98F-7A2F-46AB-AD99-CC9999768B6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OPPOSans R" panose="00020600040101010101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OPPOSans R" panose="00020600040101010101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OPPOSans R" panose="00020600040101010101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OPPOSans R" panose="00020600040101010101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OPPOSans R" panose="00020600040101010101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OPPOSans R" panose="00020600040101010101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openxmlformats.org/officeDocument/2006/relationships/image" Target="../media/image1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slide" Target="slide48.xml"/><Relationship Id="rId4" Type="http://schemas.openxmlformats.org/officeDocument/2006/relationships/slide" Target="slide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4.wdp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形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-34702" t="14304" r="56378" b="-12992"/>
          <a:stretch>
            <a:fillRect/>
          </a:stretch>
        </p:blipFill>
        <p:spPr>
          <a:xfrm>
            <a:off x="8674100" y="-939800"/>
            <a:ext cx="1193800" cy="1193800"/>
          </a:xfrm>
          <a:custGeom>
            <a:avLst/>
            <a:gdLst>
              <a:gd name="connsiteX0" fmla="*/ 0 w 1193800"/>
              <a:gd name="connsiteY0" fmla="*/ 0 h 1193800"/>
              <a:gd name="connsiteX1" fmla="*/ 528927 w 1193800"/>
              <a:gd name="connsiteY1" fmla="*/ 0 h 1193800"/>
              <a:gd name="connsiteX2" fmla="*/ 528927 w 1193800"/>
              <a:gd name="connsiteY2" fmla="*/ 1036635 h 1193800"/>
              <a:gd name="connsiteX3" fmla="*/ 1193800 w 1193800"/>
              <a:gd name="connsiteY3" fmla="*/ 1036635 h 1193800"/>
              <a:gd name="connsiteX4" fmla="*/ 1193800 w 1193800"/>
              <a:gd name="connsiteY4" fmla="*/ 1193800 h 1193800"/>
              <a:gd name="connsiteX5" fmla="*/ 0 w 1193800"/>
              <a:gd name="connsiteY5" fmla="*/ 1193800 h 1193800"/>
              <a:gd name="connsiteX6" fmla="*/ 0 w 1193800"/>
              <a:gd name="connsiteY6" fmla="*/ 0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3800" h="1193800">
                <a:moveTo>
                  <a:pt x="0" y="0"/>
                </a:moveTo>
                <a:lnTo>
                  <a:pt x="528927" y="0"/>
                </a:lnTo>
                <a:lnTo>
                  <a:pt x="528927" y="1036635"/>
                </a:lnTo>
                <a:lnTo>
                  <a:pt x="1193800" y="1036635"/>
                </a:lnTo>
                <a:lnTo>
                  <a:pt x="1193800" y="1193800"/>
                </a:lnTo>
                <a:lnTo>
                  <a:pt x="0" y="1193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4" name="任意形状 33"/>
          <p:cNvSpPr/>
          <p:nvPr/>
        </p:nvSpPr>
        <p:spPr>
          <a:xfrm>
            <a:off x="2736720" y="2598177"/>
            <a:ext cx="546250" cy="797387"/>
          </a:xfrm>
          <a:custGeom>
            <a:avLst/>
            <a:gdLst>
              <a:gd name="connsiteX0" fmla="*/ 32688 w 546250"/>
              <a:gd name="connsiteY0" fmla="*/ 0 h 797387"/>
              <a:gd name="connsiteX1" fmla="*/ 472216 w 546250"/>
              <a:gd name="connsiteY1" fmla="*/ 283516 h 797387"/>
              <a:gd name="connsiteX2" fmla="*/ 501754 w 546250"/>
              <a:gd name="connsiteY2" fmla="*/ 797387 h 797387"/>
              <a:gd name="connsiteX3" fmla="*/ 63408 w 546250"/>
              <a:gd name="connsiteY3" fmla="*/ 513872 h 797387"/>
              <a:gd name="connsiteX4" fmla="*/ 32688 w 546250"/>
              <a:gd name="connsiteY4" fmla="*/ 0 h 79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250" h="797387">
                <a:moveTo>
                  <a:pt x="32688" y="0"/>
                </a:moveTo>
                <a:cubicBezTo>
                  <a:pt x="117758" y="60247"/>
                  <a:pt x="341067" y="62610"/>
                  <a:pt x="472216" y="283516"/>
                </a:cubicBezTo>
                <a:cubicBezTo>
                  <a:pt x="559266" y="441531"/>
                  <a:pt x="570124" y="630442"/>
                  <a:pt x="501754" y="797387"/>
                </a:cubicBezTo>
                <a:cubicBezTo>
                  <a:pt x="320748" y="772737"/>
                  <a:pt x="160102" y="668832"/>
                  <a:pt x="63408" y="513872"/>
                </a:cubicBezTo>
                <a:cubicBezTo>
                  <a:pt x="-66560" y="294148"/>
                  <a:pt x="45685" y="99231"/>
                  <a:pt x="32688" y="0"/>
                </a:cubicBezTo>
                <a:close/>
              </a:path>
            </a:pathLst>
          </a:custGeom>
          <a:gradFill>
            <a:gsLst>
              <a:gs pos="50000">
                <a:srgbClr val="FFD146"/>
              </a:gs>
              <a:gs pos="0">
                <a:srgbClr val="F5B700"/>
              </a:gs>
              <a:gs pos="100000">
                <a:srgbClr val="F5B700"/>
              </a:gs>
            </a:gsLst>
            <a:lin ang="2700000" scaled="0"/>
          </a:gradFill>
          <a:ln w="50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ea typeface="OPPOSans R" panose="00020600040101010101" pitchFamily="18" charset="-122"/>
            </a:endParaRPr>
          </a:p>
        </p:txBody>
      </p:sp>
      <p:sp>
        <p:nvSpPr>
          <p:cNvPr id="35" name="任意形状 34"/>
          <p:cNvSpPr>
            <a:spLocks noChangeAspect="1"/>
          </p:cNvSpPr>
          <p:nvPr/>
        </p:nvSpPr>
        <p:spPr>
          <a:xfrm rot="4500000">
            <a:off x="8535731" y="3611727"/>
            <a:ext cx="360000" cy="525509"/>
          </a:xfrm>
          <a:custGeom>
            <a:avLst/>
            <a:gdLst>
              <a:gd name="connsiteX0" fmla="*/ 32688 w 546250"/>
              <a:gd name="connsiteY0" fmla="*/ 0 h 797387"/>
              <a:gd name="connsiteX1" fmla="*/ 472216 w 546250"/>
              <a:gd name="connsiteY1" fmla="*/ 283516 h 797387"/>
              <a:gd name="connsiteX2" fmla="*/ 501754 w 546250"/>
              <a:gd name="connsiteY2" fmla="*/ 797387 h 797387"/>
              <a:gd name="connsiteX3" fmla="*/ 63408 w 546250"/>
              <a:gd name="connsiteY3" fmla="*/ 513872 h 797387"/>
              <a:gd name="connsiteX4" fmla="*/ 32688 w 546250"/>
              <a:gd name="connsiteY4" fmla="*/ 0 h 79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250" h="797387">
                <a:moveTo>
                  <a:pt x="32688" y="0"/>
                </a:moveTo>
                <a:cubicBezTo>
                  <a:pt x="117758" y="60247"/>
                  <a:pt x="341067" y="62610"/>
                  <a:pt x="472216" y="283516"/>
                </a:cubicBezTo>
                <a:cubicBezTo>
                  <a:pt x="559266" y="441531"/>
                  <a:pt x="570124" y="630442"/>
                  <a:pt x="501754" y="797387"/>
                </a:cubicBezTo>
                <a:cubicBezTo>
                  <a:pt x="320748" y="772737"/>
                  <a:pt x="160102" y="668832"/>
                  <a:pt x="63408" y="513872"/>
                </a:cubicBezTo>
                <a:cubicBezTo>
                  <a:pt x="-66560" y="294148"/>
                  <a:pt x="45685" y="99231"/>
                  <a:pt x="32688" y="0"/>
                </a:cubicBezTo>
                <a:close/>
              </a:path>
            </a:pathLst>
          </a:custGeom>
          <a:gradFill>
            <a:gsLst>
              <a:gs pos="50000">
                <a:srgbClr val="FFD146"/>
              </a:gs>
              <a:gs pos="0">
                <a:srgbClr val="F5B700"/>
              </a:gs>
              <a:gs pos="100000">
                <a:srgbClr val="F5B700"/>
              </a:gs>
            </a:gsLst>
            <a:lin ang="2700000" scaled="0"/>
          </a:gradFill>
          <a:ln w="50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ea typeface="OPPOSans R" panose="00020600040101010101" pitchFamily="18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1829259" y="2208717"/>
            <a:ext cx="1652091" cy="922041"/>
            <a:chOff x="3149857" y="1206559"/>
            <a:chExt cx="4482843" cy="2501900"/>
          </a:xfrm>
        </p:grpSpPr>
        <p:sp>
          <p:nvSpPr>
            <p:cNvPr id="49" name="圆角矩形 48"/>
            <p:cNvSpPr/>
            <p:nvPr/>
          </p:nvSpPr>
          <p:spPr>
            <a:xfrm>
              <a:off x="3149857" y="1206559"/>
              <a:ext cx="1250950" cy="2501900"/>
            </a:xfrm>
            <a:custGeom>
              <a:avLst/>
              <a:gdLst>
                <a:gd name="connsiteX0" fmla="*/ 0 w 4335814"/>
                <a:gd name="connsiteY0" fmla="*/ 1250950 h 2501900"/>
                <a:gd name="connsiteX1" fmla="*/ 1250950 w 4335814"/>
                <a:gd name="connsiteY1" fmla="*/ 0 h 2501900"/>
                <a:gd name="connsiteX2" fmla="*/ 3084864 w 4335814"/>
                <a:gd name="connsiteY2" fmla="*/ 0 h 2501900"/>
                <a:gd name="connsiteX3" fmla="*/ 4335814 w 4335814"/>
                <a:gd name="connsiteY3" fmla="*/ 1250950 h 2501900"/>
                <a:gd name="connsiteX4" fmla="*/ 4335814 w 4335814"/>
                <a:gd name="connsiteY4" fmla="*/ 1250950 h 2501900"/>
                <a:gd name="connsiteX5" fmla="*/ 3084864 w 4335814"/>
                <a:gd name="connsiteY5" fmla="*/ 2501900 h 2501900"/>
                <a:gd name="connsiteX6" fmla="*/ 1250950 w 4335814"/>
                <a:gd name="connsiteY6" fmla="*/ 2501900 h 2501900"/>
                <a:gd name="connsiteX7" fmla="*/ 0 w 4335814"/>
                <a:gd name="connsiteY7" fmla="*/ 1250950 h 2501900"/>
                <a:gd name="connsiteX0-1" fmla="*/ 4335814 w 4427254"/>
                <a:gd name="connsiteY0-2" fmla="*/ 1250950 h 2501900"/>
                <a:gd name="connsiteX1-3" fmla="*/ 3084864 w 4427254"/>
                <a:gd name="connsiteY1-4" fmla="*/ 2501900 h 2501900"/>
                <a:gd name="connsiteX2-5" fmla="*/ 1250950 w 4427254"/>
                <a:gd name="connsiteY2-6" fmla="*/ 2501900 h 2501900"/>
                <a:gd name="connsiteX3-7" fmla="*/ 0 w 4427254"/>
                <a:gd name="connsiteY3-8" fmla="*/ 1250950 h 2501900"/>
                <a:gd name="connsiteX4-9" fmla="*/ 1250950 w 4427254"/>
                <a:gd name="connsiteY4-10" fmla="*/ 0 h 2501900"/>
                <a:gd name="connsiteX5-11" fmla="*/ 3084864 w 4427254"/>
                <a:gd name="connsiteY5-12" fmla="*/ 0 h 2501900"/>
                <a:gd name="connsiteX6-13" fmla="*/ 4335814 w 4427254"/>
                <a:gd name="connsiteY6-14" fmla="*/ 1250950 h 2501900"/>
                <a:gd name="connsiteX7-15" fmla="*/ 4427254 w 4427254"/>
                <a:gd name="connsiteY7-16" fmla="*/ 1342390 h 2501900"/>
                <a:gd name="connsiteX0-17" fmla="*/ 4335814 w 4427254"/>
                <a:gd name="connsiteY0-18" fmla="*/ 1250950 h 2501900"/>
                <a:gd name="connsiteX1-19" fmla="*/ 3084864 w 4427254"/>
                <a:gd name="connsiteY1-20" fmla="*/ 2501900 h 2501900"/>
                <a:gd name="connsiteX2-21" fmla="*/ 1250950 w 4427254"/>
                <a:gd name="connsiteY2-22" fmla="*/ 2501900 h 2501900"/>
                <a:gd name="connsiteX3-23" fmla="*/ 0 w 4427254"/>
                <a:gd name="connsiteY3-24" fmla="*/ 1250950 h 2501900"/>
                <a:gd name="connsiteX4-25" fmla="*/ 1250950 w 4427254"/>
                <a:gd name="connsiteY4-26" fmla="*/ 0 h 2501900"/>
                <a:gd name="connsiteX5-27" fmla="*/ 4335814 w 4427254"/>
                <a:gd name="connsiteY5-28" fmla="*/ 1250950 h 2501900"/>
                <a:gd name="connsiteX6-29" fmla="*/ 4427254 w 4427254"/>
                <a:gd name="connsiteY6-30" fmla="*/ 1342390 h 2501900"/>
                <a:gd name="connsiteX0-31" fmla="*/ 4335814 w 4427254"/>
                <a:gd name="connsiteY0-32" fmla="*/ 1250950 h 2501900"/>
                <a:gd name="connsiteX1-33" fmla="*/ 1250950 w 4427254"/>
                <a:gd name="connsiteY1-34" fmla="*/ 2501900 h 2501900"/>
                <a:gd name="connsiteX2-35" fmla="*/ 0 w 4427254"/>
                <a:gd name="connsiteY2-36" fmla="*/ 1250950 h 2501900"/>
                <a:gd name="connsiteX3-37" fmla="*/ 1250950 w 4427254"/>
                <a:gd name="connsiteY3-38" fmla="*/ 0 h 2501900"/>
                <a:gd name="connsiteX4-39" fmla="*/ 4335814 w 4427254"/>
                <a:gd name="connsiteY4-40" fmla="*/ 1250950 h 2501900"/>
                <a:gd name="connsiteX5-41" fmla="*/ 4427254 w 4427254"/>
                <a:gd name="connsiteY5-42" fmla="*/ 1342390 h 2501900"/>
                <a:gd name="connsiteX0-43" fmla="*/ 4335814 w 4427254"/>
                <a:gd name="connsiteY0-44" fmla="*/ 1250950 h 2501900"/>
                <a:gd name="connsiteX1-45" fmla="*/ 1250950 w 4427254"/>
                <a:gd name="connsiteY1-46" fmla="*/ 2501900 h 2501900"/>
                <a:gd name="connsiteX2-47" fmla="*/ 0 w 4427254"/>
                <a:gd name="connsiteY2-48" fmla="*/ 1250950 h 2501900"/>
                <a:gd name="connsiteX3-49" fmla="*/ 1250950 w 4427254"/>
                <a:gd name="connsiteY3-50" fmla="*/ 0 h 2501900"/>
                <a:gd name="connsiteX4-51" fmla="*/ 4427254 w 4427254"/>
                <a:gd name="connsiteY4-52" fmla="*/ 1342390 h 2501900"/>
                <a:gd name="connsiteX0-53" fmla="*/ 1250950 w 4427254"/>
                <a:gd name="connsiteY0-54" fmla="*/ 2501900 h 2501900"/>
                <a:gd name="connsiteX1-55" fmla="*/ 0 w 4427254"/>
                <a:gd name="connsiteY1-56" fmla="*/ 1250950 h 2501900"/>
                <a:gd name="connsiteX2-57" fmla="*/ 1250950 w 4427254"/>
                <a:gd name="connsiteY2-58" fmla="*/ 0 h 2501900"/>
                <a:gd name="connsiteX3-59" fmla="*/ 4427254 w 4427254"/>
                <a:gd name="connsiteY3-60" fmla="*/ 1342390 h 2501900"/>
                <a:gd name="connsiteX0-61" fmla="*/ 1250950 w 1250950"/>
                <a:gd name="connsiteY0-62" fmla="*/ 2501900 h 2501900"/>
                <a:gd name="connsiteX1-63" fmla="*/ 0 w 1250950"/>
                <a:gd name="connsiteY1-64" fmla="*/ 1250950 h 2501900"/>
                <a:gd name="connsiteX2-65" fmla="*/ 1250950 w 1250950"/>
                <a:gd name="connsiteY2-66" fmla="*/ 0 h 25019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250950" h="2501900">
                  <a:moveTo>
                    <a:pt x="1250950" y="2501900"/>
                  </a:moveTo>
                  <a:cubicBezTo>
                    <a:pt x="528314" y="2501900"/>
                    <a:pt x="0" y="1941831"/>
                    <a:pt x="0" y="1250950"/>
                  </a:cubicBezTo>
                  <a:cubicBezTo>
                    <a:pt x="0" y="560069"/>
                    <a:pt x="560069" y="0"/>
                    <a:pt x="1250950" y="0"/>
                  </a:cubicBezTo>
                </a:path>
              </a:pathLst>
            </a:custGeom>
            <a:noFill/>
            <a:ln w="9525">
              <a:gradFill>
                <a:gsLst>
                  <a:gs pos="0">
                    <a:srgbClr val="E4B684"/>
                  </a:gs>
                  <a:gs pos="100000">
                    <a:srgbClr val="C0936B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ea typeface="OPPOSans R" panose="00020600040101010101" pitchFamily="18" charset="-122"/>
              </a:endParaRPr>
            </a:p>
          </p:txBody>
        </p:sp>
        <p:cxnSp>
          <p:nvCxnSpPr>
            <p:cNvPr id="51" name="直线连接符 50"/>
            <p:cNvCxnSpPr/>
            <p:nvPr/>
          </p:nvCxnSpPr>
          <p:spPr>
            <a:xfrm>
              <a:off x="4400807" y="3708459"/>
              <a:ext cx="869693" cy="0"/>
            </a:xfrm>
            <a:prstGeom prst="line">
              <a:avLst/>
            </a:prstGeom>
            <a:ln w="9525">
              <a:gradFill>
                <a:gsLst>
                  <a:gs pos="0">
                    <a:srgbClr val="C0936B"/>
                  </a:gs>
                  <a:gs pos="100000">
                    <a:srgbClr val="E4B684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线连接符 52"/>
            <p:cNvCxnSpPr/>
            <p:nvPr/>
          </p:nvCxnSpPr>
          <p:spPr>
            <a:xfrm>
              <a:off x="4400807" y="1206559"/>
              <a:ext cx="3231893" cy="0"/>
            </a:xfrm>
            <a:prstGeom prst="line">
              <a:avLst/>
            </a:prstGeom>
            <a:ln w="9525">
              <a:gradFill>
                <a:gsLst>
                  <a:gs pos="100000">
                    <a:srgbClr val="C0936B"/>
                  </a:gs>
                  <a:gs pos="0">
                    <a:srgbClr val="E4B684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组合 55"/>
          <p:cNvGrpSpPr/>
          <p:nvPr/>
        </p:nvGrpSpPr>
        <p:grpSpPr>
          <a:xfrm rot="10800000">
            <a:off x="8329379" y="3537853"/>
            <a:ext cx="1445117" cy="806528"/>
            <a:chOff x="3149857" y="1206559"/>
            <a:chExt cx="4482843" cy="2501900"/>
          </a:xfrm>
        </p:grpSpPr>
        <p:sp>
          <p:nvSpPr>
            <p:cNvPr id="57" name="圆角矩形 48"/>
            <p:cNvSpPr/>
            <p:nvPr/>
          </p:nvSpPr>
          <p:spPr>
            <a:xfrm>
              <a:off x="3149857" y="1206559"/>
              <a:ext cx="1250950" cy="2501900"/>
            </a:xfrm>
            <a:custGeom>
              <a:avLst/>
              <a:gdLst>
                <a:gd name="connsiteX0" fmla="*/ 0 w 4335814"/>
                <a:gd name="connsiteY0" fmla="*/ 1250950 h 2501900"/>
                <a:gd name="connsiteX1" fmla="*/ 1250950 w 4335814"/>
                <a:gd name="connsiteY1" fmla="*/ 0 h 2501900"/>
                <a:gd name="connsiteX2" fmla="*/ 3084864 w 4335814"/>
                <a:gd name="connsiteY2" fmla="*/ 0 h 2501900"/>
                <a:gd name="connsiteX3" fmla="*/ 4335814 w 4335814"/>
                <a:gd name="connsiteY3" fmla="*/ 1250950 h 2501900"/>
                <a:gd name="connsiteX4" fmla="*/ 4335814 w 4335814"/>
                <a:gd name="connsiteY4" fmla="*/ 1250950 h 2501900"/>
                <a:gd name="connsiteX5" fmla="*/ 3084864 w 4335814"/>
                <a:gd name="connsiteY5" fmla="*/ 2501900 h 2501900"/>
                <a:gd name="connsiteX6" fmla="*/ 1250950 w 4335814"/>
                <a:gd name="connsiteY6" fmla="*/ 2501900 h 2501900"/>
                <a:gd name="connsiteX7" fmla="*/ 0 w 4335814"/>
                <a:gd name="connsiteY7" fmla="*/ 1250950 h 2501900"/>
                <a:gd name="connsiteX0-1" fmla="*/ 4335814 w 4427254"/>
                <a:gd name="connsiteY0-2" fmla="*/ 1250950 h 2501900"/>
                <a:gd name="connsiteX1-3" fmla="*/ 3084864 w 4427254"/>
                <a:gd name="connsiteY1-4" fmla="*/ 2501900 h 2501900"/>
                <a:gd name="connsiteX2-5" fmla="*/ 1250950 w 4427254"/>
                <a:gd name="connsiteY2-6" fmla="*/ 2501900 h 2501900"/>
                <a:gd name="connsiteX3-7" fmla="*/ 0 w 4427254"/>
                <a:gd name="connsiteY3-8" fmla="*/ 1250950 h 2501900"/>
                <a:gd name="connsiteX4-9" fmla="*/ 1250950 w 4427254"/>
                <a:gd name="connsiteY4-10" fmla="*/ 0 h 2501900"/>
                <a:gd name="connsiteX5-11" fmla="*/ 3084864 w 4427254"/>
                <a:gd name="connsiteY5-12" fmla="*/ 0 h 2501900"/>
                <a:gd name="connsiteX6-13" fmla="*/ 4335814 w 4427254"/>
                <a:gd name="connsiteY6-14" fmla="*/ 1250950 h 2501900"/>
                <a:gd name="connsiteX7-15" fmla="*/ 4427254 w 4427254"/>
                <a:gd name="connsiteY7-16" fmla="*/ 1342390 h 2501900"/>
                <a:gd name="connsiteX0-17" fmla="*/ 4335814 w 4427254"/>
                <a:gd name="connsiteY0-18" fmla="*/ 1250950 h 2501900"/>
                <a:gd name="connsiteX1-19" fmla="*/ 3084864 w 4427254"/>
                <a:gd name="connsiteY1-20" fmla="*/ 2501900 h 2501900"/>
                <a:gd name="connsiteX2-21" fmla="*/ 1250950 w 4427254"/>
                <a:gd name="connsiteY2-22" fmla="*/ 2501900 h 2501900"/>
                <a:gd name="connsiteX3-23" fmla="*/ 0 w 4427254"/>
                <a:gd name="connsiteY3-24" fmla="*/ 1250950 h 2501900"/>
                <a:gd name="connsiteX4-25" fmla="*/ 1250950 w 4427254"/>
                <a:gd name="connsiteY4-26" fmla="*/ 0 h 2501900"/>
                <a:gd name="connsiteX5-27" fmla="*/ 4335814 w 4427254"/>
                <a:gd name="connsiteY5-28" fmla="*/ 1250950 h 2501900"/>
                <a:gd name="connsiteX6-29" fmla="*/ 4427254 w 4427254"/>
                <a:gd name="connsiteY6-30" fmla="*/ 1342390 h 2501900"/>
                <a:gd name="connsiteX0-31" fmla="*/ 4335814 w 4427254"/>
                <a:gd name="connsiteY0-32" fmla="*/ 1250950 h 2501900"/>
                <a:gd name="connsiteX1-33" fmla="*/ 1250950 w 4427254"/>
                <a:gd name="connsiteY1-34" fmla="*/ 2501900 h 2501900"/>
                <a:gd name="connsiteX2-35" fmla="*/ 0 w 4427254"/>
                <a:gd name="connsiteY2-36" fmla="*/ 1250950 h 2501900"/>
                <a:gd name="connsiteX3-37" fmla="*/ 1250950 w 4427254"/>
                <a:gd name="connsiteY3-38" fmla="*/ 0 h 2501900"/>
                <a:gd name="connsiteX4-39" fmla="*/ 4335814 w 4427254"/>
                <a:gd name="connsiteY4-40" fmla="*/ 1250950 h 2501900"/>
                <a:gd name="connsiteX5-41" fmla="*/ 4427254 w 4427254"/>
                <a:gd name="connsiteY5-42" fmla="*/ 1342390 h 2501900"/>
                <a:gd name="connsiteX0-43" fmla="*/ 4335814 w 4427254"/>
                <a:gd name="connsiteY0-44" fmla="*/ 1250950 h 2501900"/>
                <a:gd name="connsiteX1-45" fmla="*/ 1250950 w 4427254"/>
                <a:gd name="connsiteY1-46" fmla="*/ 2501900 h 2501900"/>
                <a:gd name="connsiteX2-47" fmla="*/ 0 w 4427254"/>
                <a:gd name="connsiteY2-48" fmla="*/ 1250950 h 2501900"/>
                <a:gd name="connsiteX3-49" fmla="*/ 1250950 w 4427254"/>
                <a:gd name="connsiteY3-50" fmla="*/ 0 h 2501900"/>
                <a:gd name="connsiteX4-51" fmla="*/ 4427254 w 4427254"/>
                <a:gd name="connsiteY4-52" fmla="*/ 1342390 h 2501900"/>
                <a:gd name="connsiteX0-53" fmla="*/ 1250950 w 4427254"/>
                <a:gd name="connsiteY0-54" fmla="*/ 2501900 h 2501900"/>
                <a:gd name="connsiteX1-55" fmla="*/ 0 w 4427254"/>
                <a:gd name="connsiteY1-56" fmla="*/ 1250950 h 2501900"/>
                <a:gd name="connsiteX2-57" fmla="*/ 1250950 w 4427254"/>
                <a:gd name="connsiteY2-58" fmla="*/ 0 h 2501900"/>
                <a:gd name="connsiteX3-59" fmla="*/ 4427254 w 4427254"/>
                <a:gd name="connsiteY3-60" fmla="*/ 1342390 h 2501900"/>
                <a:gd name="connsiteX0-61" fmla="*/ 1250950 w 1250950"/>
                <a:gd name="connsiteY0-62" fmla="*/ 2501900 h 2501900"/>
                <a:gd name="connsiteX1-63" fmla="*/ 0 w 1250950"/>
                <a:gd name="connsiteY1-64" fmla="*/ 1250950 h 2501900"/>
                <a:gd name="connsiteX2-65" fmla="*/ 1250950 w 1250950"/>
                <a:gd name="connsiteY2-66" fmla="*/ 0 h 25019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250950" h="2501900">
                  <a:moveTo>
                    <a:pt x="1250950" y="2501900"/>
                  </a:moveTo>
                  <a:cubicBezTo>
                    <a:pt x="528314" y="2501900"/>
                    <a:pt x="0" y="1941831"/>
                    <a:pt x="0" y="1250950"/>
                  </a:cubicBezTo>
                  <a:cubicBezTo>
                    <a:pt x="0" y="560069"/>
                    <a:pt x="560069" y="0"/>
                    <a:pt x="1250950" y="0"/>
                  </a:cubicBezTo>
                </a:path>
              </a:pathLst>
            </a:custGeom>
            <a:noFill/>
            <a:ln w="9525">
              <a:gradFill>
                <a:gsLst>
                  <a:gs pos="0">
                    <a:srgbClr val="E4B684"/>
                  </a:gs>
                  <a:gs pos="100000">
                    <a:srgbClr val="C0936B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ea typeface="OPPOSans R" panose="00020600040101010101" pitchFamily="18" charset="-122"/>
              </a:endParaRPr>
            </a:p>
          </p:txBody>
        </p:sp>
        <p:cxnSp>
          <p:nvCxnSpPr>
            <p:cNvPr id="58" name="直线连接符 57"/>
            <p:cNvCxnSpPr/>
            <p:nvPr/>
          </p:nvCxnSpPr>
          <p:spPr>
            <a:xfrm>
              <a:off x="4388107" y="3708459"/>
              <a:ext cx="869693" cy="0"/>
            </a:xfrm>
            <a:prstGeom prst="line">
              <a:avLst/>
            </a:prstGeom>
            <a:ln w="9525">
              <a:gradFill>
                <a:gsLst>
                  <a:gs pos="0">
                    <a:srgbClr val="C0936B"/>
                  </a:gs>
                  <a:gs pos="100000">
                    <a:srgbClr val="E4B684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线连接符 58"/>
            <p:cNvCxnSpPr/>
            <p:nvPr/>
          </p:nvCxnSpPr>
          <p:spPr>
            <a:xfrm>
              <a:off x="4400807" y="1206559"/>
              <a:ext cx="3231893" cy="0"/>
            </a:xfrm>
            <a:prstGeom prst="line">
              <a:avLst/>
            </a:prstGeom>
            <a:ln w="9525">
              <a:gradFill>
                <a:gsLst>
                  <a:gs pos="100000">
                    <a:srgbClr val="C0936B"/>
                  </a:gs>
                  <a:gs pos="0">
                    <a:srgbClr val="E4B684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8" name="图片 87" descr="图片包含 笔记本, 黑暗, 电脑, 飞行&#10;&#10;描述已自动生成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5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205"/>
          <a:stretch>
            <a:fillRect/>
          </a:stretch>
        </p:blipFill>
        <p:spPr>
          <a:xfrm>
            <a:off x="235870" y="-157107"/>
            <a:ext cx="3186779" cy="2192336"/>
          </a:xfrm>
          <a:prstGeom prst="rect">
            <a:avLst/>
          </a:prstGeom>
        </p:spPr>
      </p:pic>
      <p:pic>
        <p:nvPicPr>
          <p:cNvPr id="97" name="图片 96" descr="图片包含 笔记本, 黑暗, 电脑, 飞行&#10;&#10;描述已自动生成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5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205"/>
          <a:stretch>
            <a:fillRect/>
          </a:stretch>
        </p:blipFill>
        <p:spPr>
          <a:xfrm>
            <a:off x="9297197" y="4689235"/>
            <a:ext cx="2582074" cy="1776331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4008086" y="1625827"/>
            <a:ext cx="4175829" cy="498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kumimoji="1" spc="2400">
                <a:gradFill>
                  <a:gsLst>
                    <a:gs pos="0">
                      <a:srgbClr val="C58F67"/>
                    </a:gs>
                    <a:gs pos="100000">
                      <a:srgbClr val="C58F67"/>
                    </a:gs>
                    <a:gs pos="50000">
                      <a:srgbClr val="E4B684"/>
                    </a:gs>
                  </a:gsLst>
                  <a:lin ang="2700000" scaled="0"/>
                </a:gradFill>
                <a:latin typeface="思源宋体 CN" panose="02020400000000000000" pitchFamily="18" charset="-128"/>
                <a:ea typeface="思源宋体 CN" panose="02020400000000000000" pitchFamily="18" charset="-128"/>
              </a:defRPr>
            </a:lvl1pPr>
          </a:lstStyle>
          <a:p>
            <a:r>
              <a:rPr lang="zh-CN" altLang="en-US" sz="2400" b="1" dirty="0"/>
              <a:t>语文精品课件</a:t>
            </a:r>
          </a:p>
        </p:txBody>
      </p:sp>
      <p:sp>
        <p:nvSpPr>
          <p:cNvPr id="31" name="文本框 66"/>
          <p:cNvSpPr txBox="1">
            <a:spLocks noChangeArrowheads="1"/>
          </p:cNvSpPr>
          <p:nvPr/>
        </p:nvSpPr>
        <p:spPr bwMode="auto">
          <a:xfrm>
            <a:off x="3140062" y="2421461"/>
            <a:ext cx="591187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en-US" sz="8000" b="1" dirty="0">
                <a:gradFill>
                  <a:gsLst>
                    <a:gs pos="75000">
                      <a:srgbClr val="C58F67"/>
                    </a:gs>
                    <a:gs pos="50000">
                      <a:srgbClr val="E4B684"/>
                    </a:gs>
                    <a:gs pos="25000">
                      <a:srgbClr val="C58F67"/>
                    </a:gs>
                    <a:gs pos="0">
                      <a:srgbClr val="E4B684"/>
                    </a:gs>
                    <a:gs pos="100000">
                      <a:srgbClr val="E4B684"/>
                    </a:gs>
                  </a:gsLst>
                  <a:lin ang="27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1  </a:t>
            </a:r>
            <a:r>
              <a:rPr kumimoji="1" lang="zh-CN" altLang="en-US" sz="8000" b="1" dirty="0">
                <a:gradFill>
                  <a:gsLst>
                    <a:gs pos="75000">
                      <a:srgbClr val="C58F67"/>
                    </a:gs>
                    <a:gs pos="50000">
                      <a:srgbClr val="E4B684"/>
                    </a:gs>
                    <a:gs pos="25000">
                      <a:srgbClr val="C58F67"/>
                    </a:gs>
                    <a:gs pos="0">
                      <a:srgbClr val="E4B684"/>
                    </a:gs>
                    <a:gs pos="100000">
                      <a:srgbClr val="E4B684"/>
                    </a:gs>
                  </a:gsLst>
                  <a:lin ang="27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古诗三首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4144645" y="3948273"/>
            <a:ext cx="39027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zh-CN" altLang="en-US" sz="1800" spc="3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五</a:t>
            </a:r>
            <a:r>
              <a:rPr lang="zh-CN" altLang="zh-CN" sz="1800" spc="3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年级下册</a:t>
            </a:r>
            <a:r>
              <a:rPr lang="zh-CN" altLang="zh-CN" sz="1800" b="1" spc="3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 </a:t>
            </a:r>
            <a:r>
              <a:rPr lang="zh-CN" altLang="en-US" sz="1800" spc="3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人教版</a:t>
            </a:r>
          </a:p>
        </p:txBody>
      </p:sp>
      <p:sp>
        <p:nvSpPr>
          <p:cNvPr id="5" name="矩形: 圆角 4"/>
          <p:cNvSpPr/>
          <p:nvPr/>
        </p:nvSpPr>
        <p:spPr>
          <a:xfrm>
            <a:off x="8674100" y="1052513"/>
            <a:ext cx="3857380" cy="50482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0936B">
                  <a:alpha val="28000"/>
                </a:srgbClr>
              </a:gs>
              <a:gs pos="100000">
                <a:srgbClr val="E4B684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OPPOSans R" panose="00020600040101010101" pitchFamily="18" charset="-122"/>
            </a:endParaRPr>
          </a:p>
        </p:txBody>
      </p:sp>
      <p:sp>
        <p:nvSpPr>
          <p:cNvPr id="36" name="矩形: 圆角 35"/>
          <p:cNvSpPr/>
          <p:nvPr/>
        </p:nvSpPr>
        <p:spPr>
          <a:xfrm flipH="1">
            <a:off x="-339480" y="4733600"/>
            <a:ext cx="3857380" cy="50482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0936B">
                  <a:alpha val="28000"/>
                </a:srgbClr>
              </a:gs>
              <a:gs pos="100000">
                <a:srgbClr val="E4B684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OPPOSans R" panose="00020600040101010101" pitchFamily="18" charset="-122"/>
            </a:endParaRPr>
          </a:p>
        </p:txBody>
      </p:sp>
      <p:sp>
        <p:nvSpPr>
          <p:cNvPr id="37" name="矩形: 圆角 36"/>
          <p:cNvSpPr/>
          <p:nvPr/>
        </p:nvSpPr>
        <p:spPr>
          <a:xfrm flipH="1">
            <a:off x="781251" y="5108014"/>
            <a:ext cx="3857380" cy="50482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4B684">
                  <a:alpha val="46000"/>
                </a:srgbClr>
              </a:gs>
              <a:gs pos="100000">
                <a:srgbClr val="E4B684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OPPOSans R" panose="00020600040101010101" pitchFamily="18" charset="-122"/>
            </a:endParaRPr>
          </a:p>
        </p:txBody>
      </p:sp>
      <p:sp>
        <p:nvSpPr>
          <p:cNvPr id="39" name="矩形: 圆角 38"/>
          <p:cNvSpPr/>
          <p:nvPr/>
        </p:nvSpPr>
        <p:spPr>
          <a:xfrm>
            <a:off x="8183915" y="1455776"/>
            <a:ext cx="3857380" cy="50482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4B684">
                  <a:alpha val="46000"/>
                </a:srgbClr>
              </a:gs>
              <a:gs pos="100000">
                <a:srgbClr val="E4B684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OPPOSans R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0" grpId="0"/>
      <p:bldP spid="31" grpId="0"/>
      <p:bldP spid="33" grpId="0"/>
      <p:bldP spid="5" grpId="0" animBg="1"/>
      <p:bldP spid="36" grpId="0" animBg="1"/>
      <p:bldP spid="37" grpId="0" animBg="1"/>
      <p:bldP spid="3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"/>
          <p:cNvSpPr>
            <a:spLocks noChangeArrowheads="1"/>
          </p:cNvSpPr>
          <p:nvPr/>
        </p:nvSpPr>
        <p:spPr bwMode="auto">
          <a:xfrm>
            <a:off x="1682696" y="2239923"/>
            <a:ext cx="2321564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      【</a:t>
            </a:r>
            <a:r>
              <a:rPr lang="zh-CN" altLang="en-US" sz="2400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稚子</a:t>
            </a:r>
            <a:r>
              <a:rPr lang="en-US" altLang="zh-CN" sz="2400" b="1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】</a:t>
            </a:r>
            <a:endParaRPr lang="zh-CN" altLang="en-US" sz="2400" b="1" dirty="0">
              <a:solidFill>
                <a:srgbClr val="0000FF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【</a:t>
            </a:r>
            <a:r>
              <a:rPr lang="zh-CN" altLang="en-US" sz="2400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金盆脱晓冰</a:t>
            </a:r>
            <a:r>
              <a:rPr lang="en-US" altLang="zh-CN" sz="2400" b="1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】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        【</a:t>
            </a:r>
            <a:r>
              <a:rPr lang="zh-CN" altLang="en-US" sz="2400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钲</a:t>
            </a:r>
            <a:r>
              <a:rPr lang="en-US" altLang="zh-CN" sz="2400" b="1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】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        【</a:t>
            </a:r>
            <a:r>
              <a:rPr lang="zh-CN" altLang="en-US" sz="2400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磬</a:t>
            </a:r>
            <a:r>
              <a:rPr lang="en-US" altLang="zh-CN" sz="2400" b="1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】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      【</a:t>
            </a:r>
            <a:r>
              <a:rPr lang="zh-CN" altLang="en-US" sz="2400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玻璃</a:t>
            </a:r>
            <a:r>
              <a:rPr lang="en-US" altLang="zh-CN" sz="2400" b="1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】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 </a:t>
            </a:r>
          </a:p>
          <a:p>
            <a:pPr>
              <a:lnSpc>
                <a:spcPct val="150000"/>
              </a:lnSpc>
            </a:pPr>
            <a:endParaRPr lang="en-US" altLang="zh-CN" sz="2400" b="1" dirty="0">
              <a:solidFill>
                <a:srgbClr val="0000FF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endParaRPr lang="en-US" altLang="zh-CN" sz="2400" b="1" dirty="0">
              <a:solidFill>
                <a:srgbClr val="0000FF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55" name="Text Box 8"/>
          <p:cNvSpPr txBox="1">
            <a:spLocks noChangeArrowheads="1"/>
          </p:cNvSpPr>
          <p:nvPr/>
        </p:nvSpPr>
        <p:spPr bwMode="auto">
          <a:xfrm>
            <a:off x="812928" y="1557338"/>
            <a:ext cx="4323630" cy="43858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dirty="0">
                <a:solidFill>
                  <a:schemeClr val="accent1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《</a:t>
            </a:r>
            <a:r>
              <a:rPr lang="zh-CN" altLang="en-US" sz="24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稚子弄冰</a:t>
            </a:r>
            <a:r>
              <a:rPr lang="en-US" altLang="zh-CN" sz="2400" dirty="0">
                <a:solidFill>
                  <a:schemeClr val="accent1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》</a:t>
            </a:r>
            <a:r>
              <a:rPr lang="zh-CN" altLang="en-US" sz="2400" dirty="0">
                <a:solidFill>
                  <a:schemeClr val="accent1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的词语注释</a:t>
            </a:r>
          </a:p>
        </p:txBody>
      </p:sp>
      <p:cxnSp>
        <p:nvCxnSpPr>
          <p:cNvPr id="57" name="直接连接符 56"/>
          <p:cNvCxnSpPr/>
          <p:nvPr/>
        </p:nvCxnSpPr>
        <p:spPr>
          <a:xfrm>
            <a:off x="4089368" y="2603105"/>
            <a:ext cx="988828" cy="1063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/>
          <p:cNvCxnSpPr/>
          <p:nvPr/>
        </p:nvCxnSpPr>
        <p:spPr>
          <a:xfrm>
            <a:off x="4114177" y="3191440"/>
            <a:ext cx="988828" cy="1063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/>
        </p:nvCxnSpPr>
        <p:spPr>
          <a:xfrm>
            <a:off x="4092916" y="3712435"/>
            <a:ext cx="988828" cy="1063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/>
        </p:nvCxnSpPr>
        <p:spPr>
          <a:xfrm>
            <a:off x="4085826" y="4300770"/>
            <a:ext cx="988828" cy="1063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/>
        </p:nvCxnSpPr>
        <p:spPr>
          <a:xfrm>
            <a:off x="4082281" y="4818221"/>
            <a:ext cx="988828" cy="1063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 47"/>
          <p:cNvSpPr>
            <a:spLocks noChangeArrowheads="1"/>
          </p:cNvSpPr>
          <p:nvPr/>
        </p:nvSpPr>
        <p:spPr bwMode="auto">
          <a:xfrm>
            <a:off x="5261294" y="2257715"/>
            <a:ext cx="4300289" cy="33279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幼小的孩子。</a:t>
            </a:r>
            <a:br>
              <a:rPr lang="zh-CN" altLang="en-US" sz="2400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</a:br>
            <a:r>
              <a:rPr lang="zh-CN" altLang="en-US" sz="2400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早晨从金属盆里把冰取出来。       </a:t>
            </a:r>
            <a:endParaRPr lang="en-US" altLang="zh-CN" sz="2400" dirty="0">
              <a:solidFill>
                <a:srgbClr val="0000FF"/>
              </a:solidFill>
              <a:latin typeface="OPPOSans R" panose="00020600040101010101" pitchFamily="18" charset="-122"/>
              <a:ea typeface="OPPOSans R" panose="00020600040101010101" pitchFamily="18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一种金属打击乐器。 </a:t>
            </a: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一种用玉或石制成的打击乐器。     一种天然玉石，也叫水玉，并不是现在的玻璃。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"/>
          <p:cNvSpPr>
            <a:spLocks noChangeArrowheads="1"/>
          </p:cNvSpPr>
          <p:nvPr/>
        </p:nvSpPr>
        <p:spPr bwMode="auto">
          <a:xfrm>
            <a:off x="2682316" y="2493761"/>
            <a:ext cx="2321564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      【</a:t>
            </a:r>
            <a:r>
              <a:rPr lang="zh-CN" altLang="en-US" sz="2400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陂</a:t>
            </a:r>
            <a:r>
              <a:rPr lang="en-US" altLang="zh-CN" sz="2400" b="1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】</a:t>
            </a:r>
            <a:endParaRPr lang="zh-CN" altLang="en-US" sz="2400" b="1" dirty="0">
              <a:solidFill>
                <a:srgbClr val="0000FF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      【</a:t>
            </a:r>
            <a:r>
              <a:rPr lang="zh-CN" altLang="en-US" sz="2400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漪</a:t>
            </a:r>
            <a:r>
              <a:rPr lang="en-US" altLang="zh-CN" sz="2400" b="1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】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      【</a:t>
            </a:r>
            <a:r>
              <a:rPr lang="zh-CN" altLang="en-US" sz="2400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腔</a:t>
            </a:r>
            <a:r>
              <a:rPr lang="en-US" altLang="zh-CN" sz="2400" b="1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】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    【</a:t>
            </a:r>
            <a:r>
              <a:rPr lang="zh-CN" altLang="en-US" sz="2400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信口</a:t>
            </a:r>
            <a:r>
              <a:rPr lang="en-US" altLang="zh-CN" sz="2400" b="1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】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     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 </a:t>
            </a:r>
          </a:p>
          <a:p>
            <a:pPr>
              <a:lnSpc>
                <a:spcPct val="150000"/>
              </a:lnSpc>
            </a:pPr>
            <a:endParaRPr lang="en-US" altLang="zh-CN" sz="2400" b="1" dirty="0">
              <a:solidFill>
                <a:srgbClr val="0000FF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endParaRPr lang="en-US" altLang="zh-CN" sz="2400" b="1" dirty="0">
              <a:solidFill>
                <a:srgbClr val="0000FF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55" name="Text Box 8"/>
          <p:cNvSpPr txBox="1">
            <a:spLocks noChangeArrowheads="1"/>
          </p:cNvSpPr>
          <p:nvPr/>
        </p:nvSpPr>
        <p:spPr bwMode="auto">
          <a:xfrm>
            <a:off x="1206467" y="1683580"/>
            <a:ext cx="4323630" cy="43858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dirty="0">
                <a:solidFill>
                  <a:schemeClr val="accent1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《</a:t>
            </a:r>
            <a:r>
              <a:rPr lang="zh-CN" altLang="en-US" sz="24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村晚</a:t>
            </a:r>
            <a:r>
              <a:rPr lang="en-US" altLang="zh-CN" sz="2400" dirty="0">
                <a:solidFill>
                  <a:schemeClr val="accent1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》</a:t>
            </a:r>
            <a:r>
              <a:rPr lang="zh-CN" altLang="en-US" sz="2400" dirty="0">
                <a:solidFill>
                  <a:schemeClr val="accent1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的词语注释</a:t>
            </a:r>
          </a:p>
        </p:txBody>
      </p:sp>
      <p:cxnSp>
        <p:nvCxnSpPr>
          <p:cNvPr id="57" name="直接连接符 56"/>
          <p:cNvCxnSpPr/>
          <p:nvPr/>
        </p:nvCxnSpPr>
        <p:spPr>
          <a:xfrm>
            <a:off x="5088988" y="2856943"/>
            <a:ext cx="988828" cy="1063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/>
          <p:cNvCxnSpPr/>
          <p:nvPr/>
        </p:nvCxnSpPr>
        <p:spPr>
          <a:xfrm>
            <a:off x="5113797" y="3445278"/>
            <a:ext cx="988828" cy="1063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/>
        </p:nvCxnSpPr>
        <p:spPr>
          <a:xfrm>
            <a:off x="5092536" y="3966273"/>
            <a:ext cx="988828" cy="1063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/>
        </p:nvCxnSpPr>
        <p:spPr>
          <a:xfrm>
            <a:off x="5085446" y="4554608"/>
            <a:ext cx="988828" cy="1063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1"/>
          <p:cNvSpPr txBox="1">
            <a:spLocks noChangeArrowheads="1"/>
          </p:cNvSpPr>
          <p:nvPr/>
        </p:nvSpPr>
        <p:spPr bwMode="auto">
          <a:xfrm>
            <a:off x="6464330" y="2512368"/>
            <a:ext cx="3323133" cy="228524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池塘。</a:t>
            </a: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水中的波纹。</a:t>
            </a: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曲调。</a:t>
            </a:r>
            <a:endParaRPr lang="en-US" altLang="zh-CN" sz="2400" dirty="0">
              <a:solidFill>
                <a:srgbClr val="0000FF"/>
              </a:solidFill>
              <a:latin typeface="OPPOSans R" panose="00020600040101010101" pitchFamily="18" charset="-122"/>
              <a:ea typeface="OPPOSans R" panose="00020600040101010101" pitchFamily="18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随口。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 rot="10800000" flipV="1">
            <a:off x="3982720" y="1113155"/>
            <a:ext cx="984250" cy="152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" dirty="0">
                <a:solidFill>
                  <a:schemeClr val="bg1"/>
                </a:solidFill>
                <a:ea typeface="OPPOSans R" panose="00020600040101010101" pitchFamily="18" charset="-122"/>
              </a:rPr>
              <a:t>小学学科网  xuekeedu.com</a:t>
            </a:r>
          </a:p>
        </p:txBody>
      </p:sp>
      <p:sp>
        <p:nvSpPr>
          <p:cNvPr id="2" name="文本框 1"/>
          <p:cNvSpPr txBox="1"/>
          <p:nvPr/>
        </p:nvSpPr>
        <p:spPr>
          <a:xfrm rot="10800000" flipV="1">
            <a:off x="5441315" y="1938655"/>
            <a:ext cx="984250" cy="152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" dirty="0">
                <a:solidFill>
                  <a:schemeClr val="bg1"/>
                </a:solidFill>
                <a:ea typeface="OPPOSans R" panose="00020600040101010101" pitchFamily="18" charset="-122"/>
              </a:rPr>
              <a:t>小学学科网  xuekeedu.com</a:t>
            </a:r>
          </a:p>
        </p:txBody>
      </p:sp>
      <p:sp>
        <p:nvSpPr>
          <p:cNvPr id="3" name="文本框 2"/>
          <p:cNvSpPr txBox="1"/>
          <p:nvPr/>
        </p:nvSpPr>
        <p:spPr>
          <a:xfrm rot="10800000" flipV="1">
            <a:off x="7269480" y="1463675"/>
            <a:ext cx="984250" cy="152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" dirty="0">
                <a:solidFill>
                  <a:schemeClr val="bg1"/>
                </a:solidFill>
                <a:ea typeface="OPPOSans R" panose="00020600040101010101" pitchFamily="18" charset="-122"/>
              </a:rPr>
              <a:t>小学学科网  xuekeedu.com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870187" y="2100916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我会写</a:t>
            </a:r>
          </a:p>
        </p:txBody>
      </p:sp>
      <p:graphicFrame>
        <p:nvGraphicFramePr>
          <p:cNvPr id="33" name="Group 47"/>
          <p:cNvGraphicFramePr>
            <a:graphicFrameLocks noGrp="1"/>
          </p:cNvGraphicFramePr>
          <p:nvPr/>
        </p:nvGraphicFramePr>
        <p:xfrm>
          <a:off x="3159202" y="2918485"/>
          <a:ext cx="900113" cy="900113"/>
        </p:xfrm>
        <a:graphic>
          <a:graphicData uri="http://schemas.openxmlformats.org/drawingml/2006/table">
            <a:tbl>
              <a:tblPr/>
              <a:tblGrid>
                <a:gridCol w="446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94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思源宋体 CN Heavy" panose="02020900000000000000" pitchFamily="18" charset="-122"/>
                        <a:ea typeface="思源宋体 CN Heavy" panose="02020900000000000000" pitchFamily="18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思源宋体 CN Heavy" panose="02020900000000000000" pitchFamily="18" charset="-122"/>
                        <a:ea typeface="思源宋体 CN Heavy" panose="02020900000000000000" pitchFamily="18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17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思源宋体 CN Heavy" panose="02020900000000000000" pitchFamily="18" charset="-122"/>
                        <a:ea typeface="思源宋体 CN Heavy" panose="02020900000000000000" pitchFamily="18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思源宋体 CN Heavy" panose="02020900000000000000" pitchFamily="18" charset="-122"/>
                        <a:ea typeface="思源宋体 CN Heavy" panose="02020900000000000000" pitchFamily="18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4" name="Group 47"/>
          <p:cNvGraphicFramePr>
            <a:graphicFrameLocks noGrp="1"/>
          </p:cNvGraphicFramePr>
          <p:nvPr/>
        </p:nvGraphicFramePr>
        <p:xfrm>
          <a:off x="4818471" y="2918485"/>
          <a:ext cx="900113" cy="900113"/>
        </p:xfrm>
        <a:graphic>
          <a:graphicData uri="http://schemas.openxmlformats.org/drawingml/2006/table">
            <a:tbl>
              <a:tblPr/>
              <a:tblGrid>
                <a:gridCol w="446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94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17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5" name="Group 47"/>
          <p:cNvGraphicFramePr>
            <a:graphicFrameLocks noGrp="1"/>
          </p:cNvGraphicFramePr>
          <p:nvPr/>
        </p:nvGraphicFramePr>
        <p:xfrm>
          <a:off x="6609171" y="2934995"/>
          <a:ext cx="900113" cy="900113"/>
        </p:xfrm>
        <a:graphic>
          <a:graphicData uri="http://schemas.openxmlformats.org/drawingml/2006/table">
            <a:tbl>
              <a:tblPr/>
              <a:tblGrid>
                <a:gridCol w="446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94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17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6" name="Group 47"/>
          <p:cNvGraphicFramePr>
            <a:graphicFrameLocks noGrp="1"/>
          </p:cNvGraphicFramePr>
          <p:nvPr/>
        </p:nvGraphicFramePr>
        <p:xfrm>
          <a:off x="8381456" y="2918485"/>
          <a:ext cx="900113" cy="900113"/>
        </p:xfrm>
        <a:graphic>
          <a:graphicData uri="http://schemas.openxmlformats.org/drawingml/2006/table">
            <a:tbl>
              <a:tblPr/>
              <a:tblGrid>
                <a:gridCol w="446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94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17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5" name="矩形 44">
            <a:hlinkClick r:id="rId3" action="ppaction://hlinksldjump"/>
          </p:cNvPr>
          <p:cNvSpPr/>
          <p:nvPr/>
        </p:nvSpPr>
        <p:spPr>
          <a:xfrm>
            <a:off x="3168713" y="2925498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eaLnBrk="1" hangingPunct="1">
              <a:buClrTx/>
              <a:buSzTx/>
              <a:buFontTx/>
              <a:defRPr/>
            </a:pPr>
            <a:r>
              <a:rPr lang="zh-CN" altLang="en-US" sz="480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JiangXizhuokai" panose="00000500000000000000" pitchFamily="2" charset="-122"/>
                <a:ea typeface="JiangXizhuokai" panose="00000500000000000000" pitchFamily="2" charset="-122"/>
                <a:sym typeface="JiangXizhuokai" panose="00000500000000000000" pitchFamily="2" charset="-122"/>
              </a:rPr>
              <a:t>昼</a:t>
            </a:r>
          </a:p>
        </p:txBody>
      </p:sp>
      <p:sp>
        <p:nvSpPr>
          <p:cNvPr id="46" name="矩形 45">
            <a:hlinkClick r:id="rId4" action="ppaction://hlinksldjump"/>
          </p:cNvPr>
          <p:cNvSpPr/>
          <p:nvPr/>
        </p:nvSpPr>
        <p:spPr>
          <a:xfrm>
            <a:off x="4819236" y="2923542"/>
            <a:ext cx="8803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JiangXizhuokai" panose="00000500000000000000" pitchFamily="2" charset="-122"/>
                <a:ea typeface="JiangXizhuokai" panose="00000500000000000000" pitchFamily="2" charset="-122"/>
              </a:rPr>
              <a:t>耘</a:t>
            </a:r>
          </a:p>
        </p:txBody>
      </p:sp>
      <p:sp>
        <p:nvSpPr>
          <p:cNvPr id="47" name="矩形 46">
            <a:hlinkClick r:id="rId3" action="ppaction://hlinksldjump"/>
          </p:cNvPr>
          <p:cNvSpPr/>
          <p:nvPr/>
        </p:nvSpPr>
        <p:spPr>
          <a:xfrm>
            <a:off x="6619331" y="2940052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CN" altLang="en-US" sz="480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桑</a:t>
            </a:r>
          </a:p>
        </p:txBody>
      </p:sp>
      <p:sp>
        <p:nvSpPr>
          <p:cNvPr id="48" name="矩形 47">
            <a:hlinkClick r:id="rId5" action="ppaction://hlinksldjump"/>
          </p:cNvPr>
          <p:cNvSpPr/>
          <p:nvPr/>
        </p:nvSpPr>
        <p:spPr>
          <a:xfrm>
            <a:off x="8382064" y="2923542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CN" altLang="en-US" sz="480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晓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 rot="10800000" flipV="1">
            <a:off x="3982720" y="1113155"/>
            <a:ext cx="984250" cy="152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" dirty="0">
                <a:solidFill>
                  <a:schemeClr val="bg1"/>
                </a:solidFill>
                <a:ea typeface="OPPOSans R" panose="00020600040101010101" pitchFamily="18" charset="-122"/>
              </a:rPr>
              <a:t>小学学科网  xuekeedu.com</a:t>
            </a:r>
          </a:p>
        </p:txBody>
      </p:sp>
      <p:sp>
        <p:nvSpPr>
          <p:cNvPr id="2" name="文本框 1"/>
          <p:cNvSpPr txBox="1"/>
          <p:nvPr/>
        </p:nvSpPr>
        <p:spPr>
          <a:xfrm rot="10800000" flipV="1">
            <a:off x="5491010" y="2107618"/>
            <a:ext cx="984250" cy="152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小学学科网  xuekeedu.com</a:t>
            </a:r>
          </a:p>
        </p:txBody>
      </p:sp>
      <p:sp>
        <p:nvSpPr>
          <p:cNvPr id="64" name="Rectangle 31"/>
          <p:cNvSpPr>
            <a:spLocks noChangeArrowheads="1"/>
          </p:cNvSpPr>
          <p:nvPr/>
        </p:nvSpPr>
        <p:spPr bwMode="auto">
          <a:xfrm>
            <a:off x="1157583" y="3549443"/>
            <a:ext cx="317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zh-CN" altLang="en-US" sz="10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zh-CN" altLang="en-US"/>
          </a:p>
        </p:txBody>
      </p:sp>
      <p:sp>
        <p:nvSpPr>
          <p:cNvPr id="81" name="矩形 2"/>
          <p:cNvSpPr>
            <a:spLocks noChangeArrowheads="1"/>
          </p:cNvSpPr>
          <p:nvPr/>
        </p:nvSpPr>
        <p:spPr bwMode="auto">
          <a:xfrm>
            <a:off x="4254500" y="4295897"/>
            <a:ext cx="3683000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zh-CN" altLang="en-US" sz="2200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书写指导：撇捺舒展，撇捺把下面的“旦”字盖住。</a:t>
            </a:r>
            <a:endParaRPr lang="zh-CN" altLang="en-US" sz="2200" dirty="0">
              <a:solidFill>
                <a:schemeClr val="tx1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84" name="TextBox 33"/>
          <p:cNvSpPr txBox="1">
            <a:spLocks noChangeArrowheads="1"/>
          </p:cNvSpPr>
          <p:nvPr/>
        </p:nvSpPr>
        <p:spPr bwMode="auto">
          <a:xfrm>
            <a:off x="4232728" y="2113761"/>
            <a:ext cx="2339975" cy="429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200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结构：</a:t>
            </a:r>
            <a:r>
              <a:rPr lang="zh-CN" altLang="en-US" sz="2200" dirty="0">
                <a:latin typeface="OPPOSans R" panose="00020600040101010101" pitchFamily="18" charset="-122"/>
                <a:ea typeface="OPPOSans R" panose="00020600040101010101" pitchFamily="18" charset="-122"/>
              </a:rPr>
              <a:t>上下</a:t>
            </a:r>
          </a:p>
        </p:txBody>
      </p:sp>
      <p:sp>
        <p:nvSpPr>
          <p:cNvPr id="85" name="TextBox 34"/>
          <p:cNvSpPr txBox="1">
            <a:spLocks noChangeArrowheads="1"/>
          </p:cNvSpPr>
          <p:nvPr/>
        </p:nvSpPr>
        <p:spPr bwMode="auto">
          <a:xfrm>
            <a:off x="4232728" y="2929736"/>
            <a:ext cx="3497262" cy="4298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200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组词：</a:t>
            </a:r>
            <a:r>
              <a:rPr lang="zh-CN" altLang="en-US" sz="2200" dirty="0">
                <a:latin typeface="OPPOSans R" panose="00020600040101010101" pitchFamily="18" charset="-122"/>
                <a:ea typeface="OPPOSans R" panose="00020600040101010101" pitchFamily="18" charset="-122"/>
              </a:rPr>
              <a:t>昼夜   白昼   </a:t>
            </a:r>
            <a:endParaRPr lang="zh-CN" altLang="en-US" sz="2200" dirty="0">
              <a:solidFill>
                <a:srgbClr val="000000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86" name="TextBox 35"/>
          <p:cNvSpPr txBox="1">
            <a:spLocks noChangeArrowheads="1"/>
          </p:cNvSpPr>
          <p:nvPr/>
        </p:nvSpPr>
        <p:spPr bwMode="auto">
          <a:xfrm>
            <a:off x="4232728" y="3361536"/>
            <a:ext cx="4167187" cy="113877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200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造句：</a:t>
            </a:r>
            <a:r>
              <a:rPr lang="zh-CN" altLang="en-US" sz="2200" dirty="0"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地球昼夜不停地运转。</a:t>
            </a:r>
          </a:p>
          <a:p>
            <a:pPr eaLnBrk="1" hangingPunct="1">
              <a:defRPr/>
            </a:pPr>
            <a:endParaRPr lang="zh-CN" altLang="en-US" sz="2200" dirty="0">
              <a:latin typeface="OPPOSans R" panose="00020600040101010101" pitchFamily="18" charset="-122"/>
              <a:ea typeface="OPPOSans R" panose="00020600040101010101" pitchFamily="18" charset="-122"/>
              <a:sym typeface="+mn-ea"/>
            </a:endParaRPr>
          </a:p>
          <a:p>
            <a:pPr eaLnBrk="1" hangingPunct="1">
              <a:defRPr/>
            </a:pPr>
            <a:r>
              <a:rPr lang="zh-CN" altLang="en-US" sz="2200" dirty="0"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 </a:t>
            </a:r>
          </a:p>
        </p:txBody>
      </p:sp>
      <p:sp>
        <p:nvSpPr>
          <p:cNvPr id="87" name="TextBox 36"/>
          <p:cNvSpPr txBox="1">
            <a:spLocks noChangeArrowheads="1"/>
          </p:cNvSpPr>
          <p:nvPr/>
        </p:nvSpPr>
        <p:spPr bwMode="auto">
          <a:xfrm>
            <a:off x="4232728" y="2497936"/>
            <a:ext cx="2905125" cy="4298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200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部首：</a:t>
            </a:r>
            <a:r>
              <a:rPr lang="zh-CN" altLang="en-US" sz="2200" dirty="0">
                <a:latin typeface="OPPOSans R" panose="00020600040101010101" pitchFamily="18" charset="-122"/>
                <a:ea typeface="OPPOSans R" panose="00020600040101010101" pitchFamily="18" charset="-122"/>
              </a:rPr>
              <a:t>日</a:t>
            </a:r>
          </a:p>
        </p:txBody>
      </p:sp>
      <p:graphicFrame>
        <p:nvGraphicFramePr>
          <p:cNvPr id="88" name="Group 47"/>
          <p:cNvGraphicFramePr>
            <a:graphicFrameLocks noGrp="1"/>
          </p:cNvGraphicFramePr>
          <p:nvPr/>
        </p:nvGraphicFramePr>
        <p:xfrm>
          <a:off x="944218" y="2990502"/>
          <a:ext cx="2494722" cy="2279650"/>
        </p:xfrm>
        <a:graphic>
          <a:graphicData uri="http://schemas.openxmlformats.org/drawingml/2006/table">
            <a:tbl>
              <a:tblPr/>
              <a:tblGrid>
                <a:gridCol w="1236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文本框 14"/>
          <p:cNvSpPr txBox="1"/>
          <p:nvPr/>
        </p:nvSpPr>
        <p:spPr>
          <a:xfrm>
            <a:off x="1170590" y="2737867"/>
            <a:ext cx="231345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600" dirty="0">
                <a:solidFill>
                  <a:srgbClr val="C00000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昼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1506797" y="1879445"/>
            <a:ext cx="15199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4400" b="1" dirty="0" err="1"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zhòu</a:t>
            </a:r>
            <a:endParaRPr lang="en-US" altLang="zh-CN" sz="4400" b="1" dirty="0">
              <a:solidFill>
                <a:schemeClr val="tx1"/>
              </a:solidFill>
              <a:latin typeface="OPPOSans R" panose="00020600040101010101" pitchFamily="18" charset="-122"/>
              <a:ea typeface="OPPOSans R" panose="00020600040101010101" pitchFamily="18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bldLvl="0" animBg="1"/>
      <p:bldP spid="84" grpId="0" bldLvl="0" animBg="1"/>
      <p:bldP spid="85" grpId="0"/>
      <p:bldP spid="86" grpId="0"/>
      <p:bldP spid="8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 rot="10800000" flipV="1">
            <a:off x="3982720" y="1113155"/>
            <a:ext cx="984250" cy="152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" dirty="0">
                <a:solidFill>
                  <a:schemeClr val="bg1"/>
                </a:solidFill>
                <a:ea typeface="OPPOSans R" panose="00020600040101010101" pitchFamily="18" charset="-122"/>
              </a:rPr>
              <a:t>小学学科网  xuekeedu.com</a:t>
            </a:r>
          </a:p>
        </p:txBody>
      </p:sp>
      <p:sp>
        <p:nvSpPr>
          <p:cNvPr id="2" name="文本框 1"/>
          <p:cNvSpPr txBox="1"/>
          <p:nvPr/>
        </p:nvSpPr>
        <p:spPr>
          <a:xfrm rot="10800000" flipV="1">
            <a:off x="5491010" y="2107618"/>
            <a:ext cx="984250" cy="152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小学学科网  xuekeedu.com</a:t>
            </a:r>
          </a:p>
        </p:txBody>
      </p:sp>
      <p:sp>
        <p:nvSpPr>
          <p:cNvPr id="3" name="文本框 2"/>
          <p:cNvSpPr txBox="1"/>
          <p:nvPr/>
        </p:nvSpPr>
        <p:spPr>
          <a:xfrm rot="10800000" flipV="1">
            <a:off x="7319175" y="1632638"/>
            <a:ext cx="984250" cy="152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小学学科网  xuekeedu.com</a:t>
            </a:r>
          </a:p>
        </p:txBody>
      </p:sp>
      <p:sp>
        <p:nvSpPr>
          <p:cNvPr id="64" name="Rectangle 31"/>
          <p:cNvSpPr>
            <a:spLocks noChangeArrowheads="1"/>
          </p:cNvSpPr>
          <p:nvPr/>
        </p:nvSpPr>
        <p:spPr bwMode="auto">
          <a:xfrm>
            <a:off x="1157583" y="3549443"/>
            <a:ext cx="317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zh-CN" altLang="en-US" sz="10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zh-CN" altLang="en-US"/>
          </a:p>
        </p:txBody>
      </p:sp>
      <p:sp>
        <p:nvSpPr>
          <p:cNvPr id="81" name="矩形 2"/>
          <p:cNvSpPr>
            <a:spLocks noChangeArrowheads="1"/>
          </p:cNvSpPr>
          <p:nvPr/>
        </p:nvSpPr>
        <p:spPr bwMode="auto">
          <a:xfrm>
            <a:off x="4254500" y="4295897"/>
            <a:ext cx="726440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2200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书写指导：</a:t>
            </a:r>
            <a:r>
              <a:rPr lang="zh-CN" altLang="en-US" sz="2200" dirty="0"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左窄右宽，偏旁捺画变点。</a:t>
            </a:r>
            <a:endParaRPr lang="zh-CN" altLang="en-US" sz="2200" dirty="0">
              <a:solidFill>
                <a:schemeClr val="tx1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84" name="TextBox 33"/>
          <p:cNvSpPr txBox="1">
            <a:spLocks noChangeArrowheads="1"/>
          </p:cNvSpPr>
          <p:nvPr/>
        </p:nvSpPr>
        <p:spPr bwMode="auto">
          <a:xfrm>
            <a:off x="4232728" y="2113761"/>
            <a:ext cx="2339975" cy="429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200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结构：左右</a:t>
            </a:r>
            <a:endParaRPr lang="zh-CN" altLang="en-US" sz="220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85" name="TextBox 34"/>
          <p:cNvSpPr txBox="1">
            <a:spLocks noChangeArrowheads="1"/>
          </p:cNvSpPr>
          <p:nvPr/>
        </p:nvSpPr>
        <p:spPr bwMode="auto">
          <a:xfrm>
            <a:off x="4232728" y="2929736"/>
            <a:ext cx="3497262" cy="4298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200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组词：</a:t>
            </a:r>
            <a:r>
              <a:rPr lang="zh-CN" altLang="en-US" sz="2200" dirty="0"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耕耘  耘锄</a:t>
            </a:r>
            <a:endParaRPr lang="zh-CN" altLang="en-US" sz="2200" dirty="0">
              <a:solidFill>
                <a:srgbClr val="000000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86" name="TextBox 35"/>
          <p:cNvSpPr txBox="1">
            <a:spLocks noChangeArrowheads="1"/>
          </p:cNvSpPr>
          <p:nvPr/>
        </p:nvSpPr>
        <p:spPr bwMode="auto">
          <a:xfrm>
            <a:off x="4232728" y="3361536"/>
            <a:ext cx="7286172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200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造句：</a:t>
            </a:r>
            <a:r>
              <a:rPr lang="zh-CN" altLang="en-US" sz="2200" dirty="0"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一分耕耘，一分收获；要收获得好，必须耕耘得好。</a:t>
            </a:r>
          </a:p>
        </p:txBody>
      </p:sp>
      <p:sp>
        <p:nvSpPr>
          <p:cNvPr id="87" name="TextBox 36"/>
          <p:cNvSpPr txBox="1">
            <a:spLocks noChangeArrowheads="1"/>
          </p:cNvSpPr>
          <p:nvPr/>
        </p:nvSpPr>
        <p:spPr bwMode="auto">
          <a:xfrm>
            <a:off x="4232728" y="2497936"/>
            <a:ext cx="2905125" cy="76944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200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部首：</a:t>
            </a:r>
            <a:r>
              <a:rPr lang="zh-CN" altLang="en-US" sz="2200" dirty="0"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耒</a:t>
            </a:r>
          </a:p>
          <a:p>
            <a:pPr eaLnBrk="1" hangingPunct="1">
              <a:defRPr/>
            </a:pPr>
            <a:endParaRPr lang="zh-CN" altLang="en-US" sz="220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graphicFrame>
        <p:nvGraphicFramePr>
          <p:cNvPr id="88" name="Group 47"/>
          <p:cNvGraphicFramePr>
            <a:graphicFrameLocks noGrp="1"/>
          </p:cNvGraphicFramePr>
          <p:nvPr/>
        </p:nvGraphicFramePr>
        <p:xfrm>
          <a:off x="944218" y="2990502"/>
          <a:ext cx="2494722" cy="2279650"/>
        </p:xfrm>
        <a:graphic>
          <a:graphicData uri="http://schemas.openxmlformats.org/drawingml/2006/table">
            <a:tbl>
              <a:tblPr/>
              <a:tblGrid>
                <a:gridCol w="1236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文本框 14"/>
          <p:cNvSpPr txBox="1"/>
          <p:nvPr/>
        </p:nvSpPr>
        <p:spPr>
          <a:xfrm>
            <a:off x="989829" y="2737867"/>
            <a:ext cx="231345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600" dirty="0">
                <a:solidFill>
                  <a:srgbClr val="C00000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耘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1506797" y="1879445"/>
            <a:ext cx="11865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400" b="1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r>
              <a:rPr lang="en-US" altLang="zh-CN" dirty="0" err="1"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yún</a:t>
            </a:r>
            <a:endParaRPr lang="en-US" altLang="zh-CN" dirty="0">
              <a:latin typeface="OPPOSans R" panose="00020600040101010101" pitchFamily="18" charset="-122"/>
              <a:ea typeface="OPPOSans R" panose="00020600040101010101" pitchFamily="18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bldLvl="0" animBg="1"/>
      <p:bldP spid="84" grpId="0" bldLvl="0" animBg="1"/>
      <p:bldP spid="85" grpId="0"/>
      <p:bldP spid="86" grpId="0"/>
      <p:bldP spid="8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 rot="10800000" flipV="1">
            <a:off x="3982720" y="1113155"/>
            <a:ext cx="984250" cy="152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" dirty="0">
                <a:solidFill>
                  <a:schemeClr val="bg1"/>
                </a:solidFill>
                <a:ea typeface="OPPOSans R" panose="00020600040101010101" pitchFamily="18" charset="-122"/>
              </a:rPr>
              <a:t>小学学科网  xuekeedu.com</a:t>
            </a:r>
          </a:p>
        </p:txBody>
      </p:sp>
      <p:sp>
        <p:nvSpPr>
          <p:cNvPr id="2" name="文本框 1"/>
          <p:cNvSpPr txBox="1"/>
          <p:nvPr/>
        </p:nvSpPr>
        <p:spPr>
          <a:xfrm rot="10800000" flipV="1">
            <a:off x="5491010" y="2107618"/>
            <a:ext cx="984250" cy="152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小学学科网  xuekeedu.com</a:t>
            </a:r>
          </a:p>
        </p:txBody>
      </p:sp>
      <p:sp>
        <p:nvSpPr>
          <p:cNvPr id="3" name="文本框 2"/>
          <p:cNvSpPr txBox="1"/>
          <p:nvPr/>
        </p:nvSpPr>
        <p:spPr>
          <a:xfrm rot="10800000" flipV="1">
            <a:off x="7319175" y="1632638"/>
            <a:ext cx="984250" cy="152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小学学科网  xuekeedu.com</a:t>
            </a:r>
          </a:p>
        </p:txBody>
      </p:sp>
      <p:sp>
        <p:nvSpPr>
          <p:cNvPr id="64" name="Rectangle 31"/>
          <p:cNvSpPr>
            <a:spLocks noChangeArrowheads="1"/>
          </p:cNvSpPr>
          <p:nvPr/>
        </p:nvSpPr>
        <p:spPr bwMode="auto">
          <a:xfrm>
            <a:off x="1157583" y="3549443"/>
            <a:ext cx="317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zh-CN" altLang="en-US" sz="10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zh-CN" altLang="en-US"/>
          </a:p>
        </p:txBody>
      </p:sp>
      <p:sp>
        <p:nvSpPr>
          <p:cNvPr id="81" name="矩形 2"/>
          <p:cNvSpPr>
            <a:spLocks noChangeArrowheads="1"/>
          </p:cNvSpPr>
          <p:nvPr/>
        </p:nvSpPr>
        <p:spPr bwMode="auto">
          <a:xfrm>
            <a:off x="4254499" y="4295897"/>
            <a:ext cx="7447506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algn="l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defRPr/>
            </a:pPr>
            <a:r>
              <a:rPr lang="zh-CN" altLang="en-US" sz="2200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书写指导：</a:t>
            </a:r>
            <a:r>
              <a:rPr lang="zh-CN" altLang="en-US" sz="2200" dirty="0"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又字扁小，木字宽大托住上面，撇要写得舒展。</a:t>
            </a:r>
            <a:endParaRPr lang="zh-CN" altLang="en-US" sz="2200" dirty="0">
              <a:solidFill>
                <a:schemeClr val="tx1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84" name="TextBox 33"/>
          <p:cNvSpPr txBox="1">
            <a:spLocks noChangeArrowheads="1"/>
          </p:cNvSpPr>
          <p:nvPr/>
        </p:nvSpPr>
        <p:spPr bwMode="auto">
          <a:xfrm>
            <a:off x="4232728" y="2113761"/>
            <a:ext cx="2339975" cy="429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200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结构：</a:t>
            </a:r>
            <a:r>
              <a:rPr lang="zh-CN" altLang="en-US" sz="2200" dirty="0">
                <a:latin typeface="OPPOSans R" panose="00020600040101010101" pitchFamily="18" charset="-122"/>
                <a:ea typeface="OPPOSans R" panose="00020600040101010101" pitchFamily="18" charset="-122"/>
              </a:rPr>
              <a:t>上下</a:t>
            </a:r>
          </a:p>
        </p:txBody>
      </p:sp>
      <p:sp>
        <p:nvSpPr>
          <p:cNvPr id="85" name="TextBox 34"/>
          <p:cNvSpPr txBox="1">
            <a:spLocks noChangeArrowheads="1"/>
          </p:cNvSpPr>
          <p:nvPr/>
        </p:nvSpPr>
        <p:spPr bwMode="auto">
          <a:xfrm>
            <a:off x="4232728" y="2929736"/>
            <a:ext cx="3497262" cy="4298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200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组词：</a:t>
            </a:r>
            <a:r>
              <a:rPr lang="zh-CN" altLang="en-US" sz="2200" dirty="0"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桑叶  桑树</a:t>
            </a:r>
            <a:endParaRPr lang="zh-CN" altLang="en-US" sz="2200" dirty="0">
              <a:solidFill>
                <a:srgbClr val="000000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86" name="TextBox 35"/>
          <p:cNvSpPr txBox="1">
            <a:spLocks noChangeArrowheads="1"/>
          </p:cNvSpPr>
          <p:nvPr/>
        </p:nvSpPr>
        <p:spPr bwMode="auto">
          <a:xfrm>
            <a:off x="4212179" y="3351261"/>
            <a:ext cx="7142586" cy="11079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200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造句：</a:t>
            </a:r>
            <a:r>
              <a:rPr lang="zh-CN" altLang="en-US" sz="2200" dirty="0"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蚕宝宝吃</a:t>
            </a:r>
            <a:r>
              <a:rPr lang="zh-CN" altLang="en-US" sz="22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桑叶</a:t>
            </a:r>
            <a:r>
              <a:rPr lang="zh-CN" altLang="en-US" sz="2200" dirty="0"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时很聪明，大口大口吃叶肉，留下全是叶筋，它们吃过的桑叶就像一张张网。</a:t>
            </a:r>
          </a:p>
          <a:p>
            <a:pPr eaLnBrk="1" hangingPunct="1">
              <a:defRPr/>
            </a:pPr>
            <a:r>
              <a:rPr lang="zh-CN" altLang="en-US" sz="2200" dirty="0"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 </a:t>
            </a:r>
          </a:p>
        </p:txBody>
      </p:sp>
      <p:sp>
        <p:nvSpPr>
          <p:cNvPr id="87" name="TextBox 36"/>
          <p:cNvSpPr txBox="1">
            <a:spLocks noChangeArrowheads="1"/>
          </p:cNvSpPr>
          <p:nvPr/>
        </p:nvSpPr>
        <p:spPr bwMode="auto">
          <a:xfrm>
            <a:off x="4232728" y="2497936"/>
            <a:ext cx="2905125" cy="4298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buClrTx/>
              <a:buSzTx/>
              <a:buFontTx/>
              <a:defRPr/>
            </a:pPr>
            <a:r>
              <a:rPr lang="zh-CN" altLang="en-US" sz="2200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部首：</a:t>
            </a:r>
            <a:r>
              <a:rPr lang="zh-CN" altLang="en-US" sz="2200" dirty="0">
                <a:latin typeface="OPPOSans R" panose="00020600040101010101" pitchFamily="18" charset="-122"/>
                <a:ea typeface="OPPOSans R" panose="00020600040101010101" pitchFamily="18" charset="-122"/>
              </a:rPr>
              <a:t>木</a:t>
            </a:r>
          </a:p>
        </p:txBody>
      </p:sp>
      <p:graphicFrame>
        <p:nvGraphicFramePr>
          <p:cNvPr id="88" name="Group 47"/>
          <p:cNvGraphicFramePr>
            <a:graphicFrameLocks noGrp="1"/>
          </p:cNvGraphicFramePr>
          <p:nvPr/>
        </p:nvGraphicFramePr>
        <p:xfrm>
          <a:off x="944218" y="2990502"/>
          <a:ext cx="2494722" cy="2279650"/>
        </p:xfrm>
        <a:graphic>
          <a:graphicData uri="http://schemas.openxmlformats.org/drawingml/2006/table">
            <a:tbl>
              <a:tblPr/>
              <a:tblGrid>
                <a:gridCol w="1236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文本框 14"/>
          <p:cNvSpPr txBox="1"/>
          <p:nvPr/>
        </p:nvSpPr>
        <p:spPr>
          <a:xfrm>
            <a:off x="989829" y="2737867"/>
            <a:ext cx="231345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600" dirty="0">
                <a:solidFill>
                  <a:srgbClr val="C00000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桑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1530856" y="1969615"/>
            <a:ext cx="15055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400" b="1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r>
              <a:rPr lang="en-US" altLang="zh-CN" dirty="0" err="1"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sāng</a:t>
            </a:r>
            <a:endParaRPr lang="en-US" altLang="zh-CN" dirty="0">
              <a:latin typeface="OPPOSans R" panose="00020600040101010101" pitchFamily="18" charset="-122"/>
              <a:ea typeface="OPPOSans R" panose="00020600040101010101" pitchFamily="18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bldLvl="0" animBg="1"/>
      <p:bldP spid="84" grpId="0" bldLvl="0" animBg="1"/>
      <p:bldP spid="85" grpId="0"/>
      <p:bldP spid="86" grpId="0"/>
      <p:bldP spid="8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 rot="10800000" flipV="1">
            <a:off x="3982720" y="1113155"/>
            <a:ext cx="984250" cy="152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" dirty="0">
                <a:solidFill>
                  <a:schemeClr val="bg1"/>
                </a:solidFill>
                <a:ea typeface="OPPOSans R" panose="00020600040101010101" pitchFamily="18" charset="-122"/>
              </a:rPr>
              <a:t>小学学科网  xuekeedu.com</a:t>
            </a:r>
          </a:p>
        </p:txBody>
      </p:sp>
      <p:sp>
        <p:nvSpPr>
          <p:cNvPr id="2" name="文本框 1"/>
          <p:cNvSpPr txBox="1"/>
          <p:nvPr/>
        </p:nvSpPr>
        <p:spPr>
          <a:xfrm rot="10800000" flipV="1">
            <a:off x="5491010" y="2107618"/>
            <a:ext cx="984250" cy="152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小学学科网  xuekeedu.com</a:t>
            </a:r>
          </a:p>
        </p:txBody>
      </p:sp>
      <p:sp>
        <p:nvSpPr>
          <p:cNvPr id="3" name="文本框 2"/>
          <p:cNvSpPr txBox="1"/>
          <p:nvPr/>
        </p:nvSpPr>
        <p:spPr>
          <a:xfrm rot="10800000" flipV="1">
            <a:off x="7319175" y="1632638"/>
            <a:ext cx="984250" cy="152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小学学科网  xuekeedu.com</a:t>
            </a:r>
          </a:p>
        </p:txBody>
      </p:sp>
      <p:sp>
        <p:nvSpPr>
          <p:cNvPr id="64" name="Rectangle 31"/>
          <p:cNvSpPr>
            <a:spLocks noChangeArrowheads="1"/>
          </p:cNvSpPr>
          <p:nvPr/>
        </p:nvSpPr>
        <p:spPr bwMode="auto">
          <a:xfrm>
            <a:off x="1157583" y="3549443"/>
            <a:ext cx="317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zh-CN" altLang="en-US" sz="10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zh-CN" altLang="en-US"/>
          </a:p>
        </p:txBody>
      </p:sp>
      <p:sp>
        <p:nvSpPr>
          <p:cNvPr id="81" name="矩形 2"/>
          <p:cNvSpPr>
            <a:spLocks noChangeArrowheads="1"/>
          </p:cNvSpPr>
          <p:nvPr/>
        </p:nvSpPr>
        <p:spPr bwMode="auto">
          <a:xfrm>
            <a:off x="4254500" y="4295897"/>
            <a:ext cx="7389632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2200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书写指导：</a:t>
            </a:r>
            <a:r>
              <a:rPr lang="zh-CN" altLang="en-US" sz="2200" dirty="0">
                <a:solidFill>
                  <a:schemeClr val="tx1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第六笔是斜勾，不要多写点。</a:t>
            </a:r>
            <a:endParaRPr kumimoji="0" lang="zh-CN" altLang="en-US" sz="2200" b="1" kern="1400" cap="none" spc="0" normalizeH="0" baseline="0" noProof="0" dirty="0"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  <a:p>
            <a:pPr eaLnBrk="1" hangingPunct="1">
              <a:defRPr/>
            </a:pPr>
            <a:endParaRPr lang="zh-CN" altLang="en-US" sz="2200" dirty="0">
              <a:solidFill>
                <a:schemeClr val="tx1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84" name="TextBox 33"/>
          <p:cNvSpPr txBox="1">
            <a:spLocks noChangeArrowheads="1"/>
          </p:cNvSpPr>
          <p:nvPr/>
        </p:nvSpPr>
        <p:spPr bwMode="auto">
          <a:xfrm>
            <a:off x="4232728" y="2113761"/>
            <a:ext cx="2339975" cy="429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buClrTx/>
              <a:buSzTx/>
              <a:buFontTx/>
              <a:defRPr/>
            </a:pPr>
            <a:r>
              <a:rPr lang="zh-CN" altLang="en-US" sz="2200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结构：</a:t>
            </a:r>
            <a:r>
              <a:rPr lang="zh-CN" altLang="en-US" sz="2200" dirty="0">
                <a:latin typeface="OPPOSans R" panose="00020600040101010101" pitchFamily="18" charset="-122"/>
                <a:ea typeface="OPPOSans R" panose="00020600040101010101" pitchFamily="18" charset="-122"/>
              </a:rPr>
              <a:t>左右</a:t>
            </a:r>
          </a:p>
        </p:txBody>
      </p:sp>
      <p:sp>
        <p:nvSpPr>
          <p:cNvPr id="85" name="TextBox 34"/>
          <p:cNvSpPr txBox="1">
            <a:spLocks noChangeArrowheads="1"/>
          </p:cNvSpPr>
          <p:nvPr/>
        </p:nvSpPr>
        <p:spPr bwMode="auto">
          <a:xfrm>
            <a:off x="4232728" y="2929736"/>
            <a:ext cx="3497262" cy="4298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200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组词：</a:t>
            </a:r>
            <a:r>
              <a:rPr lang="zh-CN" altLang="en-US" sz="2200" dirty="0">
                <a:latin typeface="OPPOSans R" panose="00020600040101010101" pitchFamily="18" charset="-122"/>
                <a:ea typeface="OPPOSans R" panose="00020600040101010101" pitchFamily="18" charset="-122"/>
              </a:rPr>
              <a:t>破晓   知晓</a:t>
            </a:r>
            <a:endParaRPr lang="zh-CN" altLang="en-US" sz="2200" dirty="0">
              <a:solidFill>
                <a:srgbClr val="000000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86" name="TextBox 35"/>
          <p:cNvSpPr txBox="1">
            <a:spLocks noChangeArrowheads="1"/>
          </p:cNvSpPr>
          <p:nvPr/>
        </p:nvSpPr>
        <p:spPr bwMode="auto">
          <a:xfrm>
            <a:off x="4232728" y="3361536"/>
            <a:ext cx="7411404" cy="11079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200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造句：</a:t>
            </a:r>
            <a:r>
              <a:rPr lang="zh-CN" altLang="en-US" sz="2200" dirty="0">
                <a:latin typeface="OPPOSans R" panose="00020600040101010101" pitchFamily="18" charset="-122"/>
                <a:ea typeface="OPPOSans R" panose="00020600040101010101" pitchFamily="18" charset="-122"/>
              </a:rPr>
              <a:t>天渐渐破晓，大地朦朦胧胧的，如同笼罩着银灰色的轻纱。</a:t>
            </a:r>
          </a:p>
          <a:p>
            <a:pPr eaLnBrk="1" hangingPunct="1">
              <a:defRPr/>
            </a:pPr>
            <a:r>
              <a:rPr lang="zh-CN" altLang="en-US" sz="2200" dirty="0">
                <a:latin typeface="OPPOSans R" panose="00020600040101010101" pitchFamily="18" charset="-122"/>
                <a:ea typeface="OPPOSans R" panose="00020600040101010101" pitchFamily="18" charset="-122"/>
              </a:rPr>
              <a:t> </a:t>
            </a:r>
            <a:endParaRPr lang="zh-CN" altLang="en-US" sz="2200" dirty="0">
              <a:solidFill>
                <a:srgbClr val="000000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87" name="TextBox 36"/>
          <p:cNvSpPr txBox="1">
            <a:spLocks noChangeArrowheads="1"/>
          </p:cNvSpPr>
          <p:nvPr/>
        </p:nvSpPr>
        <p:spPr bwMode="auto">
          <a:xfrm>
            <a:off x="4232728" y="2497936"/>
            <a:ext cx="2905125" cy="4298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200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部首：</a:t>
            </a:r>
            <a:r>
              <a:rPr lang="zh-CN" altLang="en-US" sz="2200" dirty="0"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日</a:t>
            </a:r>
            <a:endParaRPr lang="zh-CN" altLang="en-US" sz="220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graphicFrame>
        <p:nvGraphicFramePr>
          <p:cNvPr id="88" name="Group 47"/>
          <p:cNvGraphicFramePr>
            <a:graphicFrameLocks noGrp="1"/>
          </p:cNvGraphicFramePr>
          <p:nvPr/>
        </p:nvGraphicFramePr>
        <p:xfrm>
          <a:off x="944218" y="2990502"/>
          <a:ext cx="2494722" cy="2279650"/>
        </p:xfrm>
        <a:graphic>
          <a:graphicData uri="http://schemas.openxmlformats.org/drawingml/2006/table">
            <a:tbl>
              <a:tblPr/>
              <a:tblGrid>
                <a:gridCol w="1236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文本框 14"/>
          <p:cNvSpPr txBox="1"/>
          <p:nvPr/>
        </p:nvSpPr>
        <p:spPr>
          <a:xfrm>
            <a:off x="989829" y="2737867"/>
            <a:ext cx="231345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600" dirty="0">
                <a:solidFill>
                  <a:srgbClr val="C00000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晓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1506797" y="1964509"/>
            <a:ext cx="13147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400" b="1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r>
              <a:rPr lang="en-US" altLang="zh-CN" dirty="0" err="1"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xiǎo</a:t>
            </a:r>
            <a:endParaRPr lang="en-US" altLang="zh-CN" dirty="0">
              <a:latin typeface="OPPOSans R" panose="00020600040101010101" pitchFamily="18" charset="-122"/>
              <a:ea typeface="OPPOSans R" panose="00020600040101010101" pitchFamily="18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bldLvl="0" animBg="1"/>
      <p:bldP spid="84" grpId="0" bldLvl="0" animBg="1"/>
      <p:bldP spid="85" grpId="0"/>
      <p:bldP spid="86" grpId="0"/>
      <p:bldP spid="8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矩形 5"/>
          <p:cNvSpPr/>
          <p:nvPr/>
        </p:nvSpPr>
        <p:spPr>
          <a:xfrm>
            <a:off x="839470" y="2527255"/>
            <a:ext cx="10679430" cy="197393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zh-CN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  </a:t>
            </a: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每一个人都有自己的童年往事，快乐也好，心酸也好，对于他都是心动神移的最深刻的记忆。</a:t>
            </a:r>
            <a:endParaRPr lang="en-US" altLang="zh-CN" sz="280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  <a:p>
            <a:pPr indent="0" algn="r" fontAlgn="auto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zh-CN" sz="2800" dirty="0">
                <a:solidFill>
                  <a:srgbClr val="C00000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——</a:t>
            </a:r>
            <a:r>
              <a:rPr lang="zh-CN" altLang="en-US" sz="2800" dirty="0">
                <a:solidFill>
                  <a:srgbClr val="C00000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冰心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矩形 5"/>
          <p:cNvSpPr/>
          <p:nvPr/>
        </p:nvSpPr>
        <p:spPr>
          <a:xfrm>
            <a:off x="825769" y="2573554"/>
            <a:ext cx="4776377" cy="132760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2800" dirty="0">
                <a:solidFill>
                  <a:srgbClr val="C00000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用自己喜欢的方式自由读诗，把古诗读正确、读流利。</a:t>
            </a:r>
          </a:p>
        </p:txBody>
      </p:sp>
      <p:sp>
        <p:nvSpPr>
          <p:cNvPr id="45" name="矩形 44"/>
          <p:cNvSpPr/>
          <p:nvPr/>
        </p:nvSpPr>
        <p:spPr>
          <a:xfrm>
            <a:off x="5422900" y="1738940"/>
            <a:ext cx="6096000" cy="38942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 dirty="0">
                <a:latin typeface="OPPOSans R" panose="00020600040101010101" pitchFamily="18" charset="-122"/>
                <a:ea typeface="OPPOSans R" panose="00020600040101010101" pitchFamily="18" charset="-122"/>
                <a:cs typeface="楷体" panose="02010609060101010101" pitchFamily="49" charset="-122"/>
                <a:sym typeface="+mn-ea"/>
              </a:rPr>
              <a:t>四时田园杂兴（其三十一）</a:t>
            </a:r>
            <a:endParaRPr lang="en-US" altLang="zh-CN" sz="2800" b="1" dirty="0">
              <a:latin typeface="OPPOSans R" panose="00020600040101010101" pitchFamily="18" charset="-122"/>
              <a:ea typeface="OPPOSans R" panose="00020600040101010101" pitchFamily="18" charset="-122"/>
              <a:cs typeface="楷体" panose="02010609060101010101" pitchFamily="49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800" b="1" dirty="0">
                <a:latin typeface="OPPOSans R" panose="00020600040101010101" pitchFamily="18" charset="-122"/>
                <a:ea typeface="OPPOSans R" panose="00020600040101010101" pitchFamily="18" charset="-122"/>
                <a:cs typeface="楷体" panose="02010609060101010101" pitchFamily="49" charset="-122"/>
                <a:sym typeface="+mn-ea"/>
              </a:rPr>
              <a:t>[</a:t>
            </a:r>
            <a:r>
              <a:rPr lang="zh-CN" altLang="en-US" sz="2800" b="1" dirty="0">
                <a:latin typeface="OPPOSans R" panose="00020600040101010101" pitchFamily="18" charset="-122"/>
                <a:ea typeface="OPPOSans R" panose="00020600040101010101" pitchFamily="18" charset="-122"/>
                <a:cs typeface="楷体" panose="02010609060101010101" pitchFamily="49" charset="-122"/>
                <a:sym typeface="+mn-ea"/>
              </a:rPr>
              <a:t>宋</a:t>
            </a:r>
            <a:r>
              <a:rPr lang="en-US" altLang="zh-CN" sz="2800" b="1" dirty="0">
                <a:latin typeface="OPPOSans R" panose="00020600040101010101" pitchFamily="18" charset="-122"/>
                <a:ea typeface="OPPOSans R" panose="00020600040101010101" pitchFamily="18" charset="-122"/>
                <a:cs typeface="楷体" panose="02010609060101010101" pitchFamily="49" charset="-122"/>
                <a:sym typeface="+mn-ea"/>
              </a:rPr>
              <a:t>]</a:t>
            </a:r>
            <a:r>
              <a:rPr lang="zh-CN" altLang="en-US" sz="2800" b="1" dirty="0">
                <a:latin typeface="OPPOSans R" panose="00020600040101010101" pitchFamily="18" charset="-122"/>
                <a:ea typeface="OPPOSans R" panose="00020600040101010101" pitchFamily="18" charset="-122"/>
                <a:cs typeface="楷体" panose="02010609060101010101" pitchFamily="49" charset="-122"/>
                <a:sym typeface="+mn-ea"/>
              </a:rPr>
              <a:t> 范成大</a:t>
            </a:r>
          </a:p>
          <a:p>
            <a:pPr algn="ctr">
              <a:lnSpc>
                <a:spcPct val="150000"/>
              </a:lnSpc>
            </a:pPr>
            <a:r>
              <a:rPr lang="zh-CN" altLang="en-US" sz="2800" b="1" dirty="0">
                <a:latin typeface="OPPOSans R" panose="00020600040101010101" pitchFamily="18" charset="-122"/>
                <a:ea typeface="OPPOSans R" panose="00020600040101010101" pitchFamily="18" charset="-122"/>
                <a:cs typeface="楷体" panose="02010609060101010101" pitchFamily="49" charset="-122"/>
                <a:sym typeface="+mn-ea"/>
              </a:rPr>
              <a:t>昼出</a:t>
            </a:r>
            <a:r>
              <a:rPr lang="en-US" altLang="zh-CN" sz="2800" b="1" dirty="0">
                <a:latin typeface="OPPOSans R" panose="00020600040101010101" pitchFamily="18" charset="-122"/>
                <a:ea typeface="OPPOSans R" panose="00020600040101010101" pitchFamily="18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2800" b="1" dirty="0">
                <a:latin typeface="OPPOSans R" panose="00020600040101010101" pitchFamily="18" charset="-122"/>
                <a:ea typeface="OPPOSans R" panose="00020600040101010101" pitchFamily="18" charset="-122"/>
                <a:cs typeface="楷体" panose="02010609060101010101" pitchFamily="49" charset="-122"/>
                <a:sym typeface="+mn-ea"/>
              </a:rPr>
              <a:t>耘田</a:t>
            </a:r>
            <a:r>
              <a:rPr lang="en-US" altLang="zh-CN" sz="2800" b="1" dirty="0">
                <a:latin typeface="OPPOSans R" panose="00020600040101010101" pitchFamily="18" charset="-122"/>
                <a:ea typeface="OPPOSans R" panose="00020600040101010101" pitchFamily="18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2800" b="1" dirty="0">
                <a:latin typeface="OPPOSans R" panose="00020600040101010101" pitchFamily="18" charset="-122"/>
                <a:ea typeface="OPPOSans R" panose="00020600040101010101" pitchFamily="18" charset="-122"/>
                <a:cs typeface="楷体" panose="02010609060101010101" pitchFamily="49" charset="-122"/>
                <a:sym typeface="+mn-ea"/>
              </a:rPr>
              <a:t>夜绩麻，</a:t>
            </a:r>
          </a:p>
          <a:p>
            <a:pPr algn="ctr">
              <a:lnSpc>
                <a:spcPct val="150000"/>
              </a:lnSpc>
            </a:pPr>
            <a:r>
              <a:rPr lang="zh-CN" altLang="en-US" sz="2800" b="1" dirty="0">
                <a:latin typeface="OPPOSans R" panose="00020600040101010101" pitchFamily="18" charset="-122"/>
                <a:ea typeface="OPPOSans R" panose="00020600040101010101" pitchFamily="18" charset="-122"/>
                <a:cs typeface="楷体" panose="02010609060101010101" pitchFamily="49" charset="-122"/>
                <a:sym typeface="+mn-ea"/>
              </a:rPr>
              <a:t>村庄</a:t>
            </a:r>
            <a:r>
              <a:rPr lang="en-US" altLang="zh-CN" sz="2800" b="1" dirty="0">
                <a:latin typeface="OPPOSans R" panose="00020600040101010101" pitchFamily="18" charset="-122"/>
                <a:ea typeface="OPPOSans R" panose="00020600040101010101" pitchFamily="18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2800" b="1" dirty="0">
                <a:latin typeface="OPPOSans R" panose="00020600040101010101" pitchFamily="18" charset="-122"/>
                <a:ea typeface="OPPOSans R" panose="00020600040101010101" pitchFamily="18" charset="-122"/>
                <a:cs typeface="楷体" panose="02010609060101010101" pitchFamily="49" charset="-122"/>
                <a:sym typeface="+mn-ea"/>
              </a:rPr>
              <a:t>儿女</a:t>
            </a:r>
            <a:r>
              <a:rPr lang="en-US" altLang="zh-CN" sz="2800" b="1" dirty="0">
                <a:latin typeface="OPPOSans R" panose="00020600040101010101" pitchFamily="18" charset="-122"/>
                <a:ea typeface="OPPOSans R" panose="00020600040101010101" pitchFamily="18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2800" b="1" dirty="0">
                <a:latin typeface="OPPOSans R" panose="00020600040101010101" pitchFamily="18" charset="-122"/>
                <a:ea typeface="OPPOSans R" panose="00020600040101010101" pitchFamily="18" charset="-122"/>
                <a:cs typeface="楷体" panose="02010609060101010101" pitchFamily="49" charset="-122"/>
                <a:sym typeface="+mn-ea"/>
              </a:rPr>
              <a:t>各当家。</a:t>
            </a:r>
          </a:p>
          <a:p>
            <a:pPr algn="ctr">
              <a:lnSpc>
                <a:spcPct val="150000"/>
              </a:lnSpc>
            </a:pPr>
            <a:r>
              <a:rPr lang="zh-CN" altLang="en-US" sz="2800" b="1" dirty="0">
                <a:latin typeface="OPPOSans R" panose="00020600040101010101" pitchFamily="18" charset="-122"/>
                <a:ea typeface="OPPOSans R" panose="00020600040101010101" pitchFamily="18" charset="-122"/>
                <a:cs typeface="楷体" panose="02010609060101010101" pitchFamily="49" charset="-122"/>
                <a:sym typeface="+mn-ea"/>
              </a:rPr>
              <a:t>童孙</a:t>
            </a:r>
            <a:r>
              <a:rPr lang="en-US" altLang="zh-CN" sz="2800" b="1" dirty="0">
                <a:latin typeface="OPPOSans R" panose="00020600040101010101" pitchFamily="18" charset="-122"/>
                <a:ea typeface="OPPOSans R" panose="00020600040101010101" pitchFamily="18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2800" b="1" dirty="0">
                <a:latin typeface="OPPOSans R" panose="00020600040101010101" pitchFamily="18" charset="-122"/>
                <a:ea typeface="OPPOSans R" panose="00020600040101010101" pitchFamily="18" charset="-122"/>
                <a:cs typeface="楷体" panose="02010609060101010101" pitchFamily="49" charset="-122"/>
                <a:sym typeface="+mn-ea"/>
              </a:rPr>
              <a:t>未解</a:t>
            </a:r>
            <a:r>
              <a:rPr lang="en-US" altLang="zh-CN" sz="2800" b="1" dirty="0">
                <a:latin typeface="OPPOSans R" panose="00020600040101010101" pitchFamily="18" charset="-122"/>
                <a:ea typeface="OPPOSans R" panose="00020600040101010101" pitchFamily="18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2800" b="1" dirty="0">
                <a:latin typeface="OPPOSans R" panose="00020600040101010101" pitchFamily="18" charset="-122"/>
                <a:ea typeface="OPPOSans R" panose="00020600040101010101" pitchFamily="18" charset="-122"/>
                <a:cs typeface="楷体" panose="02010609060101010101" pitchFamily="49" charset="-122"/>
                <a:sym typeface="+mn-ea"/>
              </a:rPr>
              <a:t>供耕织，</a:t>
            </a:r>
          </a:p>
          <a:p>
            <a:pPr algn="ctr">
              <a:lnSpc>
                <a:spcPct val="150000"/>
              </a:lnSpc>
            </a:pPr>
            <a:r>
              <a:rPr lang="zh-CN" altLang="en-US" sz="2800" b="1" dirty="0">
                <a:latin typeface="OPPOSans R" panose="00020600040101010101" pitchFamily="18" charset="-122"/>
                <a:ea typeface="OPPOSans R" panose="00020600040101010101" pitchFamily="18" charset="-122"/>
                <a:cs typeface="楷体" panose="02010609060101010101" pitchFamily="49" charset="-122"/>
                <a:sym typeface="+mn-ea"/>
              </a:rPr>
              <a:t>也傍</a:t>
            </a:r>
            <a:r>
              <a:rPr lang="en-US" altLang="zh-CN" sz="2800" b="1" dirty="0">
                <a:latin typeface="OPPOSans R" panose="00020600040101010101" pitchFamily="18" charset="-122"/>
                <a:ea typeface="OPPOSans R" panose="00020600040101010101" pitchFamily="18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2800" b="1" dirty="0">
                <a:latin typeface="OPPOSans R" panose="00020600040101010101" pitchFamily="18" charset="-122"/>
                <a:ea typeface="OPPOSans R" panose="00020600040101010101" pitchFamily="18" charset="-122"/>
                <a:cs typeface="楷体" panose="02010609060101010101" pitchFamily="49" charset="-122"/>
                <a:sym typeface="+mn-ea"/>
              </a:rPr>
              <a:t>桑阴</a:t>
            </a:r>
            <a:r>
              <a:rPr lang="en-US" altLang="zh-CN" sz="2800" b="1" dirty="0">
                <a:latin typeface="OPPOSans R" panose="00020600040101010101" pitchFamily="18" charset="-122"/>
                <a:ea typeface="OPPOSans R" panose="00020600040101010101" pitchFamily="18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2800" b="1" dirty="0">
                <a:latin typeface="OPPOSans R" panose="00020600040101010101" pitchFamily="18" charset="-122"/>
                <a:ea typeface="OPPOSans R" panose="00020600040101010101" pitchFamily="18" charset="-122"/>
                <a:cs typeface="楷体" panose="02010609060101010101" pitchFamily="49" charset="-122"/>
                <a:sym typeface="+mn-ea"/>
              </a:rPr>
              <a:t>学种瓜。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5"/>
          <p:cNvSpPr/>
          <p:nvPr/>
        </p:nvSpPr>
        <p:spPr>
          <a:xfrm>
            <a:off x="3785471" y="1655385"/>
            <a:ext cx="5560398" cy="13277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  </a:t>
            </a:r>
            <a:r>
              <a:rPr lang="zh-CN" altLang="en-US" sz="2800" dirty="0">
                <a:solidFill>
                  <a:srgbClr val="C00000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如何理解题目“四时田园杂兴”</a:t>
            </a:r>
            <a:r>
              <a:rPr lang="en-US" altLang="zh-CN" sz="2800" dirty="0">
                <a:solidFill>
                  <a:srgbClr val="C00000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?</a:t>
            </a:r>
          </a:p>
          <a:p>
            <a:pPr indent="0" fontAlgn="auto">
              <a:lnSpc>
                <a:spcPct val="150000"/>
              </a:lnSpc>
              <a:buFont typeface="Wingdings" panose="05000000000000000000" pitchFamily="2" charset="2"/>
              <a:buNone/>
            </a:pPr>
            <a:endParaRPr lang="zh-CN" altLang="en-US" sz="2800" dirty="0">
              <a:solidFill>
                <a:srgbClr val="C00000"/>
              </a:solidFill>
              <a:latin typeface="OPPOSans R" panose="00020600040101010101" pitchFamily="18" charset="-122"/>
              <a:ea typeface="OPPOSans R" panose="00020600040101010101" pitchFamily="18" charset="-122"/>
              <a:sym typeface="+mn-ea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3221700" y="2806996"/>
            <a:ext cx="2541180" cy="1605517"/>
            <a:chOff x="2456122" y="3561901"/>
            <a:chExt cx="2845260" cy="1148322"/>
          </a:xfrm>
        </p:grpSpPr>
        <p:sp>
          <p:nvSpPr>
            <p:cNvPr id="52" name="圆角矩形 51"/>
            <p:cNvSpPr/>
            <p:nvPr/>
          </p:nvSpPr>
          <p:spPr>
            <a:xfrm>
              <a:off x="2456122" y="3561901"/>
              <a:ext cx="2845260" cy="114832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OPPOSans R" panose="00020600040101010101" pitchFamily="18" charset="-122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511824" y="3721401"/>
              <a:ext cx="26467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FF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sym typeface="+mn-ea"/>
                </a:rPr>
                <a:t>四时</a:t>
              </a:r>
              <a:r>
                <a:rPr lang="zh-CN" altLang="en-US" sz="2400" dirty="0">
                  <a:solidFill>
                    <a:srgbClr val="0070C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sym typeface="+mn-ea"/>
                </a:rPr>
                <a:t>：春夏秋冬    四个季节</a:t>
              </a: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6255522" y="2831798"/>
            <a:ext cx="2665535" cy="637954"/>
            <a:chOff x="2456121" y="3561901"/>
            <a:chExt cx="4556343" cy="637954"/>
          </a:xfrm>
        </p:grpSpPr>
        <p:sp>
          <p:nvSpPr>
            <p:cNvPr id="57" name="圆角矩形 56"/>
            <p:cNvSpPr/>
            <p:nvPr/>
          </p:nvSpPr>
          <p:spPr>
            <a:xfrm>
              <a:off x="2456121" y="3561901"/>
              <a:ext cx="4210493" cy="63795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OPPOSans R" panose="00020600040101010101" pitchFamily="18" charset="-122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488012" y="3593805"/>
              <a:ext cx="45244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rgbClr val="FF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sym typeface="+mn-ea"/>
                </a:rPr>
                <a:t>田园</a:t>
              </a:r>
              <a:r>
                <a:rPr lang="zh-CN" altLang="en-US" sz="2400" dirty="0">
                  <a:solidFill>
                    <a:srgbClr val="0070C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sym typeface="+mn-ea"/>
                </a:rPr>
                <a:t>：田家乡村。</a:t>
              </a: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6255520" y="3714300"/>
            <a:ext cx="3285840" cy="637954"/>
            <a:chOff x="2456121" y="3561901"/>
            <a:chExt cx="4476579" cy="637954"/>
          </a:xfrm>
        </p:grpSpPr>
        <p:sp>
          <p:nvSpPr>
            <p:cNvPr id="60" name="圆角矩形 59"/>
            <p:cNvSpPr/>
            <p:nvPr/>
          </p:nvSpPr>
          <p:spPr>
            <a:xfrm>
              <a:off x="2456121" y="3561901"/>
              <a:ext cx="4210493" cy="63795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OPPOSans R" panose="00020600040101010101" pitchFamily="18" charset="-122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488012" y="3646970"/>
              <a:ext cx="44446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rgbClr val="FF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sym typeface="+mn-ea"/>
                </a:rPr>
                <a:t>杂兴</a:t>
              </a:r>
              <a:r>
                <a:rPr lang="zh-CN" altLang="en-US" sz="2400" dirty="0">
                  <a:solidFill>
                    <a:srgbClr val="0070C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sym typeface="+mn-ea"/>
                </a:rPr>
                <a:t>：随兴而写的诗。</a:t>
              </a: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2854055" y="4957788"/>
            <a:ext cx="6840248" cy="930089"/>
            <a:chOff x="2456121" y="3561901"/>
            <a:chExt cx="5031919" cy="798465"/>
          </a:xfrm>
        </p:grpSpPr>
        <p:sp>
          <p:nvSpPr>
            <p:cNvPr id="89" name="圆角矩形 88"/>
            <p:cNvSpPr/>
            <p:nvPr/>
          </p:nvSpPr>
          <p:spPr>
            <a:xfrm>
              <a:off x="2456121" y="3561901"/>
              <a:ext cx="5031919" cy="63795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ea typeface="OPPOSans R" panose="00020600040101010101" pitchFamily="18" charset="-122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488012" y="3646970"/>
              <a:ext cx="3758421" cy="7133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rgbClr val="FF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sym typeface="+mn-ea"/>
                </a:rPr>
                <a:t>解题</a:t>
              </a:r>
              <a:r>
                <a:rPr lang="zh-CN" altLang="en-US" sz="2400" dirty="0">
                  <a:solidFill>
                    <a:srgbClr val="0070C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sym typeface="+mn-ea"/>
                </a:rPr>
                <a:t>：随兴而写的关于乡村四季的诗</a:t>
              </a:r>
              <a:endParaRPr lang="en-US" altLang="zh-CN" sz="2400" dirty="0">
                <a:solidFill>
                  <a:srgbClr val="0070C0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endParaRPr>
            </a:p>
            <a:p>
              <a:pPr algn="ctr"/>
              <a:endParaRPr lang="zh-CN" altLang="en-US" sz="2400" dirty="0">
                <a:solidFill>
                  <a:srgbClr val="0070C0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240623" y="683181"/>
            <a:ext cx="1710754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dist"/>
            <a:r>
              <a:rPr lang="zh-CN" altLang="en-US" sz="4800" b="1" spc="600" dirty="0">
                <a:gradFill>
                  <a:gsLst>
                    <a:gs pos="75000">
                      <a:srgbClr val="C58F67"/>
                    </a:gs>
                    <a:gs pos="50000">
                      <a:srgbClr val="E4B684"/>
                    </a:gs>
                    <a:gs pos="25000">
                      <a:srgbClr val="C58F67"/>
                    </a:gs>
                    <a:gs pos="0">
                      <a:srgbClr val="E4B684"/>
                    </a:gs>
                    <a:gs pos="100000">
                      <a:srgbClr val="E4B684"/>
                    </a:gs>
                  </a:gsLst>
                  <a:lin ang="2700000" scaled="0"/>
                </a:gradFill>
                <a:latin typeface="思源宋体 CN Heavy" panose="02020900000000000000" pitchFamily="18" charset="-128"/>
                <a:ea typeface="思源宋体 CN Heavy" panose="02020900000000000000" pitchFamily="18" charset="-128"/>
              </a:rPr>
              <a:t>目录</a:t>
            </a:r>
          </a:p>
        </p:txBody>
      </p:sp>
      <p:sp>
        <p:nvSpPr>
          <p:cNvPr id="34" name="矩形 33"/>
          <p:cNvSpPr/>
          <p:nvPr/>
        </p:nvSpPr>
        <p:spPr>
          <a:xfrm>
            <a:off x="4948003" y="450292"/>
            <a:ext cx="229599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dist"/>
            <a:r>
              <a:rPr lang="en-US" altLang="zh-CN" sz="1600" spc="600" dirty="0">
                <a:gradFill>
                  <a:gsLst>
                    <a:gs pos="75000">
                      <a:srgbClr val="C58F67"/>
                    </a:gs>
                    <a:gs pos="50000">
                      <a:srgbClr val="E4B684"/>
                    </a:gs>
                    <a:gs pos="25000">
                      <a:srgbClr val="C58F67"/>
                    </a:gs>
                    <a:gs pos="0">
                      <a:srgbClr val="E4B684"/>
                    </a:gs>
                    <a:gs pos="100000">
                      <a:srgbClr val="E4B684"/>
                    </a:gs>
                  </a:gsLst>
                  <a:lin ang="2700000" scaled="0"/>
                </a:gradFill>
                <a:latin typeface="思源宋体 CN ExtraLight" panose="02020200000000000000" pitchFamily="18" charset="-128"/>
                <a:ea typeface="思源宋体 CN ExtraLight" panose="02020200000000000000" pitchFamily="18" charset="-128"/>
              </a:rPr>
              <a:t>CONTENT</a:t>
            </a:r>
            <a:endParaRPr lang="zh-CN" altLang="en-US" sz="1600" spc="600" dirty="0">
              <a:gradFill>
                <a:gsLst>
                  <a:gs pos="75000">
                    <a:srgbClr val="C58F67"/>
                  </a:gs>
                  <a:gs pos="50000">
                    <a:srgbClr val="E4B684"/>
                  </a:gs>
                  <a:gs pos="25000">
                    <a:srgbClr val="C58F67"/>
                  </a:gs>
                  <a:gs pos="0">
                    <a:srgbClr val="E4B684"/>
                  </a:gs>
                  <a:gs pos="100000">
                    <a:srgbClr val="E4B684"/>
                  </a:gs>
                </a:gsLst>
                <a:lin ang="2700000" scaled="0"/>
              </a:gradFill>
              <a:latin typeface="思源宋体 CN ExtraLight" panose="02020200000000000000" pitchFamily="18" charset="-128"/>
              <a:ea typeface="思源宋体 CN ExtraLight" panose="02020200000000000000" pitchFamily="18" charset="-128"/>
            </a:endParaRPr>
          </a:p>
        </p:txBody>
      </p:sp>
      <p:pic>
        <p:nvPicPr>
          <p:cNvPr id="40" name="图片 39" descr="图片包含 笔记本, 黑暗, 电脑, 飞行&#10;&#10;描述已自动生成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5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205"/>
          <a:stretch>
            <a:fillRect/>
          </a:stretch>
        </p:blipFill>
        <p:spPr>
          <a:xfrm>
            <a:off x="568561" y="260291"/>
            <a:ext cx="1885387" cy="1297047"/>
          </a:xfrm>
          <a:prstGeom prst="rect">
            <a:avLst/>
          </a:prstGeom>
        </p:spPr>
      </p:pic>
      <p:pic>
        <p:nvPicPr>
          <p:cNvPr id="41" name="图片 40" descr="图片包含 笔记本, 黑暗, 电脑, 飞行&#10;&#10;描述已自动生成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5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205"/>
          <a:stretch>
            <a:fillRect/>
          </a:stretch>
        </p:blipFill>
        <p:spPr>
          <a:xfrm>
            <a:off x="9672805" y="260291"/>
            <a:ext cx="1885387" cy="1297047"/>
          </a:xfrm>
          <a:prstGeom prst="rect">
            <a:avLst/>
          </a:prstGeom>
        </p:spPr>
      </p:pic>
      <p:sp>
        <p:nvSpPr>
          <p:cNvPr id="42" name="任意形状 41"/>
          <p:cNvSpPr>
            <a:spLocks noChangeAspect="1"/>
          </p:cNvSpPr>
          <p:nvPr/>
        </p:nvSpPr>
        <p:spPr>
          <a:xfrm rot="4500000">
            <a:off x="4578690" y="712112"/>
            <a:ext cx="193444" cy="282379"/>
          </a:xfrm>
          <a:custGeom>
            <a:avLst/>
            <a:gdLst>
              <a:gd name="connsiteX0" fmla="*/ 32688 w 546250"/>
              <a:gd name="connsiteY0" fmla="*/ 0 h 797387"/>
              <a:gd name="connsiteX1" fmla="*/ 472216 w 546250"/>
              <a:gd name="connsiteY1" fmla="*/ 283516 h 797387"/>
              <a:gd name="connsiteX2" fmla="*/ 501754 w 546250"/>
              <a:gd name="connsiteY2" fmla="*/ 797387 h 797387"/>
              <a:gd name="connsiteX3" fmla="*/ 63408 w 546250"/>
              <a:gd name="connsiteY3" fmla="*/ 513872 h 797387"/>
              <a:gd name="connsiteX4" fmla="*/ 32688 w 546250"/>
              <a:gd name="connsiteY4" fmla="*/ 0 h 79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250" h="797387">
                <a:moveTo>
                  <a:pt x="32688" y="0"/>
                </a:moveTo>
                <a:cubicBezTo>
                  <a:pt x="117758" y="60247"/>
                  <a:pt x="341067" y="62610"/>
                  <a:pt x="472216" y="283516"/>
                </a:cubicBezTo>
                <a:cubicBezTo>
                  <a:pt x="559266" y="441531"/>
                  <a:pt x="570124" y="630442"/>
                  <a:pt x="501754" y="797387"/>
                </a:cubicBezTo>
                <a:cubicBezTo>
                  <a:pt x="320748" y="772737"/>
                  <a:pt x="160102" y="668832"/>
                  <a:pt x="63408" y="513872"/>
                </a:cubicBezTo>
                <a:cubicBezTo>
                  <a:pt x="-66560" y="294148"/>
                  <a:pt x="45685" y="99231"/>
                  <a:pt x="32688" y="0"/>
                </a:cubicBezTo>
                <a:close/>
              </a:path>
            </a:pathLst>
          </a:custGeom>
          <a:gradFill>
            <a:gsLst>
              <a:gs pos="50000">
                <a:srgbClr val="FFD146"/>
              </a:gs>
              <a:gs pos="0">
                <a:srgbClr val="F5B700"/>
              </a:gs>
              <a:gs pos="100000">
                <a:srgbClr val="F5B700"/>
              </a:gs>
            </a:gsLst>
            <a:lin ang="2700000" scaled="0"/>
          </a:gradFill>
          <a:ln w="50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ea typeface="OPPOSans R" panose="00020600040101010101" pitchFamily="18" charset="-122"/>
            </a:endParaRPr>
          </a:p>
        </p:txBody>
      </p:sp>
      <p:sp>
        <p:nvSpPr>
          <p:cNvPr id="43" name="任意形状 42"/>
          <p:cNvSpPr>
            <a:spLocks noChangeAspect="1"/>
          </p:cNvSpPr>
          <p:nvPr/>
        </p:nvSpPr>
        <p:spPr>
          <a:xfrm rot="4500000">
            <a:off x="7300118" y="712113"/>
            <a:ext cx="193444" cy="282379"/>
          </a:xfrm>
          <a:custGeom>
            <a:avLst/>
            <a:gdLst>
              <a:gd name="connsiteX0" fmla="*/ 32688 w 546250"/>
              <a:gd name="connsiteY0" fmla="*/ 0 h 797387"/>
              <a:gd name="connsiteX1" fmla="*/ 472216 w 546250"/>
              <a:gd name="connsiteY1" fmla="*/ 283516 h 797387"/>
              <a:gd name="connsiteX2" fmla="*/ 501754 w 546250"/>
              <a:gd name="connsiteY2" fmla="*/ 797387 h 797387"/>
              <a:gd name="connsiteX3" fmla="*/ 63408 w 546250"/>
              <a:gd name="connsiteY3" fmla="*/ 513872 h 797387"/>
              <a:gd name="connsiteX4" fmla="*/ 32688 w 546250"/>
              <a:gd name="connsiteY4" fmla="*/ 0 h 79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250" h="797387">
                <a:moveTo>
                  <a:pt x="32688" y="0"/>
                </a:moveTo>
                <a:cubicBezTo>
                  <a:pt x="117758" y="60247"/>
                  <a:pt x="341067" y="62610"/>
                  <a:pt x="472216" y="283516"/>
                </a:cubicBezTo>
                <a:cubicBezTo>
                  <a:pt x="559266" y="441531"/>
                  <a:pt x="570124" y="630442"/>
                  <a:pt x="501754" y="797387"/>
                </a:cubicBezTo>
                <a:cubicBezTo>
                  <a:pt x="320748" y="772737"/>
                  <a:pt x="160102" y="668832"/>
                  <a:pt x="63408" y="513872"/>
                </a:cubicBezTo>
                <a:cubicBezTo>
                  <a:pt x="-66560" y="294148"/>
                  <a:pt x="45685" y="99231"/>
                  <a:pt x="32688" y="0"/>
                </a:cubicBezTo>
                <a:close/>
              </a:path>
            </a:pathLst>
          </a:custGeom>
          <a:gradFill>
            <a:gsLst>
              <a:gs pos="50000">
                <a:srgbClr val="FFD146"/>
              </a:gs>
              <a:gs pos="0">
                <a:srgbClr val="F5B700"/>
              </a:gs>
              <a:gs pos="100000">
                <a:srgbClr val="F5B700"/>
              </a:gs>
            </a:gsLst>
            <a:lin ang="2700000" scaled="0"/>
          </a:gradFill>
          <a:ln w="50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ea typeface="OPPOSans R" panose="00020600040101010101" pitchFamily="18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-2595499" y="5792577"/>
            <a:ext cx="4978111" cy="879239"/>
            <a:chOff x="-2595499" y="5792577"/>
            <a:chExt cx="4978111" cy="879239"/>
          </a:xfrm>
        </p:grpSpPr>
        <p:sp>
          <p:nvSpPr>
            <p:cNvPr id="37" name="矩形: 圆角 36"/>
            <p:cNvSpPr/>
            <p:nvPr/>
          </p:nvSpPr>
          <p:spPr>
            <a:xfrm flipH="1">
              <a:off x="-2595499" y="5792577"/>
              <a:ext cx="3857380" cy="50482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C0936B">
                    <a:alpha val="28000"/>
                  </a:srgbClr>
                </a:gs>
                <a:gs pos="100000">
                  <a:srgbClr val="E4B684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OPPOSans R" panose="00020600040101010101" pitchFamily="18" charset="-122"/>
              </a:endParaRPr>
            </a:p>
          </p:txBody>
        </p:sp>
        <p:sp>
          <p:nvSpPr>
            <p:cNvPr id="38" name="矩形: 圆角 37"/>
            <p:cNvSpPr/>
            <p:nvPr/>
          </p:nvSpPr>
          <p:spPr>
            <a:xfrm flipH="1">
              <a:off x="-1474768" y="6166991"/>
              <a:ext cx="3857380" cy="50482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E4B684">
                    <a:alpha val="46000"/>
                  </a:srgbClr>
                </a:gs>
                <a:gs pos="100000">
                  <a:srgbClr val="E4B684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OPPOSans R" panose="00020600040101010101" pitchFamily="18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 flipH="1">
            <a:off x="10615498" y="1231879"/>
            <a:ext cx="4978111" cy="879239"/>
            <a:chOff x="-2595499" y="5792577"/>
            <a:chExt cx="4978111" cy="879239"/>
          </a:xfrm>
        </p:grpSpPr>
        <p:sp>
          <p:nvSpPr>
            <p:cNvPr id="44" name="矩形: 圆角 43"/>
            <p:cNvSpPr/>
            <p:nvPr/>
          </p:nvSpPr>
          <p:spPr>
            <a:xfrm flipH="1">
              <a:off x="-2595499" y="5792577"/>
              <a:ext cx="3857380" cy="50482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C0936B">
                    <a:alpha val="28000"/>
                  </a:srgbClr>
                </a:gs>
                <a:gs pos="100000">
                  <a:srgbClr val="E4B684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OPPOSans R" panose="00020600040101010101" pitchFamily="18" charset="-122"/>
              </a:endParaRPr>
            </a:p>
          </p:txBody>
        </p:sp>
        <p:sp>
          <p:nvSpPr>
            <p:cNvPr id="45" name="矩形: 圆角 44"/>
            <p:cNvSpPr/>
            <p:nvPr/>
          </p:nvSpPr>
          <p:spPr>
            <a:xfrm flipH="1">
              <a:off x="-1474768" y="6166991"/>
              <a:ext cx="3857380" cy="50482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E4B684">
                    <a:alpha val="46000"/>
                  </a:srgbClr>
                </a:gs>
                <a:gs pos="100000">
                  <a:srgbClr val="E4B684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OPPOSans R" panose="00020600040101010101" pitchFamily="18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465692" y="1709738"/>
            <a:ext cx="9317439" cy="1272760"/>
            <a:chOff x="1465692" y="1557338"/>
            <a:chExt cx="9317439" cy="1272760"/>
          </a:xfrm>
        </p:grpSpPr>
        <p:grpSp>
          <p:nvGrpSpPr>
            <p:cNvPr id="9" name="组合 8"/>
            <p:cNvGrpSpPr/>
            <p:nvPr/>
          </p:nvGrpSpPr>
          <p:grpSpPr>
            <a:xfrm>
              <a:off x="1465692" y="1557338"/>
              <a:ext cx="4005647" cy="1272760"/>
              <a:chOff x="4093177" y="1644290"/>
              <a:chExt cx="4005647" cy="1272760"/>
            </a:xfrm>
          </p:grpSpPr>
          <p:sp>
            <p:nvSpPr>
              <p:cNvPr id="4" name="矩形 3"/>
              <p:cNvSpPr/>
              <p:nvPr/>
            </p:nvSpPr>
            <p:spPr>
              <a:xfrm>
                <a:off x="5736690" y="2111118"/>
                <a:ext cx="1821563" cy="43088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zh-CN" altLang="en-US" sz="2800" b="1" spc="600" dirty="0">
                    <a:gradFill>
                      <a:gsLst>
                        <a:gs pos="75000">
                          <a:srgbClr val="C58F67"/>
                        </a:gs>
                        <a:gs pos="50000">
                          <a:srgbClr val="E4B684"/>
                        </a:gs>
                        <a:gs pos="25000">
                          <a:srgbClr val="C58F67"/>
                        </a:gs>
                        <a:gs pos="0">
                          <a:srgbClr val="E4B684"/>
                        </a:gs>
                        <a:gs pos="100000">
                          <a:srgbClr val="E4B684"/>
                        </a:gs>
                      </a:gsLst>
                      <a:lin ang="2700000" scaled="0"/>
                    </a:gradFill>
                    <a:latin typeface="思源宋体 CN" panose="02020400000000000000" pitchFamily="18" charset="-128"/>
                    <a:ea typeface="思源宋体 CN" panose="02020400000000000000" pitchFamily="18" charset="-128"/>
                  </a:rPr>
                  <a:t>课前导读</a:t>
                </a:r>
              </a:p>
            </p:txBody>
          </p:sp>
          <p:grpSp>
            <p:nvGrpSpPr>
              <p:cNvPr id="32" name="组合 31"/>
              <p:cNvGrpSpPr/>
              <p:nvPr/>
            </p:nvGrpSpPr>
            <p:grpSpPr>
              <a:xfrm>
                <a:off x="4093177" y="1644290"/>
                <a:ext cx="4005647" cy="1272760"/>
                <a:chOff x="2182076" y="5201917"/>
                <a:chExt cx="4005647" cy="1272760"/>
              </a:xfrm>
            </p:grpSpPr>
            <p:grpSp>
              <p:nvGrpSpPr>
                <p:cNvPr id="23" name="组合 22"/>
                <p:cNvGrpSpPr/>
                <p:nvPr/>
              </p:nvGrpSpPr>
              <p:grpSpPr>
                <a:xfrm>
                  <a:off x="2182076" y="5201917"/>
                  <a:ext cx="4005647" cy="1272760"/>
                  <a:chOff x="2168221" y="1669543"/>
                  <a:chExt cx="4005647" cy="1272760"/>
                </a:xfrm>
              </p:grpSpPr>
              <p:sp>
                <p:nvSpPr>
                  <p:cNvPr id="24" name="矩形 23"/>
                  <p:cNvSpPr/>
                  <p:nvPr/>
                </p:nvSpPr>
                <p:spPr>
                  <a:xfrm>
                    <a:off x="2532687" y="2071186"/>
                    <a:ext cx="654026" cy="492443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ctr"/>
                    <a:r>
                      <a:rPr lang="en-US" altLang="zh-CN" sz="3200" b="1" spc="600" dirty="0">
                        <a:gradFill>
                          <a:gsLst>
                            <a:gs pos="75000">
                              <a:srgbClr val="C58F67"/>
                            </a:gs>
                            <a:gs pos="50000">
                              <a:srgbClr val="E4B684"/>
                            </a:gs>
                            <a:gs pos="25000">
                              <a:srgbClr val="C58F67"/>
                            </a:gs>
                            <a:gs pos="0">
                              <a:srgbClr val="E4B684"/>
                            </a:gs>
                            <a:gs pos="100000">
                              <a:srgbClr val="E4B684"/>
                            </a:gs>
                          </a:gsLst>
                          <a:lin ang="2700000" scaled="0"/>
                        </a:gradFill>
                        <a:latin typeface="思源宋体 CN Heavy" panose="02020900000000000000" pitchFamily="18" charset="-128"/>
                        <a:ea typeface="思源宋体 CN Heavy" panose="02020900000000000000" pitchFamily="18" charset="-128"/>
                      </a:rPr>
                      <a:t>01</a:t>
                    </a:r>
                    <a:endParaRPr lang="zh-CN" altLang="en-US" sz="3200" b="1" spc="600" dirty="0">
                      <a:gradFill>
                        <a:gsLst>
                          <a:gs pos="75000">
                            <a:srgbClr val="C58F67"/>
                          </a:gs>
                          <a:gs pos="50000">
                            <a:srgbClr val="E4B684"/>
                          </a:gs>
                          <a:gs pos="25000">
                            <a:srgbClr val="C58F67"/>
                          </a:gs>
                          <a:gs pos="0">
                            <a:srgbClr val="E4B684"/>
                          </a:gs>
                          <a:gs pos="100000">
                            <a:srgbClr val="E4B684"/>
                          </a:gs>
                        </a:gsLst>
                        <a:lin ang="2700000" scaled="0"/>
                      </a:gradFill>
                      <a:latin typeface="思源宋体 CN Heavy" panose="02020900000000000000" pitchFamily="18" charset="-128"/>
                      <a:ea typeface="思源宋体 CN Heavy" panose="02020900000000000000" pitchFamily="18" charset="-128"/>
                    </a:endParaRPr>
                  </a:p>
                </p:txBody>
              </p:sp>
              <p:sp>
                <p:nvSpPr>
                  <p:cNvPr id="25" name="饼形 9"/>
                  <p:cNvSpPr/>
                  <p:nvPr/>
                </p:nvSpPr>
                <p:spPr>
                  <a:xfrm rot="5400000">
                    <a:off x="2168221" y="1669543"/>
                    <a:ext cx="1272760" cy="1272760"/>
                  </a:xfrm>
                  <a:custGeom>
                    <a:avLst/>
                    <a:gdLst>
                      <a:gd name="connsiteX0" fmla="*/ 1272759 w 1272759"/>
                      <a:gd name="connsiteY0" fmla="*/ 636380 h 1272759"/>
                      <a:gd name="connsiteX1" fmla="*/ 636379 w 1272759"/>
                      <a:gd name="connsiteY1" fmla="*/ 1272760 h 1272759"/>
                      <a:gd name="connsiteX2" fmla="*/ -1 w 1272759"/>
                      <a:gd name="connsiteY2" fmla="*/ 636380 h 1272759"/>
                      <a:gd name="connsiteX3" fmla="*/ 636379 w 1272759"/>
                      <a:gd name="connsiteY3" fmla="*/ 0 h 1272759"/>
                      <a:gd name="connsiteX4" fmla="*/ 636380 w 1272759"/>
                      <a:gd name="connsiteY4" fmla="*/ 636380 h 1272759"/>
                      <a:gd name="connsiteX5" fmla="*/ 1272759 w 1272759"/>
                      <a:gd name="connsiteY5" fmla="*/ 636380 h 1272759"/>
                      <a:gd name="connsiteX0-1" fmla="*/ 636381 w 1272760"/>
                      <a:gd name="connsiteY0-2" fmla="*/ 636380 h 1272760"/>
                      <a:gd name="connsiteX1-3" fmla="*/ 1272760 w 1272760"/>
                      <a:gd name="connsiteY1-4" fmla="*/ 636380 h 1272760"/>
                      <a:gd name="connsiteX2-5" fmla="*/ 636380 w 1272760"/>
                      <a:gd name="connsiteY2-6" fmla="*/ 1272760 h 1272760"/>
                      <a:gd name="connsiteX3-7" fmla="*/ 0 w 1272760"/>
                      <a:gd name="connsiteY3-8" fmla="*/ 636380 h 1272760"/>
                      <a:gd name="connsiteX4-9" fmla="*/ 636380 w 1272760"/>
                      <a:gd name="connsiteY4-10" fmla="*/ 0 h 1272760"/>
                      <a:gd name="connsiteX5-11" fmla="*/ 727821 w 1272760"/>
                      <a:gd name="connsiteY5-12" fmla="*/ 727820 h 1272760"/>
                      <a:gd name="connsiteX0-13" fmla="*/ 1272760 w 1272760"/>
                      <a:gd name="connsiteY0-14" fmla="*/ 636380 h 1272760"/>
                      <a:gd name="connsiteX1-15" fmla="*/ 636380 w 1272760"/>
                      <a:gd name="connsiteY1-16" fmla="*/ 1272760 h 1272760"/>
                      <a:gd name="connsiteX2-17" fmla="*/ 0 w 1272760"/>
                      <a:gd name="connsiteY2-18" fmla="*/ 636380 h 1272760"/>
                      <a:gd name="connsiteX3-19" fmla="*/ 636380 w 1272760"/>
                      <a:gd name="connsiteY3-20" fmla="*/ 0 h 1272760"/>
                      <a:gd name="connsiteX4-21" fmla="*/ 727821 w 1272760"/>
                      <a:gd name="connsiteY4-22" fmla="*/ 727820 h 1272760"/>
                      <a:gd name="connsiteX0-23" fmla="*/ 1272760 w 1272760"/>
                      <a:gd name="connsiteY0-24" fmla="*/ 636380 h 1272760"/>
                      <a:gd name="connsiteX1-25" fmla="*/ 636380 w 1272760"/>
                      <a:gd name="connsiteY1-26" fmla="*/ 1272760 h 1272760"/>
                      <a:gd name="connsiteX2-27" fmla="*/ 0 w 1272760"/>
                      <a:gd name="connsiteY2-28" fmla="*/ 636380 h 1272760"/>
                      <a:gd name="connsiteX3-29" fmla="*/ 636380 w 1272760"/>
                      <a:gd name="connsiteY3-30" fmla="*/ 0 h 127276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</a:cxnLst>
                    <a:rect l="l" t="t" r="r" b="b"/>
                    <a:pathLst>
                      <a:path w="1272760" h="1272760">
                        <a:moveTo>
                          <a:pt x="1272760" y="636380"/>
                        </a:moveTo>
                        <a:cubicBezTo>
                          <a:pt x="1272760" y="987843"/>
                          <a:pt x="987843" y="1272760"/>
                          <a:pt x="636380" y="1272760"/>
                        </a:cubicBezTo>
                        <a:cubicBezTo>
                          <a:pt x="284917" y="1272760"/>
                          <a:pt x="0" y="987843"/>
                          <a:pt x="0" y="636380"/>
                        </a:cubicBezTo>
                        <a:cubicBezTo>
                          <a:pt x="0" y="284917"/>
                          <a:pt x="284917" y="0"/>
                          <a:pt x="636380" y="0"/>
                        </a:cubicBezTo>
                      </a:path>
                    </a:pathLst>
                  </a:custGeom>
                  <a:noFill/>
                  <a:ln w="12700">
                    <a:gradFill>
                      <a:gsLst>
                        <a:gs pos="0">
                          <a:srgbClr val="E4B684"/>
                        </a:gs>
                        <a:gs pos="100000">
                          <a:srgbClr val="C0936B"/>
                        </a:gs>
                      </a:gsLst>
                      <a:lin ang="5400000" scaled="1"/>
                    </a:gra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 dirty="0">
                      <a:ea typeface="OPPOSans R" panose="00020600040101010101" pitchFamily="18" charset="-122"/>
                    </a:endParaRPr>
                  </a:p>
                </p:txBody>
              </p:sp>
              <p:cxnSp>
                <p:nvCxnSpPr>
                  <p:cNvPr id="26" name="直线连接符 25"/>
                  <p:cNvCxnSpPr/>
                  <p:nvPr/>
                </p:nvCxnSpPr>
                <p:spPr>
                  <a:xfrm>
                    <a:off x="2804601" y="2942303"/>
                    <a:ext cx="3369267" cy="0"/>
                  </a:xfrm>
                  <a:prstGeom prst="line">
                    <a:avLst/>
                  </a:prstGeom>
                  <a:ln w="12700">
                    <a:gradFill>
                      <a:gsLst>
                        <a:gs pos="0">
                          <a:srgbClr val="E4B684"/>
                        </a:gs>
                        <a:gs pos="100000">
                          <a:srgbClr val="C0936B"/>
                        </a:gs>
                      </a:gsLst>
                      <a:lin ang="5400000" scaled="1"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7" name="椭圆 26"/>
                  <p:cNvSpPr/>
                  <p:nvPr/>
                </p:nvSpPr>
                <p:spPr>
                  <a:xfrm>
                    <a:off x="2369758" y="1877881"/>
                    <a:ext cx="869686" cy="869686"/>
                  </a:xfrm>
                  <a:prstGeom prst="ellipse">
                    <a:avLst/>
                  </a:prstGeom>
                  <a:noFill/>
                  <a:ln>
                    <a:gradFill>
                      <a:gsLst>
                        <a:gs pos="100000">
                          <a:srgbClr val="E4B684">
                            <a:alpha val="20000"/>
                          </a:srgbClr>
                        </a:gs>
                        <a:gs pos="0">
                          <a:srgbClr val="C0936B">
                            <a:alpha val="0"/>
                          </a:srgbClr>
                        </a:gs>
                      </a:gsLst>
                      <a:lin ang="5400000" scaled="1"/>
                    </a:gra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 dirty="0">
                      <a:ea typeface="OPPOSans R" panose="00020600040101010101" pitchFamily="18" charset="-122"/>
                    </a:endParaRPr>
                  </a:p>
                </p:txBody>
              </p:sp>
            </p:grpSp>
            <p:sp>
              <p:nvSpPr>
                <p:cNvPr id="29" name="椭圆 28"/>
                <p:cNvSpPr>
                  <a:spLocks noChangeAspect="1"/>
                </p:cNvSpPr>
                <p:nvPr/>
              </p:nvSpPr>
              <p:spPr>
                <a:xfrm>
                  <a:off x="3419150" y="5838297"/>
                  <a:ext cx="72000" cy="72000"/>
                </a:xfrm>
                <a:prstGeom prst="ellipse">
                  <a:avLst/>
                </a:prstGeom>
                <a:noFill/>
                <a:ln w="9525">
                  <a:gradFill>
                    <a:gsLst>
                      <a:gs pos="0">
                        <a:srgbClr val="E4B684"/>
                      </a:gs>
                      <a:gs pos="99000">
                        <a:srgbClr val="C0936B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dirty="0">
                    <a:ea typeface="OPPOSans R" panose="00020600040101010101" pitchFamily="18" charset="-122"/>
                  </a:endParaRPr>
                </a:p>
              </p:txBody>
            </p:sp>
          </p:grpSp>
        </p:grpSp>
        <p:grpSp>
          <p:nvGrpSpPr>
            <p:cNvPr id="46" name="组合 45"/>
            <p:cNvGrpSpPr/>
            <p:nvPr/>
          </p:nvGrpSpPr>
          <p:grpSpPr>
            <a:xfrm>
              <a:off x="6777484" y="1557338"/>
              <a:ext cx="4005647" cy="1272760"/>
              <a:chOff x="4093177" y="1644290"/>
              <a:chExt cx="4005647" cy="1272760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5736690" y="2111118"/>
                <a:ext cx="1821563" cy="43088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zh-CN" altLang="en-US" sz="2800" b="1" spc="600" dirty="0">
                    <a:gradFill>
                      <a:gsLst>
                        <a:gs pos="75000">
                          <a:srgbClr val="C58F67"/>
                        </a:gs>
                        <a:gs pos="50000">
                          <a:srgbClr val="E4B684"/>
                        </a:gs>
                        <a:gs pos="25000">
                          <a:srgbClr val="C58F67"/>
                        </a:gs>
                        <a:gs pos="0">
                          <a:srgbClr val="E4B684"/>
                        </a:gs>
                        <a:gs pos="100000">
                          <a:srgbClr val="E4B684"/>
                        </a:gs>
                      </a:gsLst>
                      <a:lin ang="2700000" scaled="0"/>
                    </a:gradFill>
                    <a:latin typeface="思源宋体 CN" panose="02020400000000000000" pitchFamily="18" charset="-128"/>
                    <a:ea typeface="思源宋体 CN" panose="02020400000000000000" pitchFamily="18" charset="-128"/>
                  </a:rPr>
                  <a:t>字词揭秘</a:t>
                </a:r>
              </a:p>
            </p:txBody>
          </p:sp>
          <p:grpSp>
            <p:nvGrpSpPr>
              <p:cNvPr id="48" name="组合 47"/>
              <p:cNvGrpSpPr/>
              <p:nvPr/>
            </p:nvGrpSpPr>
            <p:grpSpPr>
              <a:xfrm>
                <a:off x="4093177" y="1644290"/>
                <a:ext cx="4005647" cy="1272760"/>
                <a:chOff x="2182076" y="5201917"/>
                <a:chExt cx="4005647" cy="1272760"/>
              </a:xfrm>
            </p:grpSpPr>
            <p:grpSp>
              <p:nvGrpSpPr>
                <p:cNvPr id="49" name="组合 48"/>
                <p:cNvGrpSpPr/>
                <p:nvPr/>
              </p:nvGrpSpPr>
              <p:grpSpPr>
                <a:xfrm>
                  <a:off x="2182076" y="5201917"/>
                  <a:ext cx="4005647" cy="1272760"/>
                  <a:chOff x="2168221" y="1669543"/>
                  <a:chExt cx="4005647" cy="1272760"/>
                </a:xfrm>
              </p:grpSpPr>
              <p:sp>
                <p:nvSpPr>
                  <p:cNvPr id="51" name="矩形 50"/>
                  <p:cNvSpPr/>
                  <p:nvPr/>
                </p:nvSpPr>
                <p:spPr>
                  <a:xfrm>
                    <a:off x="2532687" y="2071186"/>
                    <a:ext cx="654026" cy="492443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ctr"/>
                    <a:r>
                      <a:rPr lang="en-US" altLang="zh-CN" sz="3200" b="1" spc="600" dirty="0">
                        <a:gradFill>
                          <a:gsLst>
                            <a:gs pos="75000">
                              <a:srgbClr val="C58F67"/>
                            </a:gs>
                            <a:gs pos="50000">
                              <a:srgbClr val="E4B684"/>
                            </a:gs>
                            <a:gs pos="25000">
                              <a:srgbClr val="C58F67"/>
                            </a:gs>
                            <a:gs pos="0">
                              <a:srgbClr val="E4B684"/>
                            </a:gs>
                            <a:gs pos="100000">
                              <a:srgbClr val="E4B684"/>
                            </a:gs>
                          </a:gsLst>
                          <a:lin ang="2700000" scaled="0"/>
                        </a:gradFill>
                        <a:latin typeface="思源宋体 CN Heavy" panose="02020900000000000000" pitchFamily="18" charset="-128"/>
                        <a:ea typeface="思源宋体 CN Heavy" panose="02020900000000000000" pitchFamily="18" charset="-128"/>
                      </a:rPr>
                      <a:t>02</a:t>
                    </a:r>
                    <a:endParaRPr lang="zh-CN" altLang="en-US" sz="3200" b="1" spc="600" dirty="0">
                      <a:gradFill>
                        <a:gsLst>
                          <a:gs pos="75000">
                            <a:srgbClr val="C58F67"/>
                          </a:gs>
                          <a:gs pos="50000">
                            <a:srgbClr val="E4B684"/>
                          </a:gs>
                          <a:gs pos="25000">
                            <a:srgbClr val="C58F67"/>
                          </a:gs>
                          <a:gs pos="0">
                            <a:srgbClr val="E4B684"/>
                          </a:gs>
                          <a:gs pos="100000">
                            <a:srgbClr val="E4B684"/>
                          </a:gs>
                        </a:gsLst>
                        <a:lin ang="2700000" scaled="0"/>
                      </a:gradFill>
                      <a:latin typeface="思源宋体 CN Heavy" panose="02020900000000000000" pitchFamily="18" charset="-128"/>
                      <a:ea typeface="思源宋体 CN Heavy" panose="02020900000000000000" pitchFamily="18" charset="-128"/>
                    </a:endParaRPr>
                  </a:p>
                </p:txBody>
              </p:sp>
              <p:sp>
                <p:nvSpPr>
                  <p:cNvPr id="52" name="饼形 9"/>
                  <p:cNvSpPr/>
                  <p:nvPr/>
                </p:nvSpPr>
                <p:spPr>
                  <a:xfrm rot="5400000">
                    <a:off x="2168221" y="1669543"/>
                    <a:ext cx="1272760" cy="1272760"/>
                  </a:xfrm>
                  <a:custGeom>
                    <a:avLst/>
                    <a:gdLst>
                      <a:gd name="connsiteX0" fmla="*/ 1272759 w 1272759"/>
                      <a:gd name="connsiteY0" fmla="*/ 636380 h 1272759"/>
                      <a:gd name="connsiteX1" fmla="*/ 636379 w 1272759"/>
                      <a:gd name="connsiteY1" fmla="*/ 1272760 h 1272759"/>
                      <a:gd name="connsiteX2" fmla="*/ -1 w 1272759"/>
                      <a:gd name="connsiteY2" fmla="*/ 636380 h 1272759"/>
                      <a:gd name="connsiteX3" fmla="*/ 636379 w 1272759"/>
                      <a:gd name="connsiteY3" fmla="*/ 0 h 1272759"/>
                      <a:gd name="connsiteX4" fmla="*/ 636380 w 1272759"/>
                      <a:gd name="connsiteY4" fmla="*/ 636380 h 1272759"/>
                      <a:gd name="connsiteX5" fmla="*/ 1272759 w 1272759"/>
                      <a:gd name="connsiteY5" fmla="*/ 636380 h 1272759"/>
                      <a:gd name="connsiteX0-1" fmla="*/ 636381 w 1272760"/>
                      <a:gd name="connsiteY0-2" fmla="*/ 636380 h 1272760"/>
                      <a:gd name="connsiteX1-3" fmla="*/ 1272760 w 1272760"/>
                      <a:gd name="connsiteY1-4" fmla="*/ 636380 h 1272760"/>
                      <a:gd name="connsiteX2-5" fmla="*/ 636380 w 1272760"/>
                      <a:gd name="connsiteY2-6" fmla="*/ 1272760 h 1272760"/>
                      <a:gd name="connsiteX3-7" fmla="*/ 0 w 1272760"/>
                      <a:gd name="connsiteY3-8" fmla="*/ 636380 h 1272760"/>
                      <a:gd name="connsiteX4-9" fmla="*/ 636380 w 1272760"/>
                      <a:gd name="connsiteY4-10" fmla="*/ 0 h 1272760"/>
                      <a:gd name="connsiteX5-11" fmla="*/ 727821 w 1272760"/>
                      <a:gd name="connsiteY5-12" fmla="*/ 727820 h 1272760"/>
                      <a:gd name="connsiteX0-13" fmla="*/ 1272760 w 1272760"/>
                      <a:gd name="connsiteY0-14" fmla="*/ 636380 h 1272760"/>
                      <a:gd name="connsiteX1-15" fmla="*/ 636380 w 1272760"/>
                      <a:gd name="connsiteY1-16" fmla="*/ 1272760 h 1272760"/>
                      <a:gd name="connsiteX2-17" fmla="*/ 0 w 1272760"/>
                      <a:gd name="connsiteY2-18" fmla="*/ 636380 h 1272760"/>
                      <a:gd name="connsiteX3-19" fmla="*/ 636380 w 1272760"/>
                      <a:gd name="connsiteY3-20" fmla="*/ 0 h 1272760"/>
                      <a:gd name="connsiteX4-21" fmla="*/ 727821 w 1272760"/>
                      <a:gd name="connsiteY4-22" fmla="*/ 727820 h 1272760"/>
                      <a:gd name="connsiteX0-23" fmla="*/ 1272760 w 1272760"/>
                      <a:gd name="connsiteY0-24" fmla="*/ 636380 h 1272760"/>
                      <a:gd name="connsiteX1-25" fmla="*/ 636380 w 1272760"/>
                      <a:gd name="connsiteY1-26" fmla="*/ 1272760 h 1272760"/>
                      <a:gd name="connsiteX2-27" fmla="*/ 0 w 1272760"/>
                      <a:gd name="connsiteY2-28" fmla="*/ 636380 h 1272760"/>
                      <a:gd name="connsiteX3-29" fmla="*/ 636380 w 1272760"/>
                      <a:gd name="connsiteY3-30" fmla="*/ 0 h 127276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</a:cxnLst>
                    <a:rect l="l" t="t" r="r" b="b"/>
                    <a:pathLst>
                      <a:path w="1272760" h="1272760">
                        <a:moveTo>
                          <a:pt x="1272760" y="636380"/>
                        </a:moveTo>
                        <a:cubicBezTo>
                          <a:pt x="1272760" y="987843"/>
                          <a:pt x="987843" y="1272760"/>
                          <a:pt x="636380" y="1272760"/>
                        </a:cubicBezTo>
                        <a:cubicBezTo>
                          <a:pt x="284917" y="1272760"/>
                          <a:pt x="0" y="987843"/>
                          <a:pt x="0" y="636380"/>
                        </a:cubicBezTo>
                        <a:cubicBezTo>
                          <a:pt x="0" y="284917"/>
                          <a:pt x="284917" y="0"/>
                          <a:pt x="636380" y="0"/>
                        </a:cubicBezTo>
                      </a:path>
                    </a:pathLst>
                  </a:custGeom>
                  <a:noFill/>
                  <a:ln w="12700">
                    <a:gradFill>
                      <a:gsLst>
                        <a:gs pos="0">
                          <a:srgbClr val="E4B684"/>
                        </a:gs>
                        <a:gs pos="100000">
                          <a:srgbClr val="C0936B"/>
                        </a:gs>
                      </a:gsLst>
                      <a:lin ang="5400000" scaled="1"/>
                    </a:gra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 dirty="0">
                      <a:ea typeface="OPPOSans R" panose="00020600040101010101" pitchFamily="18" charset="-122"/>
                    </a:endParaRPr>
                  </a:p>
                </p:txBody>
              </p:sp>
              <p:cxnSp>
                <p:nvCxnSpPr>
                  <p:cNvPr id="53" name="直线连接符 25"/>
                  <p:cNvCxnSpPr/>
                  <p:nvPr/>
                </p:nvCxnSpPr>
                <p:spPr>
                  <a:xfrm>
                    <a:off x="2804601" y="2942303"/>
                    <a:ext cx="3369267" cy="0"/>
                  </a:xfrm>
                  <a:prstGeom prst="line">
                    <a:avLst/>
                  </a:prstGeom>
                  <a:ln w="12700">
                    <a:gradFill>
                      <a:gsLst>
                        <a:gs pos="0">
                          <a:srgbClr val="E4B684"/>
                        </a:gs>
                        <a:gs pos="100000">
                          <a:srgbClr val="C0936B"/>
                        </a:gs>
                      </a:gsLst>
                      <a:lin ang="5400000" scaled="1"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4" name="椭圆 53"/>
                  <p:cNvSpPr/>
                  <p:nvPr/>
                </p:nvSpPr>
                <p:spPr>
                  <a:xfrm>
                    <a:off x="2369758" y="1877881"/>
                    <a:ext cx="869686" cy="869686"/>
                  </a:xfrm>
                  <a:prstGeom prst="ellipse">
                    <a:avLst/>
                  </a:prstGeom>
                  <a:noFill/>
                  <a:ln>
                    <a:gradFill>
                      <a:gsLst>
                        <a:gs pos="100000">
                          <a:srgbClr val="E4B684">
                            <a:alpha val="20000"/>
                          </a:srgbClr>
                        </a:gs>
                        <a:gs pos="0">
                          <a:srgbClr val="C0936B">
                            <a:alpha val="0"/>
                          </a:srgbClr>
                        </a:gs>
                      </a:gsLst>
                      <a:lin ang="5400000" scaled="1"/>
                    </a:gra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 dirty="0">
                      <a:ea typeface="OPPOSans R" panose="00020600040101010101" pitchFamily="18" charset="-122"/>
                    </a:endParaRPr>
                  </a:p>
                </p:txBody>
              </p:sp>
            </p:grpSp>
            <p:sp>
              <p:nvSpPr>
                <p:cNvPr id="50" name="椭圆 49"/>
                <p:cNvSpPr>
                  <a:spLocks noChangeAspect="1"/>
                </p:cNvSpPr>
                <p:nvPr/>
              </p:nvSpPr>
              <p:spPr>
                <a:xfrm>
                  <a:off x="3419150" y="5838297"/>
                  <a:ext cx="72000" cy="72000"/>
                </a:xfrm>
                <a:prstGeom prst="ellipse">
                  <a:avLst/>
                </a:prstGeom>
                <a:noFill/>
                <a:ln w="9525">
                  <a:gradFill>
                    <a:gsLst>
                      <a:gs pos="0">
                        <a:srgbClr val="E4B684"/>
                      </a:gs>
                      <a:gs pos="99000">
                        <a:srgbClr val="C0936B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dirty="0">
                    <a:ea typeface="OPPOSans R" panose="00020600040101010101" pitchFamily="18" charset="-122"/>
                  </a:endParaRPr>
                </a:p>
              </p:txBody>
            </p:sp>
          </p:grpSp>
        </p:grpSp>
      </p:grpSp>
      <p:grpSp>
        <p:nvGrpSpPr>
          <p:cNvPr id="12" name="组合 11"/>
          <p:cNvGrpSpPr/>
          <p:nvPr/>
        </p:nvGrpSpPr>
        <p:grpSpPr>
          <a:xfrm>
            <a:off x="1465692" y="3160787"/>
            <a:ext cx="9317439" cy="1272760"/>
            <a:chOff x="1465692" y="2934909"/>
            <a:chExt cx="9317439" cy="1272760"/>
          </a:xfrm>
        </p:grpSpPr>
        <p:grpSp>
          <p:nvGrpSpPr>
            <p:cNvPr id="55" name="组合 54"/>
            <p:cNvGrpSpPr/>
            <p:nvPr/>
          </p:nvGrpSpPr>
          <p:grpSpPr>
            <a:xfrm>
              <a:off x="1465692" y="2934909"/>
              <a:ext cx="4005647" cy="1272760"/>
              <a:chOff x="4093177" y="1644290"/>
              <a:chExt cx="4005647" cy="1272760"/>
            </a:xfrm>
          </p:grpSpPr>
          <p:sp>
            <p:nvSpPr>
              <p:cNvPr id="56" name="矩形 55"/>
              <p:cNvSpPr/>
              <p:nvPr/>
            </p:nvSpPr>
            <p:spPr>
              <a:xfrm>
                <a:off x="5736690" y="2111118"/>
                <a:ext cx="1821563" cy="43088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zh-CN" altLang="en-US" sz="2800" b="1" spc="600" dirty="0">
                    <a:gradFill>
                      <a:gsLst>
                        <a:gs pos="75000">
                          <a:srgbClr val="C58F67"/>
                        </a:gs>
                        <a:gs pos="50000">
                          <a:srgbClr val="E4B684"/>
                        </a:gs>
                        <a:gs pos="25000">
                          <a:srgbClr val="C58F67"/>
                        </a:gs>
                        <a:gs pos="0">
                          <a:srgbClr val="E4B684"/>
                        </a:gs>
                        <a:gs pos="100000">
                          <a:srgbClr val="E4B684"/>
                        </a:gs>
                      </a:gsLst>
                      <a:lin ang="2700000" scaled="0"/>
                    </a:gradFill>
                    <a:latin typeface="思源宋体 CN" panose="02020400000000000000" pitchFamily="18" charset="-128"/>
                    <a:ea typeface="思源宋体 CN" panose="02020400000000000000" pitchFamily="18" charset="-128"/>
                  </a:rPr>
                  <a:t>知识梳理</a:t>
                </a:r>
              </a:p>
            </p:txBody>
          </p:sp>
          <p:grpSp>
            <p:nvGrpSpPr>
              <p:cNvPr id="57" name="组合 56"/>
              <p:cNvGrpSpPr/>
              <p:nvPr/>
            </p:nvGrpSpPr>
            <p:grpSpPr>
              <a:xfrm>
                <a:off x="4093177" y="1644290"/>
                <a:ext cx="4005647" cy="1272760"/>
                <a:chOff x="2182076" y="5201917"/>
                <a:chExt cx="4005647" cy="1272760"/>
              </a:xfrm>
            </p:grpSpPr>
            <p:grpSp>
              <p:nvGrpSpPr>
                <p:cNvPr id="58" name="组合 57"/>
                <p:cNvGrpSpPr/>
                <p:nvPr/>
              </p:nvGrpSpPr>
              <p:grpSpPr>
                <a:xfrm>
                  <a:off x="2182076" y="5201917"/>
                  <a:ext cx="4005647" cy="1272760"/>
                  <a:chOff x="2168221" y="1669543"/>
                  <a:chExt cx="4005647" cy="1272760"/>
                </a:xfrm>
              </p:grpSpPr>
              <p:sp>
                <p:nvSpPr>
                  <p:cNvPr id="60" name="矩形 59"/>
                  <p:cNvSpPr/>
                  <p:nvPr/>
                </p:nvSpPr>
                <p:spPr>
                  <a:xfrm>
                    <a:off x="2532687" y="2071186"/>
                    <a:ext cx="654026" cy="492443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ctr"/>
                    <a:r>
                      <a:rPr lang="en-US" altLang="zh-CN" sz="3200" b="1" spc="600" dirty="0">
                        <a:gradFill>
                          <a:gsLst>
                            <a:gs pos="75000">
                              <a:srgbClr val="C58F67"/>
                            </a:gs>
                            <a:gs pos="50000">
                              <a:srgbClr val="E4B684"/>
                            </a:gs>
                            <a:gs pos="25000">
                              <a:srgbClr val="C58F67"/>
                            </a:gs>
                            <a:gs pos="0">
                              <a:srgbClr val="E4B684"/>
                            </a:gs>
                            <a:gs pos="100000">
                              <a:srgbClr val="E4B684"/>
                            </a:gs>
                          </a:gsLst>
                          <a:lin ang="2700000" scaled="0"/>
                        </a:gradFill>
                        <a:latin typeface="思源宋体 CN Heavy" panose="02020900000000000000" pitchFamily="18" charset="-128"/>
                        <a:ea typeface="思源宋体 CN Heavy" panose="02020900000000000000" pitchFamily="18" charset="-128"/>
                      </a:rPr>
                      <a:t>03</a:t>
                    </a:r>
                    <a:endParaRPr lang="zh-CN" altLang="en-US" sz="3200" b="1" spc="600" dirty="0">
                      <a:gradFill>
                        <a:gsLst>
                          <a:gs pos="75000">
                            <a:srgbClr val="C58F67"/>
                          </a:gs>
                          <a:gs pos="50000">
                            <a:srgbClr val="E4B684"/>
                          </a:gs>
                          <a:gs pos="25000">
                            <a:srgbClr val="C58F67"/>
                          </a:gs>
                          <a:gs pos="0">
                            <a:srgbClr val="E4B684"/>
                          </a:gs>
                          <a:gs pos="100000">
                            <a:srgbClr val="E4B684"/>
                          </a:gs>
                        </a:gsLst>
                        <a:lin ang="2700000" scaled="0"/>
                      </a:gradFill>
                      <a:latin typeface="思源宋体 CN Heavy" panose="02020900000000000000" pitchFamily="18" charset="-128"/>
                      <a:ea typeface="思源宋体 CN Heavy" panose="02020900000000000000" pitchFamily="18" charset="-128"/>
                    </a:endParaRPr>
                  </a:p>
                </p:txBody>
              </p:sp>
              <p:sp>
                <p:nvSpPr>
                  <p:cNvPr id="61" name="饼形 9"/>
                  <p:cNvSpPr/>
                  <p:nvPr/>
                </p:nvSpPr>
                <p:spPr>
                  <a:xfrm rot="5400000">
                    <a:off x="2168221" y="1669543"/>
                    <a:ext cx="1272760" cy="1272760"/>
                  </a:xfrm>
                  <a:custGeom>
                    <a:avLst/>
                    <a:gdLst>
                      <a:gd name="connsiteX0" fmla="*/ 1272759 w 1272759"/>
                      <a:gd name="connsiteY0" fmla="*/ 636380 h 1272759"/>
                      <a:gd name="connsiteX1" fmla="*/ 636379 w 1272759"/>
                      <a:gd name="connsiteY1" fmla="*/ 1272760 h 1272759"/>
                      <a:gd name="connsiteX2" fmla="*/ -1 w 1272759"/>
                      <a:gd name="connsiteY2" fmla="*/ 636380 h 1272759"/>
                      <a:gd name="connsiteX3" fmla="*/ 636379 w 1272759"/>
                      <a:gd name="connsiteY3" fmla="*/ 0 h 1272759"/>
                      <a:gd name="connsiteX4" fmla="*/ 636380 w 1272759"/>
                      <a:gd name="connsiteY4" fmla="*/ 636380 h 1272759"/>
                      <a:gd name="connsiteX5" fmla="*/ 1272759 w 1272759"/>
                      <a:gd name="connsiteY5" fmla="*/ 636380 h 1272759"/>
                      <a:gd name="connsiteX0-1" fmla="*/ 636381 w 1272760"/>
                      <a:gd name="connsiteY0-2" fmla="*/ 636380 h 1272760"/>
                      <a:gd name="connsiteX1-3" fmla="*/ 1272760 w 1272760"/>
                      <a:gd name="connsiteY1-4" fmla="*/ 636380 h 1272760"/>
                      <a:gd name="connsiteX2-5" fmla="*/ 636380 w 1272760"/>
                      <a:gd name="connsiteY2-6" fmla="*/ 1272760 h 1272760"/>
                      <a:gd name="connsiteX3-7" fmla="*/ 0 w 1272760"/>
                      <a:gd name="connsiteY3-8" fmla="*/ 636380 h 1272760"/>
                      <a:gd name="connsiteX4-9" fmla="*/ 636380 w 1272760"/>
                      <a:gd name="connsiteY4-10" fmla="*/ 0 h 1272760"/>
                      <a:gd name="connsiteX5-11" fmla="*/ 727821 w 1272760"/>
                      <a:gd name="connsiteY5-12" fmla="*/ 727820 h 1272760"/>
                      <a:gd name="connsiteX0-13" fmla="*/ 1272760 w 1272760"/>
                      <a:gd name="connsiteY0-14" fmla="*/ 636380 h 1272760"/>
                      <a:gd name="connsiteX1-15" fmla="*/ 636380 w 1272760"/>
                      <a:gd name="connsiteY1-16" fmla="*/ 1272760 h 1272760"/>
                      <a:gd name="connsiteX2-17" fmla="*/ 0 w 1272760"/>
                      <a:gd name="connsiteY2-18" fmla="*/ 636380 h 1272760"/>
                      <a:gd name="connsiteX3-19" fmla="*/ 636380 w 1272760"/>
                      <a:gd name="connsiteY3-20" fmla="*/ 0 h 1272760"/>
                      <a:gd name="connsiteX4-21" fmla="*/ 727821 w 1272760"/>
                      <a:gd name="connsiteY4-22" fmla="*/ 727820 h 1272760"/>
                      <a:gd name="connsiteX0-23" fmla="*/ 1272760 w 1272760"/>
                      <a:gd name="connsiteY0-24" fmla="*/ 636380 h 1272760"/>
                      <a:gd name="connsiteX1-25" fmla="*/ 636380 w 1272760"/>
                      <a:gd name="connsiteY1-26" fmla="*/ 1272760 h 1272760"/>
                      <a:gd name="connsiteX2-27" fmla="*/ 0 w 1272760"/>
                      <a:gd name="connsiteY2-28" fmla="*/ 636380 h 1272760"/>
                      <a:gd name="connsiteX3-29" fmla="*/ 636380 w 1272760"/>
                      <a:gd name="connsiteY3-30" fmla="*/ 0 h 127276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</a:cxnLst>
                    <a:rect l="l" t="t" r="r" b="b"/>
                    <a:pathLst>
                      <a:path w="1272760" h="1272760">
                        <a:moveTo>
                          <a:pt x="1272760" y="636380"/>
                        </a:moveTo>
                        <a:cubicBezTo>
                          <a:pt x="1272760" y="987843"/>
                          <a:pt x="987843" y="1272760"/>
                          <a:pt x="636380" y="1272760"/>
                        </a:cubicBezTo>
                        <a:cubicBezTo>
                          <a:pt x="284917" y="1272760"/>
                          <a:pt x="0" y="987843"/>
                          <a:pt x="0" y="636380"/>
                        </a:cubicBezTo>
                        <a:cubicBezTo>
                          <a:pt x="0" y="284917"/>
                          <a:pt x="284917" y="0"/>
                          <a:pt x="636380" y="0"/>
                        </a:cubicBezTo>
                      </a:path>
                    </a:pathLst>
                  </a:custGeom>
                  <a:noFill/>
                  <a:ln w="12700">
                    <a:gradFill>
                      <a:gsLst>
                        <a:gs pos="0">
                          <a:srgbClr val="E4B684"/>
                        </a:gs>
                        <a:gs pos="100000">
                          <a:srgbClr val="C0936B"/>
                        </a:gs>
                      </a:gsLst>
                      <a:lin ang="5400000" scaled="1"/>
                    </a:gra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 dirty="0">
                      <a:ea typeface="OPPOSans R" panose="00020600040101010101" pitchFamily="18" charset="-122"/>
                    </a:endParaRPr>
                  </a:p>
                </p:txBody>
              </p:sp>
              <p:cxnSp>
                <p:nvCxnSpPr>
                  <p:cNvPr id="62" name="直线连接符 25"/>
                  <p:cNvCxnSpPr/>
                  <p:nvPr/>
                </p:nvCxnSpPr>
                <p:spPr>
                  <a:xfrm>
                    <a:off x="2804601" y="2942303"/>
                    <a:ext cx="3369267" cy="0"/>
                  </a:xfrm>
                  <a:prstGeom prst="line">
                    <a:avLst/>
                  </a:prstGeom>
                  <a:ln w="12700">
                    <a:gradFill>
                      <a:gsLst>
                        <a:gs pos="0">
                          <a:srgbClr val="E4B684"/>
                        </a:gs>
                        <a:gs pos="100000">
                          <a:srgbClr val="C0936B"/>
                        </a:gs>
                      </a:gsLst>
                      <a:lin ang="5400000" scaled="1"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3" name="椭圆 62"/>
                  <p:cNvSpPr/>
                  <p:nvPr/>
                </p:nvSpPr>
                <p:spPr>
                  <a:xfrm>
                    <a:off x="2369758" y="1877881"/>
                    <a:ext cx="869686" cy="869686"/>
                  </a:xfrm>
                  <a:prstGeom prst="ellipse">
                    <a:avLst/>
                  </a:prstGeom>
                  <a:noFill/>
                  <a:ln>
                    <a:gradFill>
                      <a:gsLst>
                        <a:gs pos="100000">
                          <a:srgbClr val="E4B684">
                            <a:alpha val="20000"/>
                          </a:srgbClr>
                        </a:gs>
                        <a:gs pos="0">
                          <a:srgbClr val="C0936B">
                            <a:alpha val="0"/>
                          </a:srgbClr>
                        </a:gs>
                      </a:gsLst>
                      <a:lin ang="5400000" scaled="1"/>
                    </a:gra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 dirty="0">
                      <a:ea typeface="OPPOSans R" panose="00020600040101010101" pitchFamily="18" charset="-122"/>
                    </a:endParaRPr>
                  </a:p>
                </p:txBody>
              </p:sp>
            </p:grpSp>
            <p:sp>
              <p:nvSpPr>
                <p:cNvPr id="59" name="椭圆 58"/>
                <p:cNvSpPr>
                  <a:spLocks noChangeAspect="1"/>
                </p:cNvSpPr>
                <p:nvPr/>
              </p:nvSpPr>
              <p:spPr>
                <a:xfrm>
                  <a:off x="3419150" y="5838297"/>
                  <a:ext cx="72000" cy="72000"/>
                </a:xfrm>
                <a:prstGeom prst="ellipse">
                  <a:avLst/>
                </a:prstGeom>
                <a:noFill/>
                <a:ln w="9525">
                  <a:gradFill>
                    <a:gsLst>
                      <a:gs pos="0">
                        <a:srgbClr val="E4B684"/>
                      </a:gs>
                      <a:gs pos="99000">
                        <a:srgbClr val="C0936B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dirty="0">
                    <a:ea typeface="OPPOSans R" panose="00020600040101010101" pitchFamily="18" charset="-122"/>
                  </a:endParaRPr>
                </a:p>
              </p:txBody>
            </p:sp>
          </p:grpSp>
        </p:grpSp>
        <p:grpSp>
          <p:nvGrpSpPr>
            <p:cNvPr id="64" name="组合 63"/>
            <p:cNvGrpSpPr/>
            <p:nvPr/>
          </p:nvGrpSpPr>
          <p:grpSpPr>
            <a:xfrm>
              <a:off x="6777484" y="2934909"/>
              <a:ext cx="4005647" cy="1272760"/>
              <a:chOff x="4093177" y="1644290"/>
              <a:chExt cx="4005647" cy="1272760"/>
            </a:xfrm>
          </p:grpSpPr>
          <p:sp>
            <p:nvSpPr>
              <p:cNvPr id="65" name="矩形 64"/>
              <p:cNvSpPr/>
              <p:nvPr/>
            </p:nvSpPr>
            <p:spPr>
              <a:xfrm>
                <a:off x="5736690" y="2111118"/>
                <a:ext cx="1821563" cy="43088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zh-CN" altLang="en-US" sz="2800" b="1" spc="600" dirty="0">
                    <a:gradFill>
                      <a:gsLst>
                        <a:gs pos="75000">
                          <a:srgbClr val="C58F67"/>
                        </a:gs>
                        <a:gs pos="50000">
                          <a:srgbClr val="E4B684"/>
                        </a:gs>
                        <a:gs pos="25000">
                          <a:srgbClr val="C58F67"/>
                        </a:gs>
                        <a:gs pos="0">
                          <a:srgbClr val="E4B684"/>
                        </a:gs>
                        <a:gs pos="100000">
                          <a:srgbClr val="E4B684"/>
                        </a:gs>
                      </a:gsLst>
                      <a:lin ang="2700000" scaled="0"/>
                    </a:gradFill>
                    <a:latin typeface="思源宋体 CN" panose="02020400000000000000" pitchFamily="18" charset="-128"/>
                    <a:ea typeface="思源宋体 CN" panose="02020400000000000000" pitchFamily="18" charset="-128"/>
                  </a:rPr>
                  <a:t>整体感知</a:t>
                </a:r>
              </a:p>
            </p:txBody>
          </p:sp>
          <p:grpSp>
            <p:nvGrpSpPr>
              <p:cNvPr id="66" name="组合 65"/>
              <p:cNvGrpSpPr/>
              <p:nvPr/>
            </p:nvGrpSpPr>
            <p:grpSpPr>
              <a:xfrm>
                <a:off x="4093177" y="1644290"/>
                <a:ext cx="4005647" cy="1272760"/>
                <a:chOff x="2182076" y="5201917"/>
                <a:chExt cx="4005647" cy="1272760"/>
              </a:xfrm>
            </p:grpSpPr>
            <p:grpSp>
              <p:nvGrpSpPr>
                <p:cNvPr id="67" name="组合 66"/>
                <p:cNvGrpSpPr/>
                <p:nvPr/>
              </p:nvGrpSpPr>
              <p:grpSpPr>
                <a:xfrm>
                  <a:off x="2182076" y="5201917"/>
                  <a:ext cx="4005647" cy="1272760"/>
                  <a:chOff x="2168221" y="1669543"/>
                  <a:chExt cx="4005647" cy="1272760"/>
                </a:xfrm>
              </p:grpSpPr>
              <p:sp>
                <p:nvSpPr>
                  <p:cNvPr id="69" name="矩形 68"/>
                  <p:cNvSpPr/>
                  <p:nvPr/>
                </p:nvSpPr>
                <p:spPr>
                  <a:xfrm>
                    <a:off x="2532687" y="2071186"/>
                    <a:ext cx="654026" cy="492443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ctr"/>
                    <a:r>
                      <a:rPr lang="en-US" altLang="zh-CN" sz="3200" b="1" spc="600" dirty="0">
                        <a:gradFill>
                          <a:gsLst>
                            <a:gs pos="75000">
                              <a:srgbClr val="C58F67"/>
                            </a:gs>
                            <a:gs pos="50000">
                              <a:srgbClr val="E4B684"/>
                            </a:gs>
                            <a:gs pos="25000">
                              <a:srgbClr val="C58F67"/>
                            </a:gs>
                            <a:gs pos="0">
                              <a:srgbClr val="E4B684"/>
                            </a:gs>
                            <a:gs pos="100000">
                              <a:srgbClr val="E4B684"/>
                            </a:gs>
                          </a:gsLst>
                          <a:lin ang="2700000" scaled="0"/>
                        </a:gradFill>
                        <a:latin typeface="思源宋体 CN Heavy" panose="02020900000000000000" pitchFamily="18" charset="-128"/>
                        <a:ea typeface="思源宋体 CN Heavy" panose="02020900000000000000" pitchFamily="18" charset="-128"/>
                      </a:rPr>
                      <a:t>04</a:t>
                    </a:r>
                    <a:endParaRPr lang="zh-CN" altLang="en-US" sz="3200" b="1" spc="600" dirty="0">
                      <a:gradFill>
                        <a:gsLst>
                          <a:gs pos="75000">
                            <a:srgbClr val="C58F67"/>
                          </a:gs>
                          <a:gs pos="50000">
                            <a:srgbClr val="E4B684"/>
                          </a:gs>
                          <a:gs pos="25000">
                            <a:srgbClr val="C58F67"/>
                          </a:gs>
                          <a:gs pos="0">
                            <a:srgbClr val="E4B684"/>
                          </a:gs>
                          <a:gs pos="100000">
                            <a:srgbClr val="E4B684"/>
                          </a:gs>
                        </a:gsLst>
                        <a:lin ang="2700000" scaled="0"/>
                      </a:gradFill>
                      <a:latin typeface="思源宋体 CN Heavy" panose="02020900000000000000" pitchFamily="18" charset="-128"/>
                      <a:ea typeface="思源宋体 CN Heavy" panose="02020900000000000000" pitchFamily="18" charset="-128"/>
                    </a:endParaRPr>
                  </a:p>
                </p:txBody>
              </p:sp>
              <p:sp>
                <p:nvSpPr>
                  <p:cNvPr id="70" name="饼形 9"/>
                  <p:cNvSpPr/>
                  <p:nvPr/>
                </p:nvSpPr>
                <p:spPr>
                  <a:xfrm rot="5400000">
                    <a:off x="2168221" y="1669543"/>
                    <a:ext cx="1272760" cy="1272760"/>
                  </a:xfrm>
                  <a:custGeom>
                    <a:avLst/>
                    <a:gdLst>
                      <a:gd name="connsiteX0" fmla="*/ 1272759 w 1272759"/>
                      <a:gd name="connsiteY0" fmla="*/ 636380 h 1272759"/>
                      <a:gd name="connsiteX1" fmla="*/ 636379 w 1272759"/>
                      <a:gd name="connsiteY1" fmla="*/ 1272760 h 1272759"/>
                      <a:gd name="connsiteX2" fmla="*/ -1 w 1272759"/>
                      <a:gd name="connsiteY2" fmla="*/ 636380 h 1272759"/>
                      <a:gd name="connsiteX3" fmla="*/ 636379 w 1272759"/>
                      <a:gd name="connsiteY3" fmla="*/ 0 h 1272759"/>
                      <a:gd name="connsiteX4" fmla="*/ 636380 w 1272759"/>
                      <a:gd name="connsiteY4" fmla="*/ 636380 h 1272759"/>
                      <a:gd name="connsiteX5" fmla="*/ 1272759 w 1272759"/>
                      <a:gd name="connsiteY5" fmla="*/ 636380 h 1272759"/>
                      <a:gd name="connsiteX0-1" fmla="*/ 636381 w 1272760"/>
                      <a:gd name="connsiteY0-2" fmla="*/ 636380 h 1272760"/>
                      <a:gd name="connsiteX1-3" fmla="*/ 1272760 w 1272760"/>
                      <a:gd name="connsiteY1-4" fmla="*/ 636380 h 1272760"/>
                      <a:gd name="connsiteX2-5" fmla="*/ 636380 w 1272760"/>
                      <a:gd name="connsiteY2-6" fmla="*/ 1272760 h 1272760"/>
                      <a:gd name="connsiteX3-7" fmla="*/ 0 w 1272760"/>
                      <a:gd name="connsiteY3-8" fmla="*/ 636380 h 1272760"/>
                      <a:gd name="connsiteX4-9" fmla="*/ 636380 w 1272760"/>
                      <a:gd name="connsiteY4-10" fmla="*/ 0 h 1272760"/>
                      <a:gd name="connsiteX5-11" fmla="*/ 727821 w 1272760"/>
                      <a:gd name="connsiteY5-12" fmla="*/ 727820 h 1272760"/>
                      <a:gd name="connsiteX0-13" fmla="*/ 1272760 w 1272760"/>
                      <a:gd name="connsiteY0-14" fmla="*/ 636380 h 1272760"/>
                      <a:gd name="connsiteX1-15" fmla="*/ 636380 w 1272760"/>
                      <a:gd name="connsiteY1-16" fmla="*/ 1272760 h 1272760"/>
                      <a:gd name="connsiteX2-17" fmla="*/ 0 w 1272760"/>
                      <a:gd name="connsiteY2-18" fmla="*/ 636380 h 1272760"/>
                      <a:gd name="connsiteX3-19" fmla="*/ 636380 w 1272760"/>
                      <a:gd name="connsiteY3-20" fmla="*/ 0 h 1272760"/>
                      <a:gd name="connsiteX4-21" fmla="*/ 727821 w 1272760"/>
                      <a:gd name="connsiteY4-22" fmla="*/ 727820 h 1272760"/>
                      <a:gd name="connsiteX0-23" fmla="*/ 1272760 w 1272760"/>
                      <a:gd name="connsiteY0-24" fmla="*/ 636380 h 1272760"/>
                      <a:gd name="connsiteX1-25" fmla="*/ 636380 w 1272760"/>
                      <a:gd name="connsiteY1-26" fmla="*/ 1272760 h 1272760"/>
                      <a:gd name="connsiteX2-27" fmla="*/ 0 w 1272760"/>
                      <a:gd name="connsiteY2-28" fmla="*/ 636380 h 1272760"/>
                      <a:gd name="connsiteX3-29" fmla="*/ 636380 w 1272760"/>
                      <a:gd name="connsiteY3-30" fmla="*/ 0 h 127276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</a:cxnLst>
                    <a:rect l="l" t="t" r="r" b="b"/>
                    <a:pathLst>
                      <a:path w="1272760" h="1272760">
                        <a:moveTo>
                          <a:pt x="1272760" y="636380"/>
                        </a:moveTo>
                        <a:cubicBezTo>
                          <a:pt x="1272760" y="987843"/>
                          <a:pt x="987843" y="1272760"/>
                          <a:pt x="636380" y="1272760"/>
                        </a:cubicBezTo>
                        <a:cubicBezTo>
                          <a:pt x="284917" y="1272760"/>
                          <a:pt x="0" y="987843"/>
                          <a:pt x="0" y="636380"/>
                        </a:cubicBezTo>
                        <a:cubicBezTo>
                          <a:pt x="0" y="284917"/>
                          <a:pt x="284917" y="0"/>
                          <a:pt x="636380" y="0"/>
                        </a:cubicBezTo>
                      </a:path>
                    </a:pathLst>
                  </a:custGeom>
                  <a:noFill/>
                  <a:ln w="12700">
                    <a:gradFill>
                      <a:gsLst>
                        <a:gs pos="0">
                          <a:srgbClr val="E4B684"/>
                        </a:gs>
                        <a:gs pos="100000">
                          <a:srgbClr val="C0936B"/>
                        </a:gs>
                      </a:gsLst>
                      <a:lin ang="5400000" scaled="1"/>
                    </a:gra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 dirty="0">
                      <a:ea typeface="OPPOSans R" panose="00020600040101010101" pitchFamily="18" charset="-122"/>
                    </a:endParaRPr>
                  </a:p>
                </p:txBody>
              </p:sp>
              <p:cxnSp>
                <p:nvCxnSpPr>
                  <p:cNvPr id="71" name="直线连接符 25"/>
                  <p:cNvCxnSpPr/>
                  <p:nvPr/>
                </p:nvCxnSpPr>
                <p:spPr>
                  <a:xfrm>
                    <a:off x="2804601" y="2942303"/>
                    <a:ext cx="3369267" cy="0"/>
                  </a:xfrm>
                  <a:prstGeom prst="line">
                    <a:avLst/>
                  </a:prstGeom>
                  <a:ln w="12700">
                    <a:gradFill>
                      <a:gsLst>
                        <a:gs pos="0">
                          <a:srgbClr val="E4B684"/>
                        </a:gs>
                        <a:gs pos="100000">
                          <a:srgbClr val="C0936B"/>
                        </a:gs>
                      </a:gsLst>
                      <a:lin ang="5400000" scaled="1"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2" name="椭圆 71"/>
                  <p:cNvSpPr/>
                  <p:nvPr/>
                </p:nvSpPr>
                <p:spPr>
                  <a:xfrm>
                    <a:off x="2369758" y="1877881"/>
                    <a:ext cx="869686" cy="869686"/>
                  </a:xfrm>
                  <a:prstGeom prst="ellipse">
                    <a:avLst/>
                  </a:prstGeom>
                  <a:noFill/>
                  <a:ln>
                    <a:gradFill>
                      <a:gsLst>
                        <a:gs pos="100000">
                          <a:srgbClr val="E4B684">
                            <a:alpha val="20000"/>
                          </a:srgbClr>
                        </a:gs>
                        <a:gs pos="0">
                          <a:srgbClr val="C0936B">
                            <a:alpha val="0"/>
                          </a:srgbClr>
                        </a:gs>
                      </a:gsLst>
                      <a:lin ang="5400000" scaled="1"/>
                    </a:gra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 dirty="0">
                      <a:ea typeface="OPPOSans R" panose="00020600040101010101" pitchFamily="18" charset="-122"/>
                    </a:endParaRPr>
                  </a:p>
                </p:txBody>
              </p:sp>
            </p:grpSp>
            <p:sp>
              <p:nvSpPr>
                <p:cNvPr id="68" name="椭圆 67"/>
                <p:cNvSpPr>
                  <a:spLocks noChangeAspect="1"/>
                </p:cNvSpPr>
                <p:nvPr/>
              </p:nvSpPr>
              <p:spPr>
                <a:xfrm>
                  <a:off x="3419150" y="5838297"/>
                  <a:ext cx="72000" cy="72000"/>
                </a:xfrm>
                <a:prstGeom prst="ellipse">
                  <a:avLst/>
                </a:prstGeom>
                <a:noFill/>
                <a:ln w="9525">
                  <a:gradFill>
                    <a:gsLst>
                      <a:gs pos="0">
                        <a:srgbClr val="E4B684"/>
                      </a:gs>
                      <a:gs pos="99000">
                        <a:srgbClr val="C0936B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dirty="0">
                    <a:ea typeface="OPPOSans R" panose="00020600040101010101" pitchFamily="18" charset="-122"/>
                  </a:endParaRPr>
                </a:p>
              </p:txBody>
            </p:sp>
          </p:grpSp>
        </p:grpSp>
      </p:grpSp>
      <p:grpSp>
        <p:nvGrpSpPr>
          <p:cNvPr id="73" name="组合 72"/>
          <p:cNvGrpSpPr/>
          <p:nvPr/>
        </p:nvGrpSpPr>
        <p:grpSpPr>
          <a:xfrm>
            <a:off x="3980800" y="4611836"/>
            <a:ext cx="4005647" cy="1272760"/>
            <a:chOff x="4093177" y="1644290"/>
            <a:chExt cx="4005647" cy="1272760"/>
          </a:xfrm>
        </p:grpSpPr>
        <p:sp>
          <p:nvSpPr>
            <p:cNvPr id="74" name="矩形 73"/>
            <p:cNvSpPr/>
            <p:nvPr/>
          </p:nvSpPr>
          <p:spPr>
            <a:xfrm>
              <a:off x="5736690" y="2111118"/>
              <a:ext cx="1821563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zh-CN" altLang="en-US" sz="2800" b="1" spc="600" dirty="0">
                  <a:gradFill>
                    <a:gsLst>
                      <a:gs pos="75000">
                        <a:srgbClr val="C58F67"/>
                      </a:gs>
                      <a:gs pos="50000">
                        <a:srgbClr val="E4B684"/>
                      </a:gs>
                      <a:gs pos="25000">
                        <a:srgbClr val="C58F67"/>
                      </a:gs>
                      <a:gs pos="0">
                        <a:srgbClr val="E4B684"/>
                      </a:gs>
                      <a:gs pos="100000">
                        <a:srgbClr val="E4B684"/>
                      </a:gs>
                    </a:gsLst>
                    <a:lin ang="2700000" scaled="0"/>
                  </a:gradFill>
                  <a:latin typeface="思源宋体 CN" panose="02020400000000000000" pitchFamily="18" charset="-128"/>
                  <a:ea typeface="思源宋体 CN" panose="02020400000000000000" pitchFamily="18" charset="-128"/>
                </a:rPr>
                <a:t>课堂练习</a:t>
              </a:r>
            </a:p>
          </p:txBody>
        </p:sp>
        <p:grpSp>
          <p:nvGrpSpPr>
            <p:cNvPr id="75" name="组合 74"/>
            <p:cNvGrpSpPr/>
            <p:nvPr/>
          </p:nvGrpSpPr>
          <p:grpSpPr>
            <a:xfrm>
              <a:off x="4093177" y="1644290"/>
              <a:ext cx="4005647" cy="1272760"/>
              <a:chOff x="2182076" y="5201917"/>
              <a:chExt cx="4005647" cy="1272760"/>
            </a:xfrm>
          </p:grpSpPr>
          <p:grpSp>
            <p:nvGrpSpPr>
              <p:cNvPr id="76" name="组合 75"/>
              <p:cNvGrpSpPr/>
              <p:nvPr/>
            </p:nvGrpSpPr>
            <p:grpSpPr>
              <a:xfrm>
                <a:off x="2182076" y="5201917"/>
                <a:ext cx="4005647" cy="1272760"/>
                <a:chOff x="2168221" y="1669543"/>
                <a:chExt cx="4005647" cy="1272760"/>
              </a:xfrm>
            </p:grpSpPr>
            <p:sp>
              <p:nvSpPr>
                <p:cNvPr id="78" name="矩形 77"/>
                <p:cNvSpPr/>
                <p:nvPr/>
              </p:nvSpPr>
              <p:spPr>
                <a:xfrm>
                  <a:off x="2532687" y="2071186"/>
                  <a:ext cx="654026" cy="492443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US" altLang="zh-CN" sz="3200" b="1" spc="600" dirty="0">
                      <a:gradFill>
                        <a:gsLst>
                          <a:gs pos="75000">
                            <a:srgbClr val="C58F67"/>
                          </a:gs>
                          <a:gs pos="50000">
                            <a:srgbClr val="E4B684"/>
                          </a:gs>
                          <a:gs pos="25000">
                            <a:srgbClr val="C58F67"/>
                          </a:gs>
                          <a:gs pos="0">
                            <a:srgbClr val="E4B684"/>
                          </a:gs>
                          <a:gs pos="100000">
                            <a:srgbClr val="E4B684"/>
                          </a:gs>
                        </a:gsLst>
                        <a:lin ang="2700000" scaled="0"/>
                      </a:gradFill>
                      <a:latin typeface="思源宋体 CN Heavy" panose="02020900000000000000" pitchFamily="18" charset="-128"/>
                      <a:ea typeface="思源宋体 CN Heavy" panose="02020900000000000000" pitchFamily="18" charset="-128"/>
                    </a:rPr>
                    <a:t>05</a:t>
                  </a:r>
                  <a:endParaRPr lang="zh-CN" altLang="en-US" sz="3200" b="1" spc="600" dirty="0">
                    <a:gradFill>
                      <a:gsLst>
                        <a:gs pos="75000">
                          <a:srgbClr val="C58F67"/>
                        </a:gs>
                        <a:gs pos="50000">
                          <a:srgbClr val="E4B684"/>
                        </a:gs>
                        <a:gs pos="25000">
                          <a:srgbClr val="C58F67"/>
                        </a:gs>
                        <a:gs pos="0">
                          <a:srgbClr val="E4B684"/>
                        </a:gs>
                        <a:gs pos="100000">
                          <a:srgbClr val="E4B684"/>
                        </a:gs>
                      </a:gsLst>
                      <a:lin ang="2700000" scaled="0"/>
                    </a:gradFill>
                    <a:latin typeface="思源宋体 CN Heavy" panose="02020900000000000000" pitchFamily="18" charset="-128"/>
                    <a:ea typeface="思源宋体 CN Heavy" panose="02020900000000000000" pitchFamily="18" charset="-128"/>
                  </a:endParaRPr>
                </a:p>
              </p:txBody>
            </p:sp>
            <p:sp>
              <p:nvSpPr>
                <p:cNvPr id="79" name="饼形 9"/>
                <p:cNvSpPr/>
                <p:nvPr/>
              </p:nvSpPr>
              <p:spPr>
                <a:xfrm rot="5400000">
                  <a:off x="2168221" y="1669543"/>
                  <a:ext cx="1272760" cy="1272760"/>
                </a:xfrm>
                <a:custGeom>
                  <a:avLst/>
                  <a:gdLst>
                    <a:gd name="connsiteX0" fmla="*/ 1272759 w 1272759"/>
                    <a:gd name="connsiteY0" fmla="*/ 636380 h 1272759"/>
                    <a:gd name="connsiteX1" fmla="*/ 636379 w 1272759"/>
                    <a:gd name="connsiteY1" fmla="*/ 1272760 h 1272759"/>
                    <a:gd name="connsiteX2" fmla="*/ -1 w 1272759"/>
                    <a:gd name="connsiteY2" fmla="*/ 636380 h 1272759"/>
                    <a:gd name="connsiteX3" fmla="*/ 636379 w 1272759"/>
                    <a:gd name="connsiteY3" fmla="*/ 0 h 1272759"/>
                    <a:gd name="connsiteX4" fmla="*/ 636380 w 1272759"/>
                    <a:gd name="connsiteY4" fmla="*/ 636380 h 1272759"/>
                    <a:gd name="connsiteX5" fmla="*/ 1272759 w 1272759"/>
                    <a:gd name="connsiteY5" fmla="*/ 636380 h 1272759"/>
                    <a:gd name="connsiteX0-1" fmla="*/ 636381 w 1272760"/>
                    <a:gd name="connsiteY0-2" fmla="*/ 636380 h 1272760"/>
                    <a:gd name="connsiteX1-3" fmla="*/ 1272760 w 1272760"/>
                    <a:gd name="connsiteY1-4" fmla="*/ 636380 h 1272760"/>
                    <a:gd name="connsiteX2-5" fmla="*/ 636380 w 1272760"/>
                    <a:gd name="connsiteY2-6" fmla="*/ 1272760 h 1272760"/>
                    <a:gd name="connsiteX3-7" fmla="*/ 0 w 1272760"/>
                    <a:gd name="connsiteY3-8" fmla="*/ 636380 h 1272760"/>
                    <a:gd name="connsiteX4-9" fmla="*/ 636380 w 1272760"/>
                    <a:gd name="connsiteY4-10" fmla="*/ 0 h 1272760"/>
                    <a:gd name="connsiteX5-11" fmla="*/ 727821 w 1272760"/>
                    <a:gd name="connsiteY5-12" fmla="*/ 727820 h 1272760"/>
                    <a:gd name="connsiteX0-13" fmla="*/ 1272760 w 1272760"/>
                    <a:gd name="connsiteY0-14" fmla="*/ 636380 h 1272760"/>
                    <a:gd name="connsiteX1-15" fmla="*/ 636380 w 1272760"/>
                    <a:gd name="connsiteY1-16" fmla="*/ 1272760 h 1272760"/>
                    <a:gd name="connsiteX2-17" fmla="*/ 0 w 1272760"/>
                    <a:gd name="connsiteY2-18" fmla="*/ 636380 h 1272760"/>
                    <a:gd name="connsiteX3-19" fmla="*/ 636380 w 1272760"/>
                    <a:gd name="connsiteY3-20" fmla="*/ 0 h 1272760"/>
                    <a:gd name="connsiteX4-21" fmla="*/ 727821 w 1272760"/>
                    <a:gd name="connsiteY4-22" fmla="*/ 727820 h 1272760"/>
                    <a:gd name="connsiteX0-23" fmla="*/ 1272760 w 1272760"/>
                    <a:gd name="connsiteY0-24" fmla="*/ 636380 h 1272760"/>
                    <a:gd name="connsiteX1-25" fmla="*/ 636380 w 1272760"/>
                    <a:gd name="connsiteY1-26" fmla="*/ 1272760 h 1272760"/>
                    <a:gd name="connsiteX2-27" fmla="*/ 0 w 1272760"/>
                    <a:gd name="connsiteY2-28" fmla="*/ 636380 h 1272760"/>
                    <a:gd name="connsiteX3-29" fmla="*/ 636380 w 1272760"/>
                    <a:gd name="connsiteY3-30" fmla="*/ 0 h 127276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1272760" h="1272760">
                      <a:moveTo>
                        <a:pt x="1272760" y="636380"/>
                      </a:moveTo>
                      <a:cubicBezTo>
                        <a:pt x="1272760" y="987843"/>
                        <a:pt x="987843" y="1272760"/>
                        <a:pt x="636380" y="1272760"/>
                      </a:cubicBezTo>
                      <a:cubicBezTo>
                        <a:pt x="284917" y="1272760"/>
                        <a:pt x="0" y="987843"/>
                        <a:pt x="0" y="636380"/>
                      </a:cubicBezTo>
                      <a:cubicBezTo>
                        <a:pt x="0" y="284917"/>
                        <a:pt x="284917" y="0"/>
                        <a:pt x="636380" y="0"/>
                      </a:cubicBezTo>
                    </a:path>
                  </a:pathLst>
                </a:custGeom>
                <a:noFill/>
                <a:ln w="12700">
                  <a:gradFill>
                    <a:gsLst>
                      <a:gs pos="0">
                        <a:srgbClr val="E4B684"/>
                      </a:gs>
                      <a:gs pos="100000">
                        <a:srgbClr val="C0936B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dirty="0">
                    <a:ea typeface="OPPOSans R" panose="00020600040101010101" pitchFamily="18" charset="-122"/>
                  </a:endParaRPr>
                </a:p>
              </p:txBody>
            </p:sp>
            <p:cxnSp>
              <p:nvCxnSpPr>
                <p:cNvPr id="80" name="直线连接符 25"/>
                <p:cNvCxnSpPr/>
                <p:nvPr/>
              </p:nvCxnSpPr>
              <p:spPr>
                <a:xfrm>
                  <a:off x="2804601" y="2942303"/>
                  <a:ext cx="3369267" cy="0"/>
                </a:xfrm>
                <a:prstGeom prst="line">
                  <a:avLst/>
                </a:prstGeom>
                <a:ln w="12700">
                  <a:gradFill>
                    <a:gsLst>
                      <a:gs pos="0">
                        <a:srgbClr val="E4B684"/>
                      </a:gs>
                      <a:gs pos="100000">
                        <a:srgbClr val="C0936B"/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1" name="椭圆 80"/>
                <p:cNvSpPr/>
                <p:nvPr/>
              </p:nvSpPr>
              <p:spPr>
                <a:xfrm>
                  <a:off x="2369758" y="1877881"/>
                  <a:ext cx="869686" cy="869686"/>
                </a:xfrm>
                <a:prstGeom prst="ellipse">
                  <a:avLst/>
                </a:prstGeom>
                <a:noFill/>
                <a:ln>
                  <a:gradFill>
                    <a:gsLst>
                      <a:gs pos="100000">
                        <a:srgbClr val="E4B684">
                          <a:alpha val="20000"/>
                        </a:srgbClr>
                      </a:gs>
                      <a:gs pos="0">
                        <a:srgbClr val="C0936B">
                          <a:alpha val="0"/>
                        </a:srgbClr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dirty="0">
                    <a:ea typeface="OPPOSans R" panose="00020600040101010101" pitchFamily="18" charset="-122"/>
                  </a:endParaRPr>
                </a:p>
              </p:txBody>
            </p:sp>
          </p:grpSp>
          <p:sp>
            <p:nvSpPr>
              <p:cNvPr id="77" name="椭圆 76"/>
              <p:cNvSpPr>
                <a:spLocks noChangeAspect="1"/>
              </p:cNvSpPr>
              <p:nvPr/>
            </p:nvSpPr>
            <p:spPr>
              <a:xfrm>
                <a:off x="3419150" y="5838297"/>
                <a:ext cx="72000" cy="72000"/>
              </a:xfrm>
              <a:prstGeom prst="ellipse">
                <a:avLst/>
              </a:prstGeom>
              <a:noFill/>
              <a:ln w="9525">
                <a:gradFill>
                  <a:gsLst>
                    <a:gs pos="0">
                      <a:srgbClr val="E4B684"/>
                    </a:gs>
                    <a:gs pos="99000">
                      <a:srgbClr val="C0936B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>
                  <a:ea typeface="OPPOSans R" panose="00020600040101010101" pitchFamily="18" charset="-122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矩形 5"/>
          <p:cNvSpPr/>
          <p:nvPr/>
        </p:nvSpPr>
        <p:spPr>
          <a:xfrm>
            <a:off x="787078" y="2378695"/>
            <a:ext cx="10590836" cy="68127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zh-CN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  </a:t>
            </a: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有感情地朗读前两句古诗，结合注释，说说这两句诗写了什么？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矩形 5"/>
          <p:cNvSpPr/>
          <p:nvPr/>
        </p:nvSpPr>
        <p:spPr>
          <a:xfrm>
            <a:off x="1625057" y="1652691"/>
            <a:ext cx="7312025" cy="224279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昼出</a:t>
            </a:r>
            <a:r>
              <a:rPr lang="en-US" altLang="zh-CN" sz="32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/</a:t>
            </a:r>
            <a:r>
              <a:rPr lang="zh-CN" altLang="en-US" sz="3200" dirty="0"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耘田</a:t>
            </a:r>
            <a:r>
              <a:rPr lang="en-US" altLang="zh-CN" sz="32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/</a:t>
            </a:r>
            <a:r>
              <a:rPr lang="zh-CN" altLang="en-US" sz="3200" dirty="0"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夜绩麻，</a:t>
            </a:r>
            <a:endParaRPr lang="en-US" altLang="zh-CN" sz="3200" dirty="0">
              <a:latin typeface="OPPOSans R" panose="00020600040101010101" pitchFamily="18" charset="-122"/>
              <a:ea typeface="OPPOSans R" panose="00020600040101010101" pitchFamily="18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>
                <a:latin typeface="OPPOSans R" panose="00020600040101010101" pitchFamily="18" charset="-122"/>
                <a:ea typeface="OPPOSans R" panose="00020600040101010101" pitchFamily="18" charset="-122"/>
              </a:rPr>
              <a:t>村庄</a:t>
            </a:r>
            <a:r>
              <a:rPr lang="en-US" altLang="zh-CN" sz="32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/</a:t>
            </a:r>
            <a:r>
              <a:rPr lang="zh-CN" altLang="en-US" sz="3200" dirty="0">
                <a:latin typeface="OPPOSans R" panose="00020600040101010101" pitchFamily="18" charset="-122"/>
                <a:ea typeface="OPPOSans R" panose="00020600040101010101" pitchFamily="18" charset="-122"/>
              </a:rPr>
              <a:t>儿女</a:t>
            </a:r>
            <a:r>
              <a:rPr lang="en-US" altLang="zh-CN" sz="32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/</a:t>
            </a:r>
            <a:r>
              <a:rPr lang="zh-CN" altLang="en-US" sz="3200" dirty="0">
                <a:latin typeface="OPPOSans R" panose="00020600040101010101" pitchFamily="18" charset="-122"/>
                <a:ea typeface="OPPOSans R" panose="00020600040101010101" pitchFamily="18" charset="-122"/>
              </a:rPr>
              <a:t>各当家。</a:t>
            </a:r>
            <a:endParaRPr lang="zh-CN" altLang="en-US" sz="3200" dirty="0">
              <a:latin typeface="OPPOSans R" panose="00020600040101010101" pitchFamily="18" charset="-122"/>
              <a:ea typeface="OPPOSans R" panose="00020600040101010101" pitchFamily="18" charset="-122"/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endParaRPr lang="zh-CN" altLang="en-US" sz="320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5720316" y="1350334"/>
            <a:ext cx="4960803" cy="2392325"/>
            <a:chOff x="6113720" y="1786270"/>
            <a:chExt cx="4960803" cy="2392325"/>
          </a:xfrm>
        </p:grpSpPr>
        <p:sp>
          <p:nvSpPr>
            <p:cNvPr id="42" name="圆角矩形 41"/>
            <p:cNvSpPr/>
            <p:nvPr/>
          </p:nvSpPr>
          <p:spPr>
            <a:xfrm>
              <a:off x="6113720" y="1786270"/>
              <a:ext cx="4901609" cy="239232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OPPOSans R" panose="00020600040101010101" pitchFamily="18" charset="-122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273209" y="1850065"/>
              <a:ext cx="4801314" cy="22430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0070C0"/>
                  </a:solidFill>
                  <a:ea typeface="OPPOSans R" panose="00020600040101010101" pitchFamily="18" charset="-122"/>
                </a:rPr>
                <a:t>昼：白天</a:t>
              </a:r>
              <a:endParaRPr lang="en-US" altLang="zh-CN" sz="2400" dirty="0">
                <a:solidFill>
                  <a:srgbClr val="0070C0"/>
                </a:solidFill>
                <a:ea typeface="OPPOSans R" panose="00020600040101010101" pitchFamily="18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0070C0"/>
                  </a:solidFill>
                  <a:ea typeface="OPPOSans R" panose="00020600040101010101" pitchFamily="18" charset="-122"/>
                </a:rPr>
                <a:t>耘田：除草</a:t>
              </a:r>
              <a:endParaRPr lang="en-US" altLang="zh-CN" sz="2400" dirty="0">
                <a:solidFill>
                  <a:srgbClr val="0070C0"/>
                </a:solidFill>
                <a:ea typeface="OPPOSans R" panose="00020600040101010101" pitchFamily="18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0070C0"/>
                  </a:solidFill>
                  <a:ea typeface="OPPOSans R" panose="00020600040101010101" pitchFamily="18" charset="-122"/>
                </a:rPr>
                <a:t>绩麻：把麻搓成线</a:t>
              </a:r>
              <a:endParaRPr lang="en-US" altLang="zh-CN" sz="2400" dirty="0">
                <a:solidFill>
                  <a:srgbClr val="0070C0"/>
                </a:solidFill>
                <a:ea typeface="OPPOSans R" panose="00020600040101010101" pitchFamily="18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0070C0"/>
                  </a:solidFill>
                  <a:ea typeface="OPPOSans R" panose="00020600040101010101" pitchFamily="18" charset="-122"/>
                </a:rPr>
                <a:t>各当家：各人都担任一定的工作。</a:t>
              </a: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236341" y="4266409"/>
            <a:ext cx="6177517" cy="1434268"/>
            <a:chOff x="786809" y="4658188"/>
            <a:chExt cx="6177517" cy="1434268"/>
          </a:xfrm>
        </p:grpSpPr>
        <p:sp>
          <p:nvSpPr>
            <p:cNvPr id="45" name="矩形 44"/>
            <p:cNvSpPr/>
            <p:nvPr/>
          </p:nvSpPr>
          <p:spPr>
            <a:xfrm>
              <a:off x="868326" y="4658188"/>
              <a:ext cx="6096000" cy="115114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FF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</a:rPr>
                <a:t>诗意：</a:t>
              </a:r>
              <a:r>
                <a:rPr lang="zh-CN" altLang="en-US" sz="2400" dirty="0">
                  <a:solidFill>
                    <a:srgbClr val="0070C0"/>
                  </a:solidFill>
                  <a:latin typeface="OPPOSans R" panose="00020600040101010101" pitchFamily="18" charset="-122"/>
                  <a:ea typeface="OPPOSans R" panose="00020600040101010101" pitchFamily="18" charset="-122"/>
                </a:rPr>
                <a:t>白天下田去除草，晚上搓麻线。男女都不得闲，各司其事，各管一行。</a:t>
              </a:r>
            </a:p>
          </p:txBody>
        </p:sp>
        <p:sp>
          <p:nvSpPr>
            <p:cNvPr id="46" name="圆角矩形 45"/>
            <p:cNvSpPr/>
            <p:nvPr/>
          </p:nvSpPr>
          <p:spPr>
            <a:xfrm>
              <a:off x="786809" y="4720856"/>
              <a:ext cx="6156251" cy="13716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ea typeface="OPPOSans R" panose="00020600040101010101" pitchFamily="18" charset="-122"/>
              </a:endParaRPr>
            </a:p>
          </p:txBody>
        </p:sp>
      </p:grpSp>
      <p:sp>
        <p:nvSpPr>
          <p:cNvPr id="48" name="矩形 47"/>
          <p:cNvSpPr/>
          <p:nvPr/>
        </p:nvSpPr>
        <p:spPr>
          <a:xfrm>
            <a:off x="8100144" y="4426484"/>
            <a:ext cx="25217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OPPOSans R" panose="00020600040101010101" pitchFamily="18" charset="-122"/>
                <a:ea typeface="OPPOSans R" panose="00020600040101010101" pitchFamily="18" charset="-122"/>
                <a:cs typeface="楷体" panose="02010609060101010101" pitchFamily="49" charset="-122"/>
                <a:sym typeface="+mn-ea"/>
              </a:rPr>
              <a:t>抓住人们的劳动场面，体会喜爱。</a:t>
            </a:r>
            <a:endParaRPr lang="zh-CN" altLang="en-US" sz="240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矩形 5"/>
          <p:cNvSpPr/>
          <p:nvPr/>
        </p:nvSpPr>
        <p:spPr>
          <a:xfrm>
            <a:off x="785965" y="1962496"/>
            <a:ext cx="6309316" cy="115114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围绕耘田绩麻启发想象农民们除了“耘田绩麻”还要干些什么活？</a:t>
            </a:r>
          </a:p>
        </p:txBody>
      </p:sp>
      <p:grpSp>
        <p:nvGrpSpPr>
          <p:cNvPr id="4" name="组合 46"/>
          <p:cNvGrpSpPr/>
          <p:nvPr/>
        </p:nvGrpSpPr>
        <p:grpSpPr>
          <a:xfrm>
            <a:off x="785965" y="3568283"/>
            <a:ext cx="6177517" cy="1327808"/>
            <a:chOff x="786809" y="4658188"/>
            <a:chExt cx="6177517" cy="1955262"/>
          </a:xfrm>
        </p:grpSpPr>
        <p:sp>
          <p:nvSpPr>
            <p:cNvPr id="45" name="矩形 44"/>
            <p:cNvSpPr/>
            <p:nvPr/>
          </p:nvSpPr>
          <p:spPr>
            <a:xfrm>
              <a:off x="868326" y="4658188"/>
              <a:ext cx="6096000" cy="170514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FF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</a:rPr>
                <a:t>农民们除了“耘田绩麻”还要插秧、收割、犁地、积肥</a:t>
              </a:r>
              <a:r>
                <a:rPr lang="en-US" altLang="zh-CN" sz="2400" dirty="0">
                  <a:solidFill>
                    <a:srgbClr val="FF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</a:rPr>
                <a:t>……</a:t>
              </a:r>
              <a:r>
                <a:rPr lang="zh-CN" altLang="en-US" sz="2400" dirty="0">
                  <a:solidFill>
                    <a:srgbClr val="FF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</a:rPr>
                <a:t>这两句写出了农村劳动的繁忙。</a:t>
              </a:r>
            </a:p>
            <a:p>
              <a:pPr>
                <a:lnSpc>
                  <a:spcPct val="150000"/>
                </a:lnSpc>
              </a:pPr>
              <a:endParaRPr lang="zh-CN" altLang="en-US" sz="2400" dirty="0">
                <a:solidFill>
                  <a:srgbClr val="0070C0"/>
                </a:solidFill>
                <a:latin typeface="OPPOSans R" panose="00020600040101010101" pitchFamily="18" charset="-122"/>
                <a:ea typeface="OPPOSans R" panose="00020600040101010101" pitchFamily="18" charset="-122"/>
              </a:endParaRPr>
            </a:p>
          </p:txBody>
        </p:sp>
        <p:sp>
          <p:nvSpPr>
            <p:cNvPr id="46" name="圆角矩形 45"/>
            <p:cNvSpPr/>
            <p:nvPr/>
          </p:nvSpPr>
          <p:spPr>
            <a:xfrm>
              <a:off x="786809" y="4720855"/>
              <a:ext cx="6156251" cy="189259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ea typeface="OPPOSans R" panose="00020600040101010101" pitchFamily="18" charset="-122"/>
              </a:endParaRPr>
            </a:p>
          </p:txBody>
        </p:sp>
      </p:grpSp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447" y="2120269"/>
            <a:ext cx="4341733" cy="289602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矩形 5"/>
          <p:cNvSpPr/>
          <p:nvPr/>
        </p:nvSpPr>
        <p:spPr>
          <a:xfrm>
            <a:off x="824223" y="1859584"/>
            <a:ext cx="10635939" cy="17049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OPPOSans R" panose="00020600040101010101" pitchFamily="18" charset="-122"/>
                <a:ea typeface="OPPOSans R" panose="00020600040101010101" pitchFamily="18" charset="-122"/>
              </a:rPr>
              <a:t>古诗中乡村儿童的童年是不是很有意义呢？快来伴着音乐，带着古诗中儿童的喜爱之情朗读一下吧！</a:t>
            </a:r>
          </a:p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endParaRPr lang="zh-CN" altLang="en-US" sz="240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968158" y="3068915"/>
            <a:ext cx="5843406" cy="2813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四时田园杂兴（其三十一）</a:t>
            </a:r>
            <a:endParaRPr lang="en-US" altLang="zh-CN" sz="2400" b="1" dirty="0">
              <a:latin typeface="OPPOSans R" panose="00020600040101010101" pitchFamily="18" charset="-122"/>
              <a:ea typeface="OPPOSans R" panose="00020600040101010101" pitchFamily="18" charset="-122"/>
              <a:sym typeface="OPPOSans R" panose="00020600040101010101" pitchFamily="18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 dirty="0"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昼出</a:t>
            </a:r>
            <a:r>
              <a:rPr lang="en-US" altLang="zh-CN" sz="2400" b="1" dirty="0"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/</a:t>
            </a:r>
            <a:r>
              <a:rPr lang="zh-CN" altLang="en-US" sz="2400" b="1" dirty="0"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耘田</a:t>
            </a:r>
            <a:r>
              <a:rPr lang="en-US" altLang="zh-CN" sz="2400" b="1" dirty="0"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/</a:t>
            </a:r>
            <a:r>
              <a:rPr lang="zh-CN" altLang="en-US" sz="2400" b="1" dirty="0"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夜绩麻，</a:t>
            </a:r>
          </a:p>
          <a:p>
            <a:pPr algn="ctr">
              <a:lnSpc>
                <a:spcPct val="150000"/>
              </a:lnSpc>
            </a:pPr>
            <a:r>
              <a:rPr lang="zh-CN" altLang="en-US" sz="2400" b="1" dirty="0"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村庄</a:t>
            </a:r>
            <a:r>
              <a:rPr lang="en-US" altLang="zh-CN" sz="2400" b="1" dirty="0"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/</a:t>
            </a:r>
            <a:r>
              <a:rPr lang="zh-CN" altLang="en-US" sz="2400" b="1" dirty="0"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儿女</a:t>
            </a:r>
            <a:r>
              <a:rPr lang="en-US" altLang="zh-CN" sz="2400" b="1" dirty="0"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/</a:t>
            </a:r>
            <a:r>
              <a:rPr lang="zh-CN" altLang="en-US" sz="2400" b="1" dirty="0"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各当家。</a:t>
            </a:r>
          </a:p>
          <a:p>
            <a:pPr algn="ctr">
              <a:lnSpc>
                <a:spcPct val="150000"/>
              </a:lnSpc>
            </a:pPr>
            <a:r>
              <a:rPr lang="zh-CN" altLang="en-US" sz="2400" b="1" dirty="0"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童孙</a:t>
            </a:r>
            <a:r>
              <a:rPr lang="en-US" altLang="zh-CN" sz="2400" b="1" dirty="0"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/</a:t>
            </a:r>
            <a:r>
              <a:rPr lang="zh-CN" altLang="en-US" sz="2400" b="1" dirty="0"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未解</a:t>
            </a:r>
            <a:r>
              <a:rPr lang="en-US" altLang="zh-CN" sz="2400" b="1" dirty="0"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/</a:t>
            </a:r>
            <a:r>
              <a:rPr lang="zh-CN" altLang="en-US" sz="2400" b="1" dirty="0"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供耕织，</a:t>
            </a:r>
          </a:p>
          <a:p>
            <a:pPr algn="ctr">
              <a:lnSpc>
                <a:spcPct val="150000"/>
              </a:lnSpc>
            </a:pPr>
            <a:r>
              <a:rPr lang="zh-CN" altLang="en-US" sz="2400" b="1" dirty="0"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也傍</a:t>
            </a:r>
            <a:r>
              <a:rPr lang="en-US" altLang="zh-CN" sz="2400" b="1" dirty="0"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/</a:t>
            </a:r>
            <a:r>
              <a:rPr lang="zh-CN" altLang="en-US" sz="2400" b="1" dirty="0"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桑阴</a:t>
            </a:r>
            <a:r>
              <a:rPr lang="en-US" altLang="zh-CN" sz="2400" b="1" dirty="0"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/</a:t>
            </a:r>
            <a:r>
              <a:rPr lang="zh-CN" altLang="en-US" sz="2400" b="1" dirty="0"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学种瓜。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矩形 5"/>
          <p:cNvSpPr/>
          <p:nvPr/>
        </p:nvSpPr>
        <p:spPr>
          <a:xfrm>
            <a:off x="1303735" y="1914961"/>
            <a:ext cx="8587909" cy="6769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  </a:t>
            </a: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完成背诵后，你能试着默写这首诗吗？（</a:t>
            </a:r>
            <a:r>
              <a:rPr lang="zh-CN" altLang="en-US" sz="28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课后第</a:t>
            </a:r>
            <a:r>
              <a:rPr lang="en-US" altLang="zh-CN" sz="28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1</a:t>
            </a:r>
            <a:r>
              <a:rPr lang="zh-CN" altLang="en-US" sz="28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题</a:t>
            </a: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）</a:t>
            </a:r>
          </a:p>
        </p:txBody>
      </p:sp>
      <p:sp>
        <p:nvSpPr>
          <p:cNvPr id="53" name="矩形 52"/>
          <p:cNvSpPr/>
          <p:nvPr/>
        </p:nvSpPr>
        <p:spPr>
          <a:xfrm>
            <a:off x="788483" y="2982456"/>
            <a:ext cx="58434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四时田园杂兴（其三十一）</a:t>
            </a:r>
            <a:endParaRPr lang="en-US" altLang="zh-CN" sz="2400" dirty="0">
              <a:latin typeface="OPPOSans R" panose="00020600040101010101" pitchFamily="18" charset="-122"/>
              <a:ea typeface="OPPOSans R" panose="00020600040101010101" pitchFamily="18" charset="-122"/>
              <a:sym typeface="OPPOSans R" panose="00020600040101010101" pitchFamily="18" charset="-122"/>
            </a:endParaRPr>
          </a:p>
          <a:p>
            <a:pPr algn="ctr"/>
            <a:r>
              <a:rPr lang="zh-CN" altLang="en-US" sz="2400" dirty="0"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昼出</a:t>
            </a:r>
            <a:r>
              <a:rPr lang="en-US" altLang="zh-CN" sz="2400" dirty="0"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/</a:t>
            </a:r>
            <a:r>
              <a:rPr lang="zh-CN" altLang="en-US" sz="2400" dirty="0"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耘田</a:t>
            </a:r>
            <a:r>
              <a:rPr lang="en-US" altLang="zh-CN" sz="2400" dirty="0"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/</a:t>
            </a:r>
            <a:r>
              <a:rPr lang="zh-CN" altLang="en-US" sz="2400" dirty="0"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夜绩麻，</a:t>
            </a:r>
          </a:p>
          <a:p>
            <a:pPr algn="ctr"/>
            <a:r>
              <a:rPr lang="zh-CN" altLang="en-US" sz="2400" dirty="0"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村庄</a:t>
            </a:r>
            <a:r>
              <a:rPr lang="en-US" altLang="zh-CN" sz="2400" dirty="0"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/</a:t>
            </a:r>
            <a:r>
              <a:rPr lang="zh-CN" altLang="en-US" sz="2400" dirty="0"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儿女</a:t>
            </a:r>
            <a:r>
              <a:rPr lang="en-US" altLang="zh-CN" sz="2400" dirty="0"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/</a:t>
            </a:r>
            <a:r>
              <a:rPr lang="zh-CN" altLang="en-US" sz="2400" dirty="0"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各当家。</a:t>
            </a:r>
          </a:p>
          <a:p>
            <a:pPr algn="ctr"/>
            <a:r>
              <a:rPr lang="zh-CN" altLang="en-US" sz="2400" dirty="0"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童孙</a:t>
            </a:r>
            <a:r>
              <a:rPr lang="en-US" altLang="zh-CN" sz="2400" dirty="0"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/</a:t>
            </a:r>
            <a:r>
              <a:rPr lang="zh-CN" altLang="en-US" sz="2400" dirty="0"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未解</a:t>
            </a:r>
            <a:r>
              <a:rPr lang="en-US" altLang="zh-CN" sz="2400" dirty="0"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/</a:t>
            </a:r>
            <a:r>
              <a:rPr lang="zh-CN" altLang="en-US" sz="2400" dirty="0"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供耕织，</a:t>
            </a:r>
          </a:p>
          <a:p>
            <a:pPr algn="ctr"/>
            <a:r>
              <a:rPr lang="zh-CN" altLang="en-US" sz="2400" dirty="0"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也傍</a:t>
            </a:r>
            <a:r>
              <a:rPr lang="en-US" altLang="zh-CN" sz="2400" dirty="0"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/</a:t>
            </a:r>
            <a:r>
              <a:rPr lang="zh-CN" altLang="en-US" sz="2400" dirty="0"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桑阴</a:t>
            </a:r>
            <a:r>
              <a:rPr lang="en-US" altLang="zh-CN" sz="2400" dirty="0"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/</a:t>
            </a:r>
            <a:r>
              <a:rPr lang="zh-CN" altLang="en-US" sz="2400" dirty="0"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学种瓜。</a:t>
            </a:r>
          </a:p>
        </p:txBody>
      </p:sp>
      <p:sp>
        <p:nvSpPr>
          <p:cNvPr id="43" name="圆角矩形 42"/>
          <p:cNvSpPr/>
          <p:nvPr/>
        </p:nvSpPr>
        <p:spPr>
          <a:xfrm>
            <a:off x="6202991" y="3245489"/>
            <a:ext cx="4615651" cy="156247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    默写时，要把字写正确，还要注意标点符号。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4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/>
        </p:nvSpPr>
        <p:spPr>
          <a:xfrm>
            <a:off x="1740017" y="2334354"/>
            <a:ext cx="9310306" cy="1327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《</a:t>
            </a:r>
            <a:r>
              <a:rPr lang="zh-CN" altLang="en-US" sz="2800" b="1" dirty="0"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四时田园杂兴</a:t>
            </a:r>
            <a:r>
              <a:rPr lang="en-US" altLang="zh-CN" sz="2800" b="1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》</a:t>
            </a:r>
            <a:r>
              <a:rPr lang="zh-CN" altLang="zh-CN" sz="2800" b="1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描写了</a:t>
            </a:r>
            <a:r>
              <a:rPr lang="en-US" altLang="zh-CN" sz="2800" b="1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          </a:t>
            </a:r>
          </a:p>
          <a:p>
            <a:pPr>
              <a:lnSpc>
                <a:spcPct val="150000"/>
              </a:lnSpc>
            </a:pPr>
            <a:r>
              <a:rPr lang="zh-CN" altLang="zh-CN" sz="2800" b="1" dirty="0"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以及</a:t>
            </a:r>
            <a:r>
              <a:rPr lang="en-US" altLang="zh-CN" sz="2800" b="1" dirty="0"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                                           </a:t>
            </a:r>
            <a:r>
              <a:rPr lang="zh-CN" altLang="zh-CN" sz="2800" b="1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情景，</a:t>
            </a:r>
            <a:r>
              <a:rPr lang="zh-CN" altLang="en-US" sz="2800" b="1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赞颂</a:t>
            </a:r>
            <a:r>
              <a:rPr lang="zh-CN" altLang="zh-CN" sz="2800" b="1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了</a:t>
            </a:r>
            <a:endParaRPr lang="zh-CN" altLang="en-US" sz="2800" b="1" dirty="0">
              <a:latin typeface="OPPOSans R" panose="00020600040101010101" pitchFamily="18" charset="-122"/>
              <a:ea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7093699" y="2414427"/>
            <a:ext cx="3208829" cy="529579"/>
            <a:chOff x="7274460" y="2499491"/>
            <a:chExt cx="3208829" cy="529579"/>
          </a:xfrm>
        </p:grpSpPr>
        <p:sp>
          <p:nvSpPr>
            <p:cNvPr id="42" name="矩形 41"/>
            <p:cNvSpPr/>
            <p:nvPr/>
          </p:nvSpPr>
          <p:spPr>
            <a:xfrm>
              <a:off x="7274460" y="2505850"/>
              <a:ext cx="126188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800" b="1" dirty="0">
                  <a:solidFill>
                    <a:srgbClr val="FF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sym typeface="OPPOSans R" panose="00020600040101010101" pitchFamily="18" charset="-122"/>
                </a:rPr>
                <a:t>乡村农</a:t>
              </a:r>
              <a:endPara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8503260" y="2499491"/>
              <a:ext cx="198002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800" b="1" dirty="0">
                  <a:solidFill>
                    <a:srgbClr val="FF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sym typeface="OPPOSans R" panose="00020600040101010101" pitchFamily="18" charset="-122"/>
                </a:rPr>
                <a:t>民男耕女织</a:t>
              </a:r>
              <a:endPara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</p:grpSp>
      <p:sp>
        <p:nvSpPr>
          <p:cNvPr id="45" name="矩形 44"/>
          <p:cNvSpPr/>
          <p:nvPr/>
        </p:nvSpPr>
        <p:spPr>
          <a:xfrm>
            <a:off x="2912338" y="3090352"/>
            <a:ext cx="47191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800" b="1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儿童学大人样子劳动</a:t>
            </a:r>
            <a:r>
              <a:rPr lang="zh-CN" altLang="en-US" sz="2800" b="1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的</a:t>
            </a:r>
          </a:p>
        </p:txBody>
      </p:sp>
      <p:sp>
        <p:nvSpPr>
          <p:cNvPr id="47" name="矩形 46"/>
          <p:cNvSpPr/>
          <p:nvPr/>
        </p:nvSpPr>
        <p:spPr>
          <a:xfrm>
            <a:off x="2185586" y="3854439"/>
            <a:ext cx="44050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800" b="1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乡村劳动人民的勤劳</a:t>
            </a:r>
            <a:endParaRPr lang="zh-CN" altLang="en-US" sz="2800" b="1" dirty="0">
              <a:solidFill>
                <a:srgbClr val="FF0000"/>
              </a:solidFill>
              <a:latin typeface="OPPOSans R" panose="00020600040101010101" pitchFamily="18" charset="-122"/>
              <a:ea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6590630" y="3880080"/>
            <a:ext cx="38473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800" b="1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儿童的天真可爱</a:t>
            </a:r>
            <a:endParaRPr lang="zh-CN" altLang="en-US" sz="2800" b="1" dirty="0">
              <a:solidFill>
                <a:srgbClr val="FF0000"/>
              </a:solidFill>
              <a:latin typeface="OPPOSans R" panose="00020600040101010101" pitchFamily="18" charset="-122"/>
              <a:ea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cxnSp>
        <p:nvCxnSpPr>
          <p:cNvPr id="51" name="直接连接符 50"/>
          <p:cNvCxnSpPr/>
          <p:nvPr/>
        </p:nvCxnSpPr>
        <p:spPr>
          <a:xfrm>
            <a:off x="6868633" y="2987749"/>
            <a:ext cx="38064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/>
          <p:cNvCxnSpPr/>
          <p:nvPr/>
        </p:nvCxnSpPr>
        <p:spPr>
          <a:xfrm flipV="1">
            <a:off x="2768010" y="3721395"/>
            <a:ext cx="4355804" cy="1417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/>
          <p:cNvCxnSpPr/>
          <p:nvPr/>
        </p:nvCxnSpPr>
        <p:spPr>
          <a:xfrm flipV="1">
            <a:off x="2303722" y="4476307"/>
            <a:ext cx="3746204" cy="708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连接符 82"/>
          <p:cNvCxnSpPr/>
          <p:nvPr/>
        </p:nvCxnSpPr>
        <p:spPr>
          <a:xfrm flipV="1">
            <a:off x="6705600" y="4476307"/>
            <a:ext cx="3182679" cy="709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5" grpId="0"/>
      <p:bldP spid="47" grpId="0"/>
      <p:bldP spid="4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矩形 5"/>
          <p:cNvSpPr/>
          <p:nvPr/>
        </p:nvSpPr>
        <p:spPr>
          <a:xfrm>
            <a:off x="1693870" y="2527255"/>
            <a:ext cx="4164965" cy="20313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2800" dirty="0">
                <a:solidFill>
                  <a:srgbClr val="C00000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用自己喜欢的方式自由读诗，把古诗读正确、读流利。</a:t>
            </a:r>
          </a:p>
        </p:txBody>
      </p:sp>
      <p:sp>
        <p:nvSpPr>
          <p:cNvPr id="45" name="矩形 44"/>
          <p:cNvSpPr/>
          <p:nvPr/>
        </p:nvSpPr>
        <p:spPr>
          <a:xfrm>
            <a:off x="4972493" y="1562180"/>
            <a:ext cx="6096000" cy="461664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kern="0" dirty="0">
                <a:latin typeface="OPPOSans R" panose="00020600040101010101" pitchFamily="18" charset="-122"/>
                <a:ea typeface="OPPOSans R" panose="00020600040101010101" pitchFamily="18" charset="-122"/>
              </a:rPr>
              <a:t>稚子弄冰</a:t>
            </a:r>
            <a:endParaRPr lang="en-US" altLang="zh-CN" sz="2800" kern="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【</a:t>
            </a: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宋</a:t>
            </a:r>
            <a:r>
              <a:rPr lang="en-US" altLang="zh-CN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】</a:t>
            </a: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杨万里</a:t>
            </a:r>
            <a:endParaRPr lang="en-US" altLang="zh-CN" sz="280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稚子</a:t>
            </a:r>
            <a:r>
              <a:rPr lang="en-US" altLang="zh-CN" sz="28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/</a:t>
            </a: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金盆</a:t>
            </a:r>
            <a:r>
              <a:rPr lang="en-US" altLang="zh-CN" sz="28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/</a:t>
            </a: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脱晓冰，</a:t>
            </a:r>
            <a:endParaRPr lang="en-US" altLang="zh-CN" sz="280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彩丝</a:t>
            </a:r>
            <a:r>
              <a:rPr lang="en-US" altLang="zh-CN" sz="28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/</a:t>
            </a: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穿取</a:t>
            </a:r>
            <a:r>
              <a:rPr lang="en-US" altLang="zh-CN" sz="28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/</a:t>
            </a: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当银钲。</a:t>
            </a:r>
            <a:endParaRPr lang="en-US" altLang="zh-CN" sz="280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敲成</a:t>
            </a:r>
            <a:r>
              <a:rPr lang="en-US" altLang="zh-CN" sz="28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/</a:t>
            </a: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玉磬</a:t>
            </a:r>
            <a:r>
              <a:rPr lang="en-US" altLang="zh-CN" sz="28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/</a:t>
            </a: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穿林响，</a:t>
            </a:r>
            <a:endParaRPr lang="en-US" altLang="zh-CN" sz="280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忽作</a:t>
            </a:r>
            <a:r>
              <a:rPr lang="en-US" altLang="zh-CN" sz="28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/</a:t>
            </a: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玻璃</a:t>
            </a:r>
            <a:r>
              <a:rPr lang="en-US" altLang="zh-CN" sz="28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/</a:t>
            </a: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碎地声。</a:t>
            </a:r>
          </a:p>
          <a:p>
            <a:pPr algn="ctr">
              <a:lnSpc>
                <a:spcPct val="150000"/>
              </a:lnSpc>
            </a:pPr>
            <a:endParaRPr lang="zh-CN" altLang="en-US" sz="2800" b="1" dirty="0">
              <a:latin typeface="OPPOSans R" panose="00020600040101010101" pitchFamily="18" charset="-122"/>
              <a:ea typeface="OPPOSans R" panose="00020600040101010101" pitchFamily="18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5"/>
          <p:cNvSpPr/>
          <p:nvPr/>
        </p:nvSpPr>
        <p:spPr>
          <a:xfrm>
            <a:off x="3785471" y="1655385"/>
            <a:ext cx="5560398" cy="13277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  </a:t>
            </a:r>
            <a:r>
              <a:rPr lang="zh-CN" altLang="en-US" sz="2800" dirty="0">
                <a:solidFill>
                  <a:srgbClr val="C00000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如何理解题目“稚子弄冰”</a:t>
            </a:r>
            <a:r>
              <a:rPr lang="en-US" altLang="zh-CN" sz="2800" dirty="0">
                <a:solidFill>
                  <a:srgbClr val="C00000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?</a:t>
            </a:r>
          </a:p>
          <a:p>
            <a:pPr indent="0" fontAlgn="auto">
              <a:lnSpc>
                <a:spcPct val="150000"/>
              </a:lnSpc>
              <a:buFont typeface="Wingdings" panose="05000000000000000000" pitchFamily="2" charset="2"/>
              <a:buNone/>
            </a:pPr>
            <a:endParaRPr lang="zh-CN" altLang="en-US" sz="2800" dirty="0">
              <a:solidFill>
                <a:srgbClr val="C00000"/>
              </a:solidFill>
              <a:latin typeface="OPPOSans R" panose="00020600040101010101" pitchFamily="18" charset="-122"/>
              <a:ea typeface="OPPOSans R" panose="00020600040101010101" pitchFamily="18" charset="-122"/>
              <a:sym typeface="+mn-ea"/>
            </a:endParaRPr>
          </a:p>
        </p:txBody>
      </p:sp>
      <p:grpSp>
        <p:nvGrpSpPr>
          <p:cNvPr id="6" name="组合 55"/>
          <p:cNvGrpSpPr/>
          <p:nvPr/>
        </p:nvGrpSpPr>
        <p:grpSpPr>
          <a:xfrm>
            <a:off x="3693076" y="2693575"/>
            <a:ext cx="4026161" cy="637954"/>
            <a:chOff x="2456121" y="3561901"/>
            <a:chExt cx="6882135" cy="637954"/>
          </a:xfrm>
        </p:grpSpPr>
        <p:sp>
          <p:nvSpPr>
            <p:cNvPr id="57" name="圆角矩形 56"/>
            <p:cNvSpPr/>
            <p:nvPr/>
          </p:nvSpPr>
          <p:spPr>
            <a:xfrm>
              <a:off x="2456121" y="3561901"/>
              <a:ext cx="6882135" cy="63795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OPPOSans R" panose="00020600040101010101" pitchFamily="18" charset="-122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488012" y="3593805"/>
              <a:ext cx="6628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rgbClr val="FF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sym typeface="+mn-ea"/>
                </a:rPr>
                <a:t>稚子</a:t>
              </a:r>
              <a:r>
                <a:rPr lang="zh-CN" altLang="en-US" sz="2400" dirty="0">
                  <a:solidFill>
                    <a:srgbClr val="0070C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sym typeface="+mn-ea"/>
                </a:rPr>
                <a:t>：幼稚、天真的孩子。</a:t>
              </a:r>
            </a:p>
          </p:txBody>
        </p:sp>
      </p:grpSp>
      <p:grpSp>
        <p:nvGrpSpPr>
          <p:cNvPr id="8" name="组合 58"/>
          <p:cNvGrpSpPr/>
          <p:nvPr/>
        </p:nvGrpSpPr>
        <p:grpSpPr>
          <a:xfrm>
            <a:off x="3693074" y="3576077"/>
            <a:ext cx="4516946" cy="637954"/>
            <a:chOff x="2456121" y="3561901"/>
            <a:chExt cx="6153819" cy="637954"/>
          </a:xfrm>
        </p:grpSpPr>
        <p:sp>
          <p:nvSpPr>
            <p:cNvPr id="60" name="圆角矩形 59"/>
            <p:cNvSpPr/>
            <p:nvPr/>
          </p:nvSpPr>
          <p:spPr>
            <a:xfrm>
              <a:off x="2456121" y="3561901"/>
              <a:ext cx="6093581" cy="63795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OPPOSans R" panose="00020600040101010101" pitchFamily="18" charset="-122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488012" y="3646970"/>
              <a:ext cx="61219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rgbClr val="FF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sym typeface="+mn-ea"/>
                </a:rPr>
                <a:t>弄冰</a:t>
              </a:r>
              <a:r>
                <a:rPr lang="zh-CN" altLang="en-US" sz="2400" dirty="0">
                  <a:solidFill>
                    <a:srgbClr val="0070C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sym typeface="+mn-ea"/>
                </a:rPr>
                <a:t>：提着银锣似的冰块玩耍。</a:t>
              </a:r>
            </a:p>
          </p:txBody>
        </p:sp>
      </p:grpSp>
      <p:grpSp>
        <p:nvGrpSpPr>
          <p:cNvPr id="9" name="组合 61"/>
          <p:cNvGrpSpPr/>
          <p:nvPr/>
        </p:nvGrpSpPr>
        <p:grpSpPr>
          <a:xfrm>
            <a:off x="2501637" y="4520203"/>
            <a:ext cx="7188726" cy="1299413"/>
            <a:chOff x="2456120" y="3561901"/>
            <a:chExt cx="8248842" cy="1115522"/>
          </a:xfrm>
        </p:grpSpPr>
        <p:sp>
          <p:nvSpPr>
            <p:cNvPr id="89" name="圆角矩形 88"/>
            <p:cNvSpPr/>
            <p:nvPr/>
          </p:nvSpPr>
          <p:spPr>
            <a:xfrm>
              <a:off x="2456120" y="3561901"/>
              <a:ext cx="7922177" cy="1080128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OPPOSans R" panose="00020600040101010101" pitchFamily="18" charset="-122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488010" y="3646963"/>
              <a:ext cx="8216952" cy="1030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FF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sym typeface="+mn-ea"/>
                </a:rPr>
                <a:t>解题</a:t>
              </a:r>
              <a:r>
                <a:rPr lang="zh-CN" altLang="en-US" sz="2400" dirty="0">
                  <a:solidFill>
                    <a:srgbClr val="0070C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sym typeface="+mn-ea"/>
                </a:rPr>
                <a:t>：清晨，儿童将铜盆里冻的冰剜下来，用带来的丝线穿起来当铮玩儿。</a:t>
              </a:r>
              <a:endParaRPr lang="en-US" altLang="zh-CN" sz="2400" dirty="0">
                <a:solidFill>
                  <a:srgbClr val="0070C0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endParaRPr>
            </a:p>
            <a:p>
              <a:endParaRPr lang="zh-CN" altLang="en-US" sz="2400" dirty="0">
                <a:solidFill>
                  <a:srgbClr val="0070C0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矩形 5"/>
          <p:cNvSpPr/>
          <p:nvPr/>
        </p:nvSpPr>
        <p:spPr>
          <a:xfrm>
            <a:off x="856528" y="2378695"/>
            <a:ext cx="10752880" cy="68127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zh-CN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  </a:t>
            </a: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有感情地朗读前两句古诗，结合注释，说说这两句诗写了什么？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矩形 5"/>
          <p:cNvSpPr/>
          <p:nvPr/>
        </p:nvSpPr>
        <p:spPr>
          <a:xfrm>
            <a:off x="1375237" y="2300273"/>
            <a:ext cx="7312025" cy="154305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稚子</a:t>
            </a:r>
            <a:r>
              <a:rPr lang="en-US" altLang="zh-CN" sz="28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/</a:t>
            </a: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金盆</a:t>
            </a:r>
            <a:r>
              <a:rPr lang="en-US" altLang="zh-CN" sz="28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/</a:t>
            </a: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脱晓冰，</a:t>
            </a:r>
            <a:endParaRPr lang="en-US" altLang="zh-CN" sz="2800" dirty="0">
              <a:latin typeface="OPPOSans R" panose="00020600040101010101" pitchFamily="18" charset="-122"/>
              <a:ea typeface="OPPOSans R" panose="00020600040101010101" pitchFamily="18" charset="-122"/>
              <a:sym typeface="+mn-ea"/>
            </a:endParaRPr>
          </a:p>
          <a:p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彩丝</a:t>
            </a:r>
            <a:r>
              <a:rPr lang="en-US" altLang="zh-CN" sz="28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/</a:t>
            </a: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穿取</a:t>
            </a:r>
            <a:r>
              <a:rPr lang="en-US" altLang="zh-CN" sz="28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/</a:t>
            </a: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当银钲。</a:t>
            </a:r>
          </a:p>
          <a:p>
            <a:pPr>
              <a:lnSpc>
                <a:spcPct val="150000"/>
              </a:lnSpc>
            </a:pPr>
            <a:endParaRPr lang="zh-CN" altLang="en-US" sz="2800" dirty="0">
              <a:latin typeface="OPPOSans R" panose="00020600040101010101" pitchFamily="18" charset="-122"/>
              <a:ea typeface="OPPOSans R" panose="00020600040101010101" pitchFamily="18" charset="-122"/>
              <a:sym typeface="+mn-ea"/>
            </a:endParaRPr>
          </a:p>
        </p:txBody>
      </p:sp>
      <p:grpSp>
        <p:nvGrpSpPr>
          <p:cNvPr id="3" name="组合 43"/>
          <p:cNvGrpSpPr/>
          <p:nvPr/>
        </p:nvGrpSpPr>
        <p:grpSpPr>
          <a:xfrm>
            <a:off x="5778189" y="1471205"/>
            <a:ext cx="4960803" cy="2392325"/>
            <a:chOff x="6113720" y="1786270"/>
            <a:chExt cx="4960803" cy="2392325"/>
          </a:xfrm>
        </p:grpSpPr>
        <p:sp>
          <p:nvSpPr>
            <p:cNvPr id="42" name="圆角矩形 41"/>
            <p:cNvSpPr/>
            <p:nvPr/>
          </p:nvSpPr>
          <p:spPr>
            <a:xfrm>
              <a:off x="6113720" y="1786270"/>
              <a:ext cx="4901609" cy="239232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OPPOSans R" panose="00020600040101010101" pitchFamily="18" charset="-122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273209" y="1850065"/>
              <a:ext cx="4801314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0070C0"/>
                  </a:solidFill>
                  <a:ea typeface="OPPOSans R" panose="00020600040101010101" pitchFamily="18" charset="-122"/>
                </a:rPr>
                <a:t>稚子：幼小的孩子</a:t>
              </a:r>
              <a:endParaRPr lang="en-US" altLang="zh-CN" sz="2400" dirty="0">
                <a:solidFill>
                  <a:srgbClr val="0070C0"/>
                </a:solidFill>
                <a:ea typeface="OPPOSans R" panose="00020600040101010101" pitchFamily="18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0070C0"/>
                  </a:solidFill>
                  <a:ea typeface="OPPOSans R" panose="00020600040101010101" pitchFamily="18" charset="-122"/>
                </a:rPr>
                <a:t>金盆脱晓冰：儿童晨起，从结成坚</a:t>
              </a:r>
              <a:endParaRPr lang="en-US" altLang="zh-CN" sz="2400" dirty="0">
                <a:solidFill>
                  <a:srgbClr val="0070C0"/>
                </a:solidFill>
                <a:ea typeface="OPPOSans R" panose="00020600040101010101" pitchFamily="18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zh-CN" sz="2400" dirty="0">
                  <a:solidFill>
                    <a:srgbClr val="0070C0"/>
                  </a:solidFill>
                  <a:ea typeface="OPPOSans R" panose="00020600040101010101" pitchFamily="18" charset="-122"/>
                </a:rPr>
                <a:t>              </a:t>
              </a:r>
              <a:r>
                <a:rPr lang="zh-CN" altLang="en-US" sz="2400" dirty="0">
                  <a:solidFill>
                    <a:srgbClr val="0070C0"/>
                  </a:solidFill>
                  <a:ea typeface="OPPOSans R" panose="00020600040101010101" pitchFamily="18" charset="-122"/>
                </a:rPr>
                <a:t>冰的铜盆里剜冰</a:t>
              </a:r>
              <a:endParaRPr lang="en-US" altLang="zh-CN" sz="2400" dirty="0">
                <a:solidFill>
                  <a:srgbClr val="0070C0"/>
                </a:solidFill>
                <a:ea typeface="OPPOSans R" panose="00020600040101010101" pitchFamily="18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0070C0"/>
                  </a:solidFill>
                  <a:ea typeface="OPPOSans R" panose="00020600040101010101" pitchFamily="18" charset="-122"/>
                </a:rPr>
                <a:t>铮：一种金属打击乐器</a:t>
              </a:r>
              <a:endParaRPr lang="en-US" altLang="zh-CN" sz="2400" dirty="0">
                <a:solidFill>
                  <a:srgbClr val="0070C0"/>
                </a:solidFill>
                <a:ea typeface="OPPOSans R" panose="00020600040101010101" pitchFamily="18" charset="-122"/>
              </a:endParaRPr>
            </a:p>
          </p:txBody>
        </p:sp>
      </p:grpSp>
      <p:grpSp>
        <p:nvGrpSpPr>
          <p:cNvPr id="4" name="组合 46"/>
          <p:cNvGrpSpPr/>
          <p:nvPr/>
        </p:nvGrpSpPr>
        <p:grpSpPr>
          <a:xfrm>
            <a:off x="1375237" y="4115031"/>
            <a:ext cx="6177517" cy="1434268"/>
            <a:chOff x="786809" y="4658188"/>
            <a:chExt cx="6177517" cy="1434268"/>
          </a:xfrm>
        </p:grpSpPr>
        <p:sp>
          <p:nvSpPr>
            <p:cNvPr id="45" name="矩形 44"/>
            <p:cNvSpPr/>
            <p:nvPr/>
          </p:nvSpPr>
          <p:spPr>
            <a:xfrm>
              <a:off x="868326" y="4658188"/>
              <a:ext cx="6096000" cy="132324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800" dirty="0">
                  <a:solidFill>
                    <a:srgbClr val="FF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</a:rPr>
                <a:t>诗意：</a:t>
              </a:r>
              <a:r>
                <a:rPr lang="zh-CN" altLang="en-US" sz="2800" dirty="0">
                  <a:solidFill>
                    <a:schemeClr val="accent1">
                      <a:lumMod val="75000"/>
                    </a:schemeClr>
                  </a:solidFill>
                  <a:latin typeface="OPPOSans R" panose="00020600040101010101" pitchFamily="18" charset="-122"/>
                  <a:ea typeface="OPPOSans R" panose="00020600040101010101" pitchFamily="18" charset="-122"/>
                </a:rPr>
                <a:t>清晨，儿童将铜盆里冻的冰剜下来，用带来的丝线穿起当铮玩儿。</a:t>
              </a:r>
            </a:p>
          </p:txBody>
        </p:sp>
        <p:sp>
          <p:nvSpPr>
            <p:cNvPr id="46" name="圆角矩形 45"/>
            <p:cNvSpPr/>
            <p:nvPr/>
          </p:nvSpPr>
          <p:spPr>
            <a:xfrm>
              <a:off x="786809" y="4720856"/>
              <a:ext cx="6156251" cy="13716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OPPOSans R" panose="00020600040101010101" pitchFamily="18" charset="-122"/>
              </a:endParaRPr>
            </a:p>
          </p:txBody>
        </p:sp>
      </p:grpSp>
      <p:sp>
        <p:nvSpPr>
          <p:cNvPr id="48" name="矩形 47"/>
          <p:cNvSpPr/>
          <p:nvPr/>
        </p:nvSpPr>
        <p:spPr>
          <a:xfrm>
            <a:off x="7982648" y="4398228"/>
            <a:ext cx="25217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OPPOSans R" panose="00020600040101010101" pitchFamily="18" charset="-122"/>
                <a:ea typeface="OPPOSans R" panose="00020600040101010101" pitchFamily="18" charset="-122"/>
                <a:cs typeface="楷体" panose="02010609060101010101" pitchFamily="49" charset="-122"/>
                <a:sym typeface="+mn-ea"/>
              </a:rPr>
              <a:t>抓住儿童的天真调皮，体会喜爱</a:t>
            </a:r>
            <a:endParaRPr lang="zh-CN" altLang="en-US" sz="240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660400" y="2360966"/>
            <a:ext cx="6952792" cy="2620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走在乡间的小路上，暮归的老牛是我同伴， 蓝天配朵夕阳在胸膛</a:t>
            </a:r>
            <a:r>
              <a:rPr lang="en-US" altLang="zh-CN" sz="2800" dirty="0"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……</a:t>
            </a: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让我们伴着歌声来学习三首描写乡村生活的古诗。</a:t>
            </a:r>
          </a:p>
          <a:p>
            <a:pPr algn="l">
              <a:lnSpc>
                <a:spcPct val="150000"/>
              </a:lnSpc>
            </a:pPr>
            <a:endParaRPr lang="zh-CN" altLang="en-US" sz="2800" dirty="0">
              <a:solidFill>
                <a:srgbClr val="FF0000"/>
              </a:solidFill>
              <a:latin typeface="OPPOSans R" panose="00020600040101010101" pitchFamily="18" charset="-122"/>
              <a:ea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pic>
        <p:nvPicPr>
          <p:cNvPr id="4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192" y="2442099"/>
            <a:ext cx="3690694" cy="245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矩形 5"/>
          <p:cNvSpPr/>
          <p:nvPr/>
        </p:nvSpPr>
        <p:spPr>
          <a:xfrm>
            <a:off x="972273" y="2038454"/>
            <a:ext cx="10487890" cy="68127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围绕脱晓冰想象孩子们除了“脱晓冰”还要干些什么？</a:t>
            </a:r>
          </a:p>
        </p:txBody>
      </p:sp>
      <p:grpSp>
        <p:nvGrpSpPr>
          <p:cNvPr id="3" name="组合 46"/>
          <p:cNvGrpSpPr/>
          <p:nvPr/>
        </p:nvGrpSpPr>
        <p:grpSpPr>
          <a:xfrm>
            <a:off x="1084385" y="3128445"/>
            <a:ext cx="10235656" cy="1705147"/>
            <a:chOff x="786809" y="4658188"/>
            <a:chExt cx="6177517" cy="1705147"/>
          </a:xfrm>
        </p:grpSpPr>
        <p:sp>
          <p:nvSpPr>
            <p:cNvPr id="45" name="矩形 44"/>
            <p:cNvSpPr/>
            <p:nvPr/>
          </p:nvSpPr>
          <p:spPr>
            <a:xfrm>
              <a:off x="868326" y="4658188"/>
              <a:ext cx="6096000" cy="170514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FF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</a:rPr>
                <a:t>孩子们除了“脱晓冰”还会用先把冰块儿穿起来轻轻地敲打</a:t>
              </a:r>
              <a:r>
                <a:rPr lang="en-US" altLang="zh-CN" sz="2400" dirty="0">
                  <a:solidFill>
                    <a:srgbClr val="FF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</a:rPr>
                <a:t>……</a:t>
              </a:r>
              <a:r>
                <a:rPr lang="zh-CN" altLang="en-US" sz="2400" dirty="0">
                  <a:solidFill>
                    <a:srgbClr val="FF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</a:rPr>
                <a:t>这两句写出了孩子们的天真调皮。</a:t>
              </a:r>
            </a:p>
            <a:p>
              <a:pPr>
                <a:lnSpc>
                  <a:spcPct val="150000"/>
                </a:lnSpc>
              </a:pPr>
              <a:endParaRPr lang="zh-CN" altLang="en-US" sz="2400" dirty="0">
                <a:solidFill>
                  <a:srgbClr val="0070C0"/>
                </a:solidFill>
                <a:latin typeface="OPPOSans R" panose="00020600040101010101" pitchFamily="18" charset="-122"/>
                <a:ea typeface="OPPOSans R" panose="00020600040101010101" pitchFamily="18" charset="-122"/>
              </a:endParaRPr>
            </a:p>
          </p:txBody>
        </p:sp>
        <p:sp>
          <p:nvSpPr>
            <p:cNvPr id="46" name="圆角矩形 45"/>
            <p:cNvSpPr/>
            <p:nvPr/>
          </p:nvSpPr>
          <p:spPr>
            <a:xfrm>
              <a:off x="786809" y="4720855"/>
              <a:ext cx="6156251" cy="128829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 sz="2400" dirty="0">
                <a:ea typeface="OPPOSans R" panose="00020600040101010101" pitchFamily="18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矩形 5"/>
          <p:cNvSpPr/>
          <p:nvPr/>
        </p:nvSpPr>
        <p:spPr>
          <a:xfrm>
            <a:off x="660400" y="2378695"/>
            <a:ext cx="11030030" cy="22591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latin typeface="OPPOSans R" panose="00020600040101010101" pitchFamily="18" charset="-122"/>
                <a:ea typeface="OPPOSans R" panose="00020600040101010101" pitchFamily="18" charset="-122"/>
              </a:rPr>
              <a:t>  </a:t>
            </a:r>
            <a:r>
              <a:rPr lang="zh-CN" altLang="en-US" sz="2400" dirty="0">
                <a:latin typeface="OPPOSans R" panose="00020600040101010101" pitchFamily="18" charset="-122"/>
                <a:ea typeface="OPPOSans R" panose="00020600040101010101" pitchFamily="18" charset="-122"/>
              </a:rPr>
              <a:t>孩子们被敲打冰块儿发出的美妙的声音陶醉了，边敲边舞，不亦乐乎。忽然，这声音戛然而止，传来了另一种声音，到底发生了什么事呢？齐读古诗后两句，一起来看看吧！</a:t>
            </a:r>
          </a:p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endParaRPr lang="zh-CN" altLang="en-US" sz="240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矩形 5"/>
          <p:cNvSpPr/>
          <p:nvPr/>
        </p:nvSpPr>
        <p:spPr>
          <a:xfrm>
            <a:off x="1631168" y="2026828"/>
            <a:ext cx="4345406" cy="155734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敲成</a:t>
            </a:r>
            <a:r>
              <a:rPr lang="en-US" altLang="zh-CN" sz="28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/</a:t>
            </a: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玉磬</a:t>
            </a:r>
            <a:r>
              <a:rPr lang="en-US" altLang="zh-CN" sz="28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/</a:t>
            </a: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穿林响，</a:t>
            </a:r>
            <a:endParaRPr lang="en-US" altLang="zh-CN" sz="2800" dirty="0">
              <a:latin typeface="OPPOSans R" panose="00020600040101010101" pitchFamily="18" charset="-122"/>
              <a:ea typeface="OPPOSans R" panose="00020600040101010101" pitchFamily="18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忽作</a:t>
            </a:r>
            <a:r>
              <a:rPr lang="en-US" altLang="zh-CN" sz="28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/</a:t>
            </a: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玻璃</a:t>
            </a:r>
            <a:r>
              <a:rPr lang="en-US" altLang="zh-CN" sz="28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/</a:t>
            </a: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碎地声。</a:t>
            </a:r>
          </a:p>
          <a:p>
            <a:endParaRPr lang="zh-CN" altLang="en-US" sz="2800" dirty="0">
              <a:latin typeface="OPPOSans R" panose="00020600040101010101" pitchFamily="18" charset="-122"/>
              <a:ea typeface="OPPOSans R" panose="00020600040101010101" pitchFamily="18" charset="-122"/>
              <a:sym typeface="+mn-ea"/>
            </a:endParaRPr>
          </a:p>
        </p:txBody>
      </p:sp>
      <p:grpSp>
        <p:nvGrpSpPr>
          <p:cNvPr id="3" name="组合 43"/>
          <p:cNvGrpSpPr/>
          <p:nvPr/>
        </p:nvGrpSpPr>
        <p:grpSpPr>
          <a:xfrm>
            <a:off x="5699993" y="1877171"/>
            <a:ext cx="5576357" cy="1350336"/>
            <a:chOff x="6113720" y="1786271"/>
            <a:chExt cx="5576357" cy="1350336"/>
          </a:xfrm>
        </p:grpSpPr>
        <p:sp>
          <p:nvSpPr>
            <p:cNvPr id="42" name="圆角矩形 41"/>
            <p:cNvSpPr/>
            <p:nvPr/>
          </p:nvSpPr>
          <p:spPr>
            <a:xfrm>
              <a:off x="6113720" y="1786271"/>
              <a:ext cx="5560828" cy="1350336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OPPOSans R" panose="00020600040101010101" pitchFamily="18" charset="-122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273209" y="1850065"/>
              <a:ext cx="5416868" cy="11380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0070C0"/>
                  </a:solidFill>
                  <a:ea typeface="OPPOSans R" panose="00020600040101010101" pitchFamily="18" charset="-122"/>
                </a:rPr>
                <a:t>磬：一种用玉或玉石制成的打击乐器。</a:t>
              </a:r>
              <a:endParaRPr lang="en-US" altLang="zh-CN" sz="2400" dirty="0">
                <a:solidFill>
                  <a:srgbClr val="0070C0"/>
                </a:solidFill>
                <a:ea typeface="OPPOSans R" panose="00020600040101010101" pitchFamily="18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0070C0"/>
                  </a:solidFill>
                  <a:ea typeface="OPPOSans R" panose="00020600040101010101" pitchFamily="18" charset="-122"/>
                </a:rPr>
                <a:t>玻璃：一种天然玉石，也叫水玉。</a:t>
              </a:r>
              <a:endParaRPr lang="en-US" altLang="zh-CN" sz="2400" dirty="0">
                <a:solidFill>
                  <a:srgbClr val="0070C0"/>
                </a:solidFill>
                <a:ea typeface="OPPOSans R" panose="00020600040101010101" pitchFamily="18" charset="-122"/>
              </a:endParaRPr>
            </a:p>
          </p:txBody>
        </p:sp>
      </p:grpSp>
      <p:grpSp>
        <p:nvGrpSpPr>
          <p:cNvPr id="4" name="组合 46"/>
          <p:cNvGrpSpPr/>
          <p:nvPr/>
        </p:nvGrpSpPr>
        <p:grpSpPr>
          <a:xfrm>
            <a:off x="1321531" y="3615518"/>
            <a:ext cx="6251947" cy="2029704"/>
            <a:chOff x="744278" y="4317932"/>
            <a:chExt cx="6251947" cy="2029704"/>
          </a:xfrm>
        </p:grpSpPr>
        <p:sp>
          <p:nvSpPr>
            <p:cNvPr id="45" name="矩形 44"/>
            <p:cNvSpPr/>
            <p:nvPr/>
          </p:nvSpPr>
          <p:spPr>
            <a:xfrm>
              <a:off x="900225" y="4317932"/>
              <a:ext cx="6096000" cy="170514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FF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</a:rPr>
                <a:t>诗意：敲得响声穿过树林，突然听见一声清脆的水玉落地的声响，原来是孩子们把它给敲碎了。</a:t>
              </a:r>
              <a:endParaRPr lang="zh-CN" altLang="en-US" sz="2400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</a:endParaRPr>
            </a:p>
          </p:txBody>
        </p:sp>
        <p:sp>
          <p:nvSpPr>
            <p:cNvPr id="46" name="圆角矩形 45"/>
            <p:cNvSpPr/>
            <p:nvPr/>
          </p:nvSpPr>
          <p:spPr>
            <a:xfrm>
              <a:off x="744278" y="4380614"/>
              <a:ext cx="6156251" cy="196702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ea typeface="OPPOSans R" panose="00020600040101010101" pitchFamily="18" charset="-122"/>
              </a:endParaRPr>
            </a:p>
          </p:txBody>
        </p:sp>
      </p:grpSp>
      <p:sp>
        <p:nvSpPr>
          <p:cNvPr id="48" name="矩形 47"/>
          <p:cNvSpPr/>
          <p:nvPr/>
        </p:nvSpPr>
        <p:spPr>
          <a:xfrm>
            <a:off x="8192741" y="3775593"/>
            <a:ext cx="3083609" cy="1151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OPPOSans R" panose="00020600040101010101" pitchFamily="18" charset="-122"/>
                <a:ea typeface="OPPOSans R" panose="00020600040101010101" pitchFamily="18" charset="-122"/>
                <a:cs typeface="楷体" panose="02010609060101010101" pitchFamily="49" charset="-122"/>
                <a:sym typeface="+mn-ea"/>
              </a:rPr>
              <a:t>抓住农村儿童的失望，体会喜爱之情</a:t>
            </a:r>
            <a:endParaRPr lang="zh-CN" altLang="en-US" sz="240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文本框 12"/>
          <p:cNvSpPr txBox="1"/>
          <p:nvPr/>
        </p:nvSpPr>
        <p:spPr>
          <a:xfrm>
            <a:off x="1076446" y="2485177"/>
            <a:ext cx="10383717" cy="13276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乡村儿童生活的每一个画面都让我们陶醉，也把诗人陶醉了，我们继续学习第三首古诗</a:t>
            </a:r>
            <a:r>
              <a:rPr lang="en-US" altLang="zh-CN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——《</a:t>
            </a: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村晚</a:t>
            </a:r>
            <a:r>
              <a:rPr lang="en-US" altLang="zh-CN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》</a:t>
            </a: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矩形 5"/>
          <p:cNvSpPr/>
          <p:nvPr/>
        </p:nvSpPr>
        <p:spPr>
          <a:xfrm>
            <a:off x="2532157" y="1768048"/>
            <a:ext cx="9447642" cy="59715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2400" dirty="0">
                <a:solidFill>
                  <a:srgbClr val="C00000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用自己喜欢的方式自由读诗，把古诗读正确、读流利。</a:t>
            </a:r>
          </a:p>
        </p:txBody>
      </p:sp>
      <p:sp>
        <p:nvSpPr>
          <p:cNvPr id="45" name="矩形 44"/>
          <p:cNvSpPr/>
          <p:nvPr/>
        </p:nvSpPr>
        <p:spPr>
          <a:xfrm>
            <a:off x="3051096" y="2852183"/>
            <a:ext cx="6096000" cy="27994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b="1" kern="0" dirty="0">
                <a:latin typeface="OPPOSans R" panose="00020600040101010101" pitchFamily="18" charset="-122"/>
                <a:ea typeface="OPPOSans R" panose="00020600040101010101" pitchFamily="18" charset="-122"/>
              </a:rPr>
              <a:t>村晚</a:t>
            </a:r>
          </a:p>
          <a:p>
            <a:pPr algn="ctr">
              <a:lnSpc>
                <a:spcPct val="120000"/>
              </a:lnSpc>
            </a:pPr>
            <a:r>
              <a:rPr lang="en-US" altLang="zh-CN" sz="2400" kern="0" dirty="0">
                <a:latin typeface="OPPOSans R" panose="00020600040101010101" pitchFamily="18" charset="-122"/>
                <a:ea typeface="OPPOSans R" panose="00020600040101010101" pitchFamily="18" charset="-122"/>
              </a:rPr>
              <a:t>【</a:t>
            </a:r>
            <a:r>
              <a:rPr lang="zh-CN" altLang="en-US" sz="2400" kern="0" dirty="0">
                <a:latin typeface="OPPOSans R" panose="00020600040101010101" pitchFamily="18" charset="-122"/>
                <a:ea typeface="OPPOSans R" panose="00020600040101010101" pitchFamily="18" charset="-122"/>
              </a:rPr>
              <a:t>宋</a:t>
            </a:r>
            <a:r>
              <a:rPr lang="en-US" altLang="zh-CN" sz="2400" kern="0" dirty="0">
                <a:latin typeface="OPPOSans R" panose="00020600040101010101" pitchFamily="18" charset="-122"/>
                <a:ea typeface="OPPOSans R" panose="00020600040101010101" pitchFamily="18" charset="-122"/>
              </a:rPr>
              <a:t>】</a:t>
            </a:r>
            <a:r>
              <a:rPr lang="zh-CN" altLang="en-US" sz="2400" kern="0" dirty="0">
                <a:latin typeface="OPPOSans R" panose="00020600040101010101" pitchFamily="18" charset="-122"/>
                <a:ea typeface="OPPOSans R" panose="00020600040101010101" pitchFamily="18" charset="-122"/>
              </a:rPr>
              <a:t>雷震</a:t>
            </a:r>
            <a:endParaRPr lang="en-US" altLang="zh-CN" sz="2400" kern="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400" kern="0" dirty="0">
                <a:latin typeface="OPPOSans R" panose="00020600040101010101" pitchFamily="18" charset="-122"/>
                <a:ea typeface="OPPOSans R" panose="00020600040101010101" pitchFamily="18" charset="-122"/>
              </a:rPr>
              <a:t>草满</a:t>
            </a:r>
            <a:r>
              <a:rPr lang="en-US" altLang="zh-CN" sz="2400" kern="0" dirty="0">
                <a:latin typeface="OPPOSans R" panose="00020600040101010101" pitchFamily="18" charset="-122"/>
                <a:ea typeface="OPPOSans R" panose="00020600040101010101" pitchFamily="18" charset="-122"/>
              </a:rPr>
              <a:t>/</a:t>
            </a:r>
            <a:r>
              <a:rPr lang="zh-CN" altLang="en-US" sz="2400" kern="0" dirty="0">
                <a:latin typeface="OPPOSans R" panose="00020600040101010101" pitchFamily="18" charset="-122"/>
                <a:ea typeface="OPPOSans R" panose="00020600040101010101" pitchFamily="18" charset="-122"/>
              </a:rPr>
              <a:t>池塘</a:t>
            </a:r>
            <a:r>
              <a:rPr lang="en-US" altLang="zh-CN" sz="2400" kern="0" dirty="0">
                <a:latin typeface="OPPOSans R" panose="00020600040101010101" pitchFamily="18" charset="-122"/>
                <a:ea typeface="OPPOSans R" panose="00020600040101010101" pitchFamily="18" charset="-122"/>
              </a:rPr>
              <a:t>/</a:t>
            </a:r>
            <a:r>
              <a:rPr lang="zh-CN" altLang="en-US" sz="2400" kern="0" dirty="0">
                <a:latin typeface="OPPOSans R" panose="00020600040101010101" pitchFamily="18" charset="-122"/>
                <a:ea typeface="OPPOSans R" panose="00020600040101010101" pitchFamily="18" charset="-122"/>
              </a:rPr>
              <a:t>水满陂，</a:t>
            </a:r>
            <a:endParaRPr lang="en-US" altLang="zh-CN" sz="2400" kern="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400" kern="0" dirty="0">
                <a:latin typeface="OPPOSans R" panose="00020600040101010101" pitchFamily="18" charset="-122"/>
                <a:ea typeface="OPPOSans R" panose="00020600040101010101" pitchFamily="18" charset="-122"/>
              </a:rPr>
              <a:t>山衔</a:t>
            </a:r>
            <a:r>
              <a:rPr lang="en-US" altLang="zh-CN" sz="2400" kern="0" dirty="0">
                <a:latin typeface="OPPOSans R" panose="00020600040101010101" pitchFamily="18" charset="-122"/>
                <a:ea typeface="OPPOSans R" panose="00020600040101010101" pitchFamily="18" charset="-122"/>
              </a:rPr>
              <a:t>/</a:t>
            </a:r>
            <a:r>
              <a:rPr lang="zh-CN" altLang="en-US" sz="2400" kern="0" dirty="0">
                <a:latin typeface="OPPOSans R" panose="00020600040101010101" pitchFamily="18" charset="-122"/>
                <a:ea typeface="OPPOSans R" panose="00020600040101010101" pitchFamily="18" charset="-122"/>
              </a:rPr>
              <a:t>落日</a:t>
            </a:r>
            <a:r>
              <a:rPr lang="en-US" altLang="zh-CN" sz="2400" kern="0" dirty="0">
                <a:latin typeface="OPPOSans R" panose="00020600040101010101" pitchFamily="18" charset="-122"/>
                <a:ea typeface="OPPOSans R" panose="00020600040101010101" pitchFamily="18" charset="-122"/>
              </a:rPr>
              <a:t>/</a:t>
            </a:r>
            <a:r>
              <a:rPr lang="zh-CN" altLang="en-US" sz="2400" kern="0" dirty="0">
                <a:latin typeface="OPPOSans R" panose="00020600040101010101" pitchFamily="18" charset="-122"/>
                <a:ea typeface="OPPOSans R" panose="00020600040101010101" pitchFamily="18" charset="-122"/>
              </a:rPr>
              <a:t>浸寒漪。</a:t>
            </a:r>
          </a:p>
          <a:p>
            <a:pPr algn="ctr">
              <a:lnSpc>
                <a:spcPct val="120000"/>
              </a:lnSpc>
            </a:pPr>
            <a:r>
              <a:rPr lang="zh-CN" altLang="en-US" sz="2400" kern="0" dirty="0">
                <a:latin typeface="OPPOSans R" panose="00020600040101010101" pitchFamily="18" charset="-122"/>
                <a:ea typeface="OPPOSans R" panose="00020600040101010101" pitchFamily="18" charset="-122"/>
              </a:rPr>
              <a:t>牧童</a:t>
            </a:r>
            <a:r>
              <a:rPr lang="en-US" altLang="zh-CN" sz="2400" kern="0" dirty="0">
                <a:latin typeface="OPPOSans R" panose="00020600040101010101" pitchFamily="18" charset="-122"/>
                <a:ea typeface="OPPOSans R" panose="00020600040101010101" pitchFamily="18" charset="-122"/>
              </a:rPr>
              <a:t>/</a:t>
            </a:r>
            <a:r>
              <a:rPr lang="zh-CN" altLang="en-US" sz="2400" kern="0" dirty="0">
                <a:latin typeface="OPPOSans R" panose="00020600040101010101" pitchFamily="18" charset="-122"/>
                <a:ea typeface="OPPOSans R" panose="00020600040101010101" pitchFamily="18" charset="-122"/>
              </a:rPr>
              <a:t>归去</a:t>
            </a:r>
            <a:r>
              <a:rPr lang="en-US" altLang="zh-CN" sz="2400" kern="0" dirty="0">
                <a:latin typeface="OPPOSans R" panose="00020600040101010101" pitchFamily="18" charset="-122"/>
                <a:ea typeface="OPPOSans R" panose="00020600040101010101" pitchFamily="18" charset="-122"/>
              </a:rPr>
              <a:t>/</a:t>
            </a:r>
            <a:r>
              <a:rPr lang="zh-CN" altLang="en-US" sz="2400" kern="0" dirty="0">
                <a:latin typeface="OPPOSans R" panose="00020600040101010101" pitchFamily="18" charset="-122"/>
                <a:ea typeface="OPPOSans R" panose="00020600040101010101" pitchFamily="18" charset="-122"/>
              </a:rPr>
              <a:t>横牛背，</a:t>
            </a:r>
            <a:endParaRPr lang="en-US" altLang="zh-CN" sz="2400" kern="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400" kern="0" dirty="0">
                <a:latin typeface="OPPOSans R" panose="00020600040101010101" pitchFamily="18" charset="-122"/>
                <a:ea typeface="OPPOSans R" panose="00020600040101010101" pitchFamily="18" charset="-122"/>
              </a:rPr>
              <a:t>短笛</a:t>
            </a:r>
            <a:r>
              <a:rPr lang="en-US" altLang="zh-CN" sz="2400" kern="0" dirty="0">
                <a:latin typeface="OPPOSans R" panose="00020600040101010101" pitchFamily="18" charset="-122"/>
                <a:ea typeface="OPPOSans R" panose="00020600040101010101" pitchFamily="18" charset="-122"/>
              </a:rPr>
              <a:t>/</a:t>
            </a:r>
            <a:r>
              <a:rPr lang="zh-CN" altLang="en-US" sz="2400" kern="0" dirty="0">
                <a:latin typeface="OPPOSans R" panose="00020600040101010101" pitchFamily="18" charset="-122"/>
                <a:ea typeface="OPPOSans R" panose="00020600040101010101" pitchFamily="18" charset="-122"/>
              </a:rPr>
              <a:t>无腔</a:t>
            </a:r>
            <a:r>
              <a:rPr lang="en-US" altLang="zh-CN" sz="2400" kern="0" dirty="0">
                <a:latin typeface="OPPOSans R" panose="00020600040101010101" pitchFamily="18" charset="-122"/>
                <a:ea typeface="OPPOSans R" panose="00020600040101010101" pitchFamily="18" charset="-122"/>
              </a:rPr>
              <a:t>/</a:t>
            </a:r>
            <a:r>
              <a:rPr lang="zh-CN" altLang="en-US" sz="2400" kern="0" dirty="0">
                <a:latin typeface="OPPOSans R" panose="00020600040101010101" pitchFamily="18" charset="-122"/>
                <a:ea typeface="OPPOSans R" panose="00020600040101010101" pitchFamily="18" charset="-122"/>
              </a:rPr>
              <a:t>信口吹。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5"/>
          <p:cNvSpPr/>
          <p:nvPr/>
        </p:nvSpPr>
        <p:spPr>
          <a:xfrm>
            <a:off x="3668513" y="2059422"/>
            <a:ext cx="5560398" cy="13277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  </a:t>
            </a:r>
            <a:r>
              <a:rPr lang="zh-CN" altLang="en-US" sz="2800" dirty="0">
                <a:solidFill>
                  <a:srgbClr val="C00000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如何理解题目“村晚”</a:t>
            </a:r>
            <a:r>
              <a:rPr lang="en-US" altLang="zh-CN" sz="2800" dirty="0">
                <a:solidFill>
                  <a:srgbClr val="C00000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?</a:t>
            </a:r>
          </a:p>
          <a:p>
            <a:pPr indent="0" fontAlgn="auto">
              <a:lnSpc>
                <a:spcPct val="150000"/>
              </a:lnSpc>
              <a:buFont typeface="Wingdings" panose="05000000000000000000" pitchFamily="2" charset="2"/>
              <a:buNone/>
            </a:pPr>
            <a:endParaRPr lang="zh-CN" altLang="en-US" sz="2800" dirty="0">
              <a:solidFill>
                <a:srgbClr val="C00000"/>
              </a:solidFill>
              <a:latin typeface="OPPOSans R" panose="00020600040101010101" pitchFamily="18" charset="-122"/>
              <a:ea typeface="OPPOSans R" panose="00020600040101010101" pitchFamily="18" charset="-122"/>
              <a:sym typeface="+mn-ea"/>
            </a:endParaRPr>
          </a:p>
        </p:txBody>
      </p:sp>
      <p:grpSp>
        <p:nvGrpSpPr>
          <p:cNvPr id="4" name="组合 55"/>
          <p:cNvGrpSpPr/>
          <p:nvPr/>
        </p:nvGrpSpPr>
        <p:grpSpPr>
          <a:xfrm>
            <a:off x="3576118" y="3097612"/>
            <a:ext cx="4026161" cy="637954"/>
            <a:chOff x="2456121" y="3561901"/>
            <a:chExt cx="6882135" cy="637954"/>
          </a:xfrm>
        </p:grpSpPr>
        <p:sp>
          <p:nvSpPr>
            <p:cNvPr id="57" name="圆角矩形 56"/>
            <p:cNvSpPr/>
            <p:nvPr/>
          </p:nvSpPr>
          <p:spPr>
            <a:xfrm>
              <a:off x="2456121" y="3561901"/>
              <a:ext cx="6882135" cy="63795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OPPOSans R" panose="00020600040101010101" pitchFamily="18" charset="-122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488012" y="3593805"/>
              <a:ext cx="6628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rgbClr val="FF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sym typeface="+mn-ea"/>
                </a:rPr>
                <a:t>村晚</a:t>
              </a:r>
              <a:r>
                <a:rPr lang="zh-CN" altLang="en-US" sz="2400" dirty="0">
                  <a:solidFill>
                    <a:srgbClr val="0070C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sym typeface="+mn-ea"/>
                </a:rPr>
                <a:t>：乡村傍晚的风景画。</a:t>
              </a:r>
            </a:p>
          </p:txBody>
        </p:sp>
      </p:grpSp>
      <p:grpSp>
        <p:nvGrpSpPr>
          <p:cNvPr id="8" name="组合 61"/>
          <p:cNvGrpSpPr/>
          <p:nvPr/>
        </p:nvGrpSpPr>
        <p:grpSpPr>
          <a:xfrm>
            <a:off x="836458" y="4153788"/>
            <a:ext cx="10511368" cy="1075437"/>
            <a:chOff x="2456120" y="3561901"/>
            <a:chExt cx="9093431" cy="1509136"/>
          </a:xfrm>
        </p:grpSpPr>
        <p:sp>
          <p:nvSpPr>
            <p:cNvPr id="89" name="圆角矩形 88"/>
            <p:cNvSpPr/>
            <p:nvPr/>
          </p:nvSpPr>
          <p:spPr>
            <a:xfrm>
              <a:off x="2456120" y="3561901"/>
              <a:ext cx="9093431" cy="1509136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OPPOSans R" panose="00020600040101010101" pitchFamily="18" charset="-122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488010" y="3646963"/>
              <a:ext cx="9031448" cy="713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FF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sym typeface="+mn-ea"/>
                </a:rPr>
                <a:t>解题</a:t>
              </a:r>
              <a:r>
                <a:rPr lang="zh-CN" altLang="en-US" sz="2400" dirty="0">
                  <a:solidFill>
                    <a:srgbClr val="0070C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sym typeface="+mn-ea"/>
                </a:rPr>
                <a:t>：这是一首描写农村晚景的诗。诗人即景而写，构成了一幅饶有生活情趣的农村晚景图。</a:t>
              </a:r>
            </a:p>
          </p:txBody>
        </p:sp>
      </p:grp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006" y="1775122"/>
            <a:ext cx="3090035" cy="2057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矩形 5"/>
          <p:cNvSpPr/>
          <p:nvPr/>
        </p:nvSpPr>
        <p:spPr>
          <a:xfrm>
            <a:off x="787078" y="2737510"/>
            <a:ext cx="10673085" cy="59715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zh-CN" sz="2400" dirty="0">
                <a:latin typeface="OPPOSans R" panose="00020600040101010101" pitchFamily="18" charset="-122"/>
                <a:ea typeface="OPPOSans R" panose="00020600040101010101" pitchFamily="18" charset="-122"/>
              </a:rPr>
              <a:t>  </a:t>
            </a:r>
            <a:r>
              <a:rPr lang="zh-CN" altLang="en-US" sz="2400" dirty="0">
                <a:latin typeface="OPPOSans R" panose="00020600040101010101" pitchFamily="18" charset="-122"/>
                <a:ea typeface="OPPOSans R" panose="00020600040101010101" pitchFamily="18" charset="-122"/>
              </a:rPr>
              <a:t>有感情地朗读前两句古诗，结合注释，说说这两句诗写了什么？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矩形 5"/>
          <p:cNvSpPr/>
          <p:nvPr/>
        </p:nvSpPr>
        <p:spPr>
          <a:xfrm>
            <a:off x="1033458" y="2018241"/>
            <a:ext cx="5312970" cy="155734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草满</a:t>
            </a:r>
            <a:r>
              <a:rPr lang="en-US" altLang="zh-CN" sz="28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/</a:t>
            </a: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池塘</a:t>
            </a:r>
            <a:r>
              <a:rPr lang="en-US" altLang="zh-CN" sz="28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/</a:t>
            </a: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水满陂，</a:t>
            </a:r>
            <a:endParaRPr lang="en-US" altLang="zh-CN" sz="280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山衔</a:t>
            </a:r>
            <a:r>
              <a:rPr lang="en-US" altLang="zh-CN" sz="28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/</a:t>
            </a: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落日</a:t>
            </a:r>
            <a:r>
              <a:rPr lang="en-US" altLang="zh-CN" sz="28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/</a:t>
            </a: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浸寒漪。</a:t>
            </a:r>
          </a:p>
          <a:p>
            <a:endParaRPr lang="zh-CN" altLang="en-US" sz="2800" dirty="0">
              <a:latin typeface="OPPOSans R" panose="00020600040101010101" pitchFamily="18" charset="-122"/>
              <a:ea typeface="OPPOSans R" panose="00020600040101010101" pitchFamily="18" charset="-122"/>
              <a:sym typeface="+mn-ea"/>
            </a:endParaRPr>
          </a:p>
        </p:txBody>
      </p:sp>
      <p:grpSp>
        <p:nvGrpSpPr>
          <p:cNvPr id="3" name="组合 43"/>
          <p:cNvGrpSpPr/>
          <p:nvPr/>
        </p:nvGrpSpPr>
        <p:grpSpPr>
          <a:xfrm>
            <a:off x="6815471" y="1637413"/>
            <a:ext cx="2551813" cy="2009555"/>
            <a:chOff x="6113720" y="1786270"/>
            <a:chExt cx="4901609" cy="2392325"/>
          </a:xfrm>
        </p:grpSpPr>
        <p:sp>
          <p:nvSpPr>
            <p:cNvPr id="42" name="圆角矩形 41"/>
            <p:cNvSpPr/>
            <p:nvPr/>
          </p:nvSpPr>
          <p:spPr>
            <a:xfrm>
              <a:off x="6113720" y="1786270"/>
              <a:ext cx="4901609" cy="239232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OPPOSans R" panose="00020600040101010101" pitchFamily="18" charset="-122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273209" y="1850065"/>
              <a:ext cx="4493026" cy="20142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0070C0"/>
                  </a:solidFill>
                  <a:ea typeface="OPPOSans R" panose="00020600040101010101" pitchFamily="18" charset="-122"/>
                </a:rPr>
                <a:t>陂：池岸</a:t>
              </a:r>
              <a:endParaRPr lang="en-US" altLang="zh-CN" sz="2400" dirty="0">
                <a:solidFill>
                  <a:srgbClr val="0070C0"/>
                </a:solidFill>
                <a:ea typeface="OPPOSans R" panose="00020600040101010101" pitchFamily="18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0070C0"/>
                  </a:solidFill>
                  <a:ea typeface="OPPOSans R" panose="00020600040101010101" pitchFamily="18" charset="-122"/>
                </a:rPr>
                <a:t>衔：口里含着</a:t>
              </a:r>
              <a:endParaRPr lang="en-US" altLang="zh-CN" sz="2400" dirty="0">
                <a:solidFill>
                  <a:srgbClr val="0070C0"/>
                </a:solidFill>
                <a:ea typeface="OPPOSans R" panose="00020600040101010101" pitchFamily="18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0070C0"/>
                  </a:solidFill>
                  <a:ea typeface="OPPOSans R" panose="00020600040101010101" pitchFamily="18" charset="-122"/>
                </a:rPr>
                <a:t>漪：水中的波纹</a:t>
              </a:r>
              <a:endParaRPr lang="en-US" altLang="zh-CN" sz="2400" dirty="0">
                <a:solidFill>
                  <a:srgbClr val="0070C0"/>
                </a:solidFill>
                <a:ea typeface="OPPOSans R" panose="00020600040101010101" pitchFamily="18" charset="-122"/>
              </a:endParaRPr>
            </a:p>
          </p:txBody>
        </p:sp>
      </p:grpSp>
      <p:grpSp>
        <p:nvGrpSpPr>
          <p:cNvPr id="4" name="组合 46"/>
          <p:cNvGrpSpPr/>
          <p:nvPr/>
        </p:nvGrpSpPr>
        <p:grpSpPr>
          <a:xfrm>
            <a:off x="1021817" y="4030880"/>
            <a:ext cx="10438346" cy="2125382"/>
            <a:chOff x="786809" y="4658188"/>
            <a:chExt cx="7974419" cy="2125382"/>
          </a:xfrm>
        </p:grpSpPr>
        <p:sp>
          <p:nvSpPr>
            <p:cNvPr id="45" name="矩形 44"/>
            <p:cNvSpPr/>
            <p:nvPr/>
          </p:nvSpPr>
          <p:spPr>
            <a:xfrm>
              <a:off x="868326" y="4658188"/>
              <a:ext cx="7669618" cy="11511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FF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</a:rPr>
                <a:t>诗意：</a:t>
              </a:r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OPPOSans R" panose="00020600040101010101" pitchFamily="18" charset="-122"/>
                  <a:ea typeface="OPPOSans R" panose="00020600040101010101" pitchFamily="18" charset="-122"/>
                </a:rPr>
                <a:t>池塘四周长满了青草，池塘里的水几乎溢出了塘岸，远远的青山，衔着彤红的落日，一起把影子倒映在水中，闪动着粼粼波光。</a:t>
              </a:r>
            </a:p>
          </p:txBody>
        </p:sp>
        <p:sp>
          <p:nvSpPr>
            <p:cNvPr id="46" name="圆角矩形 45"/>
            <p:cNvSpPr/>
            <p:nvPr/>
          </p:nvSpPr>
          <p:spPr>
            <a:xfrm>
              <a:off x="786809" y="4720855"/>
              <a:ext cx="7974419" cy="206271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ea typeface="OPPOSans R" panose="00020600040101010101" pitchFamily="18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矩形 5"/>
          <p:cNvSpPr/>
          <p:nvPr/>
        </p:nvSpPr>
        <p:spPr>
          <a:xfrm>
            <a:off x="917710" y="2240472"/>
            <a:ext cx="5312970" cy="155734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草满</a:t>
            </a:r>
            <a:r>
              <a:rPr lang="en-US" altLang="zh-CN" sz="28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/</a:t>
            </a: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池塘</a:t>
            </a:r>
            <a:r>
              <a:rPr lang="en-US" altLang="zh-CN" sz="28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/</a:t>
            </a: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水满陂，</a:t>
            </a:r>
            <a:endParaRPr lang="en-US" altLang="zh-CN" sz="280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山衔</a:t>
            </a:r>
            <a:r>
              <a:rPr lang="en-US" altLang="zh-CN" sz="28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/</a:t>
            </a: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落日</a:t>
            </a:r>
            <a:r>
              <a:rPr lang="en-US" altLang="zh-CN" sz="28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/</a:t>
            </a: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浸寒漪。</a:t>
            </a:r>
          </a:p>
          <a:p>
            <a:endParaRPr lang="zh-CN" altLang="en-US" sz="2800" dirty="0">
              <a:latin typeface="OPPOSans R" panose="00020600040101010101" pitchFamily="18" charset="-122"/>
              <a:ea typeface="OPPOSans R" panose="00020600040101010101" pitchFamily="18" charset="-122"/>
              <a:sym typeface="+mn-ea"/>
            </a:endParaRPr>
          </a:p>
        </p:txBody>
      </p:sp>
      <p:grpSp>
        <p:nvGrpSpPr>
          <p:cNvPr id="4" name="组合 46"/>
          <p:cNvGrpSpPr/>
          <p:nvPr/>
        </p:nvGrpSpPr>
        <p:grpSpPr>
          <a:xfrm>
            <a:off x="1275906" y="4493457"/>
            <a:ext cx="10078859" cy="1039242"/>
            <a:chOff x="786809" y="4720855"/>
            <a:chExt cx="10078859" cy="2062715"/>
          </a:xfrm>
        </p:grpSpPr>
        <p:sp>
          <p:nvSpPr>
            <p:cNvPr id="45" name="矩形 44"/>
            <p:cNvSpPr/>
            <p:nvPr/>
          </p:nvSpPr>
          <p:spPr>
            <a:xfrm>
              <a:off x="868326" y="4985091"/>
              <a:ext cx="9997342" cy="13954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b="1" dirty="0">
                  <a:solidFill>
                    <a:schemeClr val="accent1">
                      <a:lumMod val="50000"/>
                    </a:scheme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楷体" panose="02010609060101010101" pitchFamily="49" charset="-122"/>
                  <a:sym typeface="+mn-ea"/>
                </a:rPr>
                <a:t>把池塘、山、落日三者有机地融合起来，描绘了一幅非常幽雅美丽的图画。</a:t>
              </a:r>
              <a:endParaRPr lang="zh-CN" altLang="en-US" sz="2400" dirty="0">
                <a:solidFill>
                  <a:schemeClr val="accent1">
                    <a:lumMod val="50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</a:endParaRPr>
            </a:p>
            <a:p>
              <a:pPr>
                <a:lnSpc>
                  <a:spcPct val="150000"/>
                </a:lnSpc>
              </a:pPr>
              <a:endParaRPr lang="zh-CN" altLang="en-US" sz="2000" dirty="0">
                <a:solidFill>
                  <a:schemeClr val="accent1">
                    <a:lumMod val="50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</a:endParaRPr>
            </a:p>
          </p:txBody>
        </p:sp>
        <p:sp>
          <p:nvSpPr>
            <p:cNvPr id="46" name="圆角矩形 45"/>
            <p:cNvSpPr/>
            <p:nvPr/>
          </p:nvSpPr>
          <p:spPr>
            <a:xfrm>
              <a:off x="786809" y="4720855"/>
              <a:ext cx="10078859" cy="206271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OPPOSans R" panose="00020600040101010101" pitchFamily="18" charset="-122"/>
              </a:endParaRPr>
            </a:p>
          </p:txBody>
        </p:sp>
      </p:grp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96663" y="1628980"/>
            <a:ext cx="3522820" cy="23497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46"/>
          <p:cNvGrpSpPr/>
          <p:nvPr/>
        </p:nvGrpSpPr>
        <p:grpSpPr>
          <a:xfrm>
            <a:off x="1076849" y="2739055"/>
            <a:ext cx="10266341" cy="2099163"/>
            <a:chOff x="786809" y="4658188"/>
            <a:chExt cx="7974419" cy="3808468"/>
          </a:xfrm>
        </p:grpSpPr>
        <p:sp>
          <p:nvSpPr>
            <p:cNvPr id="45" name="矩形 44"/>
            <p:cNvSpPr/>
            <p:nvPr/>
          </p:nvSpPr>
          <p:spPr>
            <a:xfrm>
              <a:off x="868326" y="4658188"/>
              <a:ext cx="7669618" cy="29544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FF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</a:rPr>
                <a:t>这两个字运用得非常好。“衔”字运用了拟人的手法，形象地写出了日薄西山、欲落未落的状态；“浸”字生动地描绘出青山、落日倒映水中，与涟漪融为一体、摇曳闪烁的美丽景象。</a:t>
              </a:r>
            </a:p>
            <a:p>
              <a:pPr>
                <a:lnSpc>
                  <a:spcPct val="150000"/>
                </a:lnSpc>
              </a:pPr>
              <a:endParaRPr lang="zh-CN" altLang="en-US" sz="2400" dirty="0">
                <a:solidFill>
                  <a:schemeClr val="accent1">
                    <a:lumMod val="50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</a:endParaRPr>
            </a:p>
          </p:txBody>
        </p:sp>
        <p:sp>
          <p:nvSpPr>
            <p:cNvPr id="46" name="圆角矩形 45"/>
            <p:cNvSpPr/>
            <p:nvPr/>
          </p:nvSpPr>
          <p:spPr>
            <a:xfrm>
              <a:off x="786809" y="4720855"/>
              <a:ext cx="7974419" cy="374580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ea typeface="OPPOSans R" panose="00020600040101010101" pitchFamily="18" charset="-122"/>
              </a:endParaRPr>
            </a:p>
          </p:txBody>
        </p:sp>
      </p:grpSp>
      <p:sp>
        <p:nvSpPr>
          <p:cNvPr id="43" name="矩形 42"/>
          <p:cNvSpPr/>
          <p:nvPr/>
        </p:nvSpPr>
        <p:spPr>
          <a:xfrm>
            <a:off x="960699" y="1925621"/>
            <a:ext cx="95230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“山衔落日浸寒漪”中的“</a:t>
            </a:r>
            <a:r>
              <a:rPr lang="zh-CN" altLang="en-US" sz="28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衔</a:t>
            </a: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”与“</a:t>
            </a:r>
            <a:r>
              <a:rPr lang="zh-CN" altLang="en-US" sz="28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浸</a:t>
            </a: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”用得好不好？为什么？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 rot="10800000" flipV="1">
            <a:off x="3982720" y="1113155"/>
            <a:ext cx="984250" cy="152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" dirty="0">
                <a:solidFill>
                  <a:schemeClr val="bg1"/>
                </a:solidFill>
                <a:ea typeface="OPPOSans R" panose="00020600040101010101" pitchFamily="18" charset="-122"/>
              </a:rPr>
              <a:t>小学学科网  xuekeedu.com</a:t>
            </a:r>
          </a:p>
        </p:txBody>
      </p:sp>
      <p:sp>
        <p:nvSpPr>
          <p:cNvPr id="2" name="文本框 1"/>
          <p:cNvSpPr txBox="1"/>
          <p:nvPr/>
        </p:nvSpPr>
        <p:spPr>
          <a:xfrm rot="10800000" flipV="1">
            <a:off x="5441315" y="1938655"/>
            <a:ext cx="984250" cy="152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" dirty="0">
                <a:solidFill>
                  <a:schemeClr val="bg1"/>
                </a:solidFill>
                <a:ea typeface="OPPOSans R" panose="00020600040101010101" pitchFamily="18" charset="-122"/>
              </a:rPr>
              <a:t>小学学科网  xuekeedu.com</a:t>
            </a:r>
          </a:p>
        </p:txBody>
      </p:sp>
      <p:sp>
        <p:nvSpPr>
          <p:cNvPr id="3" name="文本框 2"/>
          <p:cNvSpPr txBox="1"/>
          <p:nvPr/>
        </p:nvSpPr>
        <p:spPr>
          <a:xfrm rot="10800000" flipV="1">
            <a:off x="7269480" y="1463675"/>
            <a:ext cx="984250" cy="152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" dirty="0">
                <a:solidFill>
                  <a:schemeClr val="bg1"/>
                </a:solidFill>
                <a:ea typeface="OPPOSans R" panose="00020600040101010101" pitchFamily="18" charset="-122"/>
              </a:rPr>
              <a:t>小学学科网  xuekeedu.com</a:t>
            </a:r>
          </a:p>
        </p:txBody>
      </p:sp>
      <p:sp>
        <p:nvSpPr>
          <p:cNvPr id="4" name="矩形 3"/>
          <p:cNvSpPr/>
          <p:nvPr/>
        </p:nvSpPr>
        <p:spPr>
          <a:xfrm>
            <a:off x="975163" y="1989727"/>
            <a:ext cx="6751718" cy="2970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范成大：</a:t>
            </a:r>
            <a:endParaRPr lang="en-US" altLang="zh-CN" sz="2800" b="1" dirty="0">
              <a:latin typeface="OPPOSans R" panose="00020600040101010101" pitchFamily="18" charset="-122"/>
              <a:ea typeface="OPPOSans R" panose="00020600040101010101" pitchFamily="18" charset="-122"/>
              <a:sym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字致能，号称石湖居士。南宋诗人。诗题材广泛，以反映农村社会生活内容的作品成就最高。他与杨万里、陆游、尤袤合称南宋“中兴四大诗人”。</a:t>
            </a:r>
            <a:endParaRPr lang="en-US" altLang="zh-CN" sz="2400" dirty="0">
              <a:latin typeface="OPPOSans R" panose="00020600040101010101" pitchFamily="18" charset="-122"/>
              <a:ea typeface="OPPOSans R" panose="00020600040101010101" pitchFamily="18" charset="-122"/>
              <a:sym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endParaRPr lang="zh-CN" altLang="en-US" sz="2800" dirty="0">
              <a:solidFill>
                <a:srgbClr val="FF0000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46" name="Freeform 21"/>
          <p:cNvSpPr/>
          <p:nvPr/>
        </p:nvSpPr>
        <p:spPr bwMode="auto">
          <a:xfrm>
            <a:off x="10866620" y="5413172"/>
            <a:ext cx="380088" cy="349171"/>
          </a:xfrm>
          <a:custGeom>
            <a:avLst/>
            <a:gdLst>
              <a:gd name="T0" fmla="*/ 27 w 75"/>
              <a:gd name="T1" fmla="*/ 15 h 69"/>
              <a:gd name="T2" fmla="*/ 48 w 75"/>
              <a:gd name="T3" fmla="*/ 55 h 69"/>
              <a:gd name="T4" fmla="*/ 27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27" y="15"/>
                </a:moveTo>
                <a:cubicBezTo>
                  <a:pt x="54" y="0"/>
                  <a:pt x="75" y="41"/>
                  <a:pt x="48" y="55"/>
                </a:cubicBezTo>
                <a:cubicBezTo>
                  <a:pt x="21" y="69"/>
                  <a:pt x="0" y="29"/>
                  <a:pt x="27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ea typeface="OPPOSans R" panose="00020600040101010101" pitchFamily="18" charset="-122"/>
            </a:endParaRPr>
          </a:p>
        </p:txBody>
      </p:sp>
      <p:pic>
        <p:nvPicPr>
          <p:cNvPr id="60" name="图片 59" descr="20181129_39f3e16d0120526dd186edb36fffe58b_wmk.jpeg"/>
          <p:cNvPicPr>
            <a:picLocks noChangeAspect="1"/>
          </p:cNvPicPr>
          <p:nvPr/>
        </p:nvPicPr>
        <p:blipFill>
          <a:blip r:embed="rId3" cstate="print"/>
          <a:srcRect t="6459"/>
          <a:stretch>
            <a:fillRect/>
          </a:stretch>
        </p:blipFill>
        <p:spPr>
          <a:xfrm>
            <a:off x="8017361" y="2030163"/>
            <a:ext cx="2540000" cy="2797674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787078" y="2437927"/>
            <a:ext cx="10731821" cy="14512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    </a:t>
            </a:r>
            <a:r>
              <a:rPr lang="zh-CN" altLang="en-US" sz="2400" u="sng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拟人</a:t>
            </a:r>
            <a:r>
              <a:rPr lang="zh-CN" altLang="en-US" sz="2400" dirty="0">
                <a:latin typeface="OPPOSans R" panose="00020600040101010101" pitchFamily="18" charset="-122"/>
                <a:ea typeface="OPPOSans R" panose="00020600040101010101" pitchFamily="18" charset="-122"/>
              </a:rPr>
              <a:t>即把物当做人来写，赋予“物”以人的言行或思想感情等。</a:t>
            </a:r>
            <a:endParaRPr lang="en-US" altLang="zh-CN" sz="240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  <a:p>
            <a:pPr algn="just">
              <a:lnSpc>
                <a:spcPct val="200000"/>
              </a:lnSpc>
            </a:pPr>
            <a:r>
              <a:rPr lang="zh-CN" altLang="en-US" sz="24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    </a:t>
            </a:r>
            <a:r>
              <a:rPr lang="zh-CN" altLang="en-US" sz="2400" u="sng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好处</a:t>
            </a:r>
            <a:r>
              <a:rPr lang="zh-CN" altLang="en-US" sz="2400" dirty="0">
                <a:latin typeface="OPPOSans R" panose="00020600040101010101" pitchFamily="18" charset="-122"/>
                <a:ea typeface="OPPOSans R" panose="00020600040101010101" pitchFamily="18" charset="-122"/>
              </a:rPr>
              <a:t>形象地表现事物特征，鲜明地表达作者的思想感情，语言亲切感人。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1971228" y="2842042"/>
            <a:ext cx="8204129" cy="5417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许多鲜嫩的笋，成群地从土里探出头来。</a:t>
            </a:r>
          </a:p>
        </p:txBody>
      </p:sp>
      <p:sp>
        <p:nvSpPr>
          <p:cNvPr id="40" name="TextBox 2"/>
          <p:cNvSpPr txBox="1">
            <a:spLocks noChangeArrowheads="1"/>
          </p:cNvSpPr>
          <p:nvPr/>
        </p:nvSpPr>
        <p:spPr bwMode="auto">
          <a:xfrm>
            <a:off x="1810337" y="3796915"/>
            <a:ext cx="7737700" cy="170514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zh-CN" sz="2400" dirty="0">
                <a:latin typeface="OPPOSans R" panose="00020600040101010101" pitchFamily="18" charset="-122"/>
                <a:ea typeface="OPPOSans R" panose="00020600040101010101" pitchFamily="18" charset="-122"/>
              </a:rPr>
              <a:t>1</a:t>
            </a:r>
            <a:r>
              <a:rPr lang="zh-CN" altLang="en-US" sz="2400" dirty="0">
                <a:latin typeface="OPPOSans R" panose="00020600040101010101" pitchFamily="18" charset="-122"/>
                <a:ea typeface="OPPOSans R" panose="00020600040101010101" pitchFamily="18" charset="-122"/>
              </a:rPr>
              <a:t>、小草悄悄地从土里（      ）出了嫩绿的小脑袋。</a:t>
            </a:r>
            <a:endParaRPr lang="en-US" altLang="zh-CN" sz="240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sz="2400" dirty="0">
                <a:latin typeface="OPPOSans R" panose="00020600040101010101" pitchFamily="18" charset="-122"/>
                <a:ea typeface="OPPOSans R" panose="00020600040101010101" pitchFamily="18" charset="-122"/>
              </a:rPr>
              <a:t>2</a:t>
            </a:r>
            <a:r>
              <a:rPr lang="zh-CN" altLang="en-US" sz="2400" dirty="0">
                <a:latin typeface="OPPOSans R" panose="00020600040101010101" pitchFamily="18" charset="-122"/>
                <a:ea typeface="OPPOSans R" panose="00020600040101010101" pitchFamily="18" charset="-122"/>
              </a:rPr>
              <a:t>、小鸟在枝头欢快地（        ）。</a:t>
            </a:r>
            <a:endParaRPr lang="en-US" altLang="zh-CN" sz="240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sz="2400" dirty="0">
                <a:latin typeface="OPPOSans R" panose="00020600040101010101" pitchFamily="18" charset="-122"/>
                <a:ea typeface="OPPOSans R" panose="00020600040101010101" pitchFamily="18" charset="-122"/>
              </a:rPr>
              <a:t>3</a:t>
            </a:r>
            <a:r>
              <a:rPr lang="zh-CN" altLang="en-US" sz="2400" dirty="0">
                <a:latin typeface="OPPOSans R" panose="00020600040101010101" pitchFamily="18" charset="-122"/>
                <a:ea typeface="OPPOSans R" panose="00020600040101010101" pitchFamily="18" charset="-122"/>
              </a:rPr>
              <a:t>、小树摆动着枝叶，向我们（          ）。</a:t>
            </a:r>
          </a:p>
        </p:txBody>
      </p:sp>
      <p:sp>
        <p:nvSpPr>
          <p:cNvPr id="41" name="TextBox 1"/>
          <p:cNvSpPr txBox="1">
            <a:spLocks noChangeArrowheads="1"/>
          </p:cNvSpPr>
          <p:nvPr/>
        </p:nvSpPr>
        <p:spPr bwMode="auto">
          <a:xfrm>
            <a:off x="5052372" y="3846725"/>
            <a:ext cx="492443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24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探</a:t>
            </a:r>
          </a:p>
        </p:txBody>
      </p:sp>
      <p:sp>
        <p:nvSpPr>
          <p:cNvPr id="42" name="TextBox 1"/>
          <p:cNvSpPr txBox="1">
            <a:spLocks noChangeArrowheads="1"/>
          </p:cNvSpPr>
          <p:nvPr/>
        </p:nvSpPr>
        <p:spPr bwMode="auto">
          <a:xfrm>
            <a:off x="5083791" y="4443213"/>
            <a:ext cx="889987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唱歌 </a:t>
            </a:r>
          </a:p>
        </p:txBody>
      </p:sp>
      <p:sp>
        <p:nvSpPr>
          <p:cNvPr id="43" name="TextBox 1"/>
          <p:cNvSpPr txBox="1">
            <a:spLocks noChangeArrowheads="1"/>
          </p:cNvSpPr>
          <p:nvPr/>
        </p:nvSpPr>
        <p:spPr bwMode="auto">
          <a:xfrm>
            <a:off x="5939053" y="5016404"/>
            <a:ext cx="1107996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24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点头笑</a:t>
            </a:r>
          </a:p>
        </p:txBody>
      </p:sp>
      <p:sp>
        <p:nvSpPr>
          <p:cNvPr id="44" name="矩形 43"/>
          <p:cNvSpPr/>
          <p:nvPr/>
        </p:nvSpPr>
        <p:spPr>
          <a:xfrm>
            <a:off x="2159766" y="1983424"/>
            <a:ext cx="8132550" cy="541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spcBef>
                <a:spcPct val="50000"/>
              </a:spcBef>
            </a:pPr>
            <a:r>
              <a:rPr lang="zh-CN" altLang="en-US" sz="2400" dirty="0">
                <a:solidFill>
                  <a:prstClr val="black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读一读，写一写，用拟人的修辞手法完成句子。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矩形 5"/>
          <p:cNvSpPr/>
          <p:nvPr/>
        </p:nvSpPr>
        <p:spPr>
          <a:xfrm>
            <a:off x="763930" y="2390270"/>
            <a:ext cx="10754970" cy="170514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latin typeface="OPPOSans R" panose="00020600040101010101" pitchFamily="18" charset="-122"/>
                <a:ea typeface="OPPOSans R" panose="00020600040101010101" pitchFamily="18" charset="-122"/>
              </a:rPr>
              <a:t>  </a:t>
            </a:r>
            <a:r>
              <a:rPr lang="zh-CN" altLang="en-US" sz="2400" dirty="0">
                <a:latin typeface="OPPOSans R" panose="00020600040101010101" pitchFamily="18" charset="-122"/>
                <a:ea typeface="OPPOSans R" panose="00020600040101010101" pitchFamily="18" charset="-122"/>
              </a:rPr>
              <a:t>长满青草的池塘，快要落山的红日，真是一幅饶有生活情趣的农村晚景图，此时牧童在干什么呢？齐读古诗后两句，一起来看看吧！</a:t>
            </a:r>
          </a:p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endParaRPr lang="zh-CN" altLang="en-US" sz="240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矩形 5"/>
          <p:cNvSpPr/>
          <p:nvPr/>
        </p:nvSpPr>
        <p:spPr>
          <a:xfrm>
            <a:off x="1258968" y="2110786"/>
            <a:ext cx="5312970" cy="137742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600" dirty="0">
                <a:latin typeface="OPPOSans R" panose="00020600040101010101" pitchFamily="18" charset="-122"/>
                <a:ea typeface="OPPOSans R" panose="00020600040101010101" pitchFamily="18" charset="-122"/>
              </a:rPr>
              <a:t>牧童</a:t>
            </a:r>
            <a:r>
              <a:rPr lang="en-US" altLang="zh-CN" sz="36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/</a:t>
            </a:r>
            <a:r>
              <a:rPr lang="zh-CN" altLang="en-US" sz="3600" dirty="0">
                <a:latin typeface="OPPOSans R" panose="00020600040101010101" pitchFamily="18" charset="-122"/>
                <a:ea typeface="OPPOSans R" panose="00020600040101010101" pitchFamily="18" charset="-122"/>
              </a:rPr>
              <a:t>归去</a:t>
            </a:r>
            <a:r>
              <a:rPr lang="en-US" altLang="zh-CN" sz="36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/</a:t>
            </a:r>
            <a:r>
              <a:rPr lang="zh-CN" altLang="en-US" sz="3600" dirty="0">
                <a:latin typeface="OPPOSans R" panose="00020600040101010101" pitchFamily="18" charset="-122"/>
                <a:ea typeface="OPPOSans R" panose="00020600040101010101" pitchFamily="18" charset="-122"/>
              </a:rPr>
              <a:t>横牛背，</a:t>
            </a:r>
            <a:endParaRPr lang="en-US" altLang="zh-CN" sz="360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latin typeface="OPPOSans R" panose="00020600040101010101" pitchFamily="18" charset="-122"/>
                <a:ea typeface="OPPOSans R" panose="00020600040101010101" pitchFamily="18" charset="-122"/>
              </a:rPr>
              <a:t>短笛</a:t>
            </a:r>
            <a:r>
              <a:rPr lang="en-US" altLang="zh-CN" sz="36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/</a:t>
            </a:r>
            <a:r>
              <a:rPr lang="zh-CN" altLang="en-US" sz="3600" dirty="0">
                <a:latin typeface="OPPOSans R" panose="00020600040101010101" pitchFamily="18" charset="-122"/>
                <a:ea typeface="OPPOSans R" panose="00020600040101010101" pitchFamily="18" charset="-122"/>
              </a:rPr>
              <a:t>无腔</a:t>
            </a:r>
            <a:r>
              <a:rPr lang="en-US" altLang="zh-CN" sz="36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/</a:t>
            </a:r>
            <a:r>
              <a:rPr lang="zh-CN" altLang="en-US" sz="3600" dirty="0">
                <a:latin typeface="OPPOSans R" panose="00020600040101010101" pitchFamily="18" charset="-122"/>
                <a:ea typeface="OPPOSans R" panose="00020600040101010101" pitchFamily="18" charset="-122"/>
              </a:rPr>
              <a:t>信口吹。</a:t>
            </a:r>
            <a:endParaRPr lang="zh-CN" altLang="en-US" sz="3600" dirty="0">
              <a:latin typeface="OPPOSans R" panose="00020600040101010101" pitchFamily="18" charset="-122"/>
              <a:ea typeface="OPPOSans R" panose="00020600040101010101" pitchFamily="18" charset="-122"/>
              <a:sym typeface="+mn-ea"/>
            </a:endParaRPr>
          </a:p>
        </p:txBody>
      </p:sp>
      <p:grpSp>
        <p:nvGrpSpPr>
          <p:cNvPr id="3" name="组合 43"/>
          <p:cNvGrpSpPr/>
          <p:nvPr/>
        </p:nvGrpSpPr>
        <p:grpSpPr>
          <a:xfrm>
            <a:off x="6571938" y="1710496"/>
            <a:ext cx="3646966" cy="2009555"/>
            <a:chOff x="6113720" y="1786270"/>
            <a:chExt cx="7005216" cy="2392325"/>
          </a:xfrm>
        </p:grpSpPr>
        <p:sp>
          <p:nvSpPr>
            <p:cNvPr id="42" name="圆角矩形 41"/>
            <p:cNvSpPr/>
            <p:nvPr/>
          </p:nvSpPr>
          <p:spPr>
            <a:xfrm>
              <a:off x="6113720" y="1786270"/>
              <a:ext cx="7005216" cy="239232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OPPOSans R" panose="00020600040101010101" pitchFamily="18" charset="-122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273209" y="1850065"/>
              <a:ext cx="6266590" cy="20884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0070C0"/>
                  </a:solidFill>
                  <a:ea typeface="OPPOSans R" panose="00020600040101010101" pitchFamily="18" charset="-122"/>
                </a:rPr>
                <a:t>横牛背：横坐在牛背上</a:t>
              </a:r>
              <a:endParaRPr lang="en-US" altLang="zh-CN" sz="2400" dirty="0">
                <a:solidFill>
                  <a:srgbClr val="0070C0"/>
                </a:solidFill>
                <a:ea typeface="OPPOSans R" panose="00020600040101010101" pitchFamily="18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0070C0"/>
                  </a:solidFill>
                  <a:ea typeface="OPPOSans R" panose="00020600040101010101" pitchFamily="18" charset="-122"/>
                </a:rPr>
                <a:t>腔：曲调</a:t>
              </a:r>
              <a:endParaRPr lang="en-US" altLang="zh-CN" sz="2400" dirty="0">
                <a:solidFill>
                  <a:srgbClr val="0070C0"/>
                </a:solidFill>
                <a:ea typeface="OPPOSans R" panose="00020600040101010101" pitchFamily="18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0070C0"/>
                  </a:solidFill>
                  <a:ea typeface="OPPOSans R" panose="00020600040101010101" pitchFamily="18" charset="-122"/>
                </a:rPr>
                <a:t>信口：随口</a:t>
              </a:r>
              <a:endParaRPr lang="en-US" altLang="zh-CN" sz="2400" dirty="0">
                <a:solidFill>
                  <a:srgbClr val="0070C0"/>
                </a:solidFill>
                <a:ea typeface="OPPOSans R" panose="00020600040101010101" pitchFamily="18" charset="-122"/>
              </a:endParaRPr>
            </a:p>
          </p:txBody>
        </p:sp>
      </p:grpSp>
      <p:grpSp>
        <p:nvGrpSpPr>
          <p:cNvPr id="4" name="组合 46"/>
          <p:cNvGrpSpPr/>
          <p:nvPr/>
        </p:nvGrpSpPr>
        <p:grpSpPr>
          <a:xfrm>
            <a:off x="660400" y="4369981"/>
            <a:ext cx="10659641" cy="1584251"/>
            <a:chOff x="786809" y="4720855"/>
            <a:chExt cx="7974419" cy="2062715"/>
          </a:xfrm>
        </p:grpSpPr>
        <p:sp>
          <p:nvSpPr>
            <p:cNvPr id="45" name="矩形 44"/>
            <p:cNvSpPr/>
            <p:nvPr/>
          </p:nvSpPr>
          <p:spPr>
            <a:xfrm>
              <a:off x="939209" y="4720855"/>
              <a:ext cx="7669618" cy="14988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FF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</a:rPr>
                <a:t>诗意：放牛的孩子横坐在牛背上，慢慢地朝家走去，拿着短笛随便地吹奏着不成调的曲子。</a:t>
              </a:r>
              <a:endParaRPr lang="zh-CN" altLang="en-US" sz="2400" dirty="0">
                <a:solidFill>
                  <a:schemeClr val="accent1">
                    <a:lumMod val="50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</a:endParaRPr>
            </a:p>
          </p:txBody>
        </p:sp>
        <p:sp>
          <p:nvSpPr>
            <p:cNvPr id="46" name="圆角矩形 45"/>
            <p:cNvSpPr/>
            <p:nvPr/>
          </p:nvSpPr>
          <p:spPr>
            <a:xfrm>
              <a:off x="786809" y="4720855"/>
              <a:ext cx="7974419" cy="206271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ea typeface="OPPOSans R" panose="00020600040101010101" pitchFamily="18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矩形 5"/>
          <p:cNvSpPr/>
          <p:nvPr/>
        </p:nvSpPr>
        <p:spPr>
          <a:xfrm>
            <a:off x="3503080" y="1852467"/>
            <a:ext cx="5312970" cy="137742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600" dirty="0">
                <a:latin typeface="OPPOSans R" panose="00020600040101010101" pitchFamily="18" charset="-122"/>
                <a:ea typeface="OPPOSans R" panose="00020600040101010101" pitchFamily="18" charset="-122"/>
              </a:rPr>
              <a:t>牧童</a:t>
            </a:r>
            <a:r>
              <a:rPr lang="en-US" altLang="zh-CN" sz="36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/</a:t>
            </a:r>
            <a:r>
              <a:rPr lang="zh-CN" altLang="en-US" sz="3600" dirty="0">
                <a:latin typeface="OPPOSans R" panose="00020600040101010101" pitchFamily="18" charset="-122"/>
                <a:ea typeface="OPPOSans R" panose="00020600040101010101" pitchFamily="18" charset="-122"/>
              </a:rPr>
              <a:t>归去</a:t>
            </a:r>
            <a:r>
              <a:rPr lang="en-US" altLang="zh-CN" sz="36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/</a:t>
            </a:r>
            <a:r>
              <a:rPr lang="zh-CN" altLang="en-US" sz="3600" dirty="0">
                <a:latin typeface="OPPOSans R" panose="00020600040101010101" pitchFamily="18" charset="-122"/>
                <a:ea typeface="OPPOSans R" panose="00020600040101010101" pitchFamily="18" charset="-122"/>
              </a:rPr>
              <a:t>横牛背，</a:t>
            </a:r>
            <a:endParaRPr lang="en-US" altLang="zh-CN" sz="360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latin typeface="OPPOSans R" panose="00020600040101010101" pitchFamily="18" charset="-122"/>
                <a:ea typeface="OPPOSans R" panose="00020600040101010101" pitchFamily="18" charset="-122"/>
              </a:rPr>
              <a:t>短笛</a:t>
            </a:r>
            <a:r>
              <a:rPr lang="en-US" altLang="zh-CN" sz="36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/</a:t>
            </a:r>
            <a:r>
              <a:rPr lang="zh-CN" altLang="en-US" sz="3600" dirty="0">
                <a:latin typeface="OPPOSans R" panose="00020600040101010101" pitchFamily="18" charset="-122"/>
                <a:ea typeface="OPPOSans R" panose="00020600040101010101" pitchFamily="18" charset="-122"/>
              </a:rPr>
              <a:t>无腔</a:t>
            </a:r>
            <a:r>
              <a:rPr lang="en-US" altLang="zh-CN" sz="36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/</a:t>
            </a:r>
            <a:r>
              <a:rPr lang="zh-CN" altLang="en-US" sz="3600" dirty="0">
                <a:latin typeface="OPPOSans R" panose="00020600040101010101" pitchFamily="18" charset="-122"/>
                <a:ea typeface="OPPOSans R" panose="00020600040101010101" pitchFamily="18" charset="-122"/>
              </a:rPr>
              <a:t>信口吹。</a:t>
            </a:r>
            <a:endParaRPr lang="zh-CN" altLang="en-US" sz="3600" dirty="0">
              <a:latin typeface="OPPOSans R" panose="00020600040101010101" pitchFamily="18" charset="-122"/>
              <a:ea typeface="OPPOSans R" panose="00020600040101010101" pitchFamily="18" charset="-122"/>
              <a:sym typeface="+mn-ea"/>
            </a:endParaRPr>
          </a:p>
        </p:txBody>
      </p:sp>
      <p:grpSp>
        <p:nvGrpSpPr>
          <p:cNvPr id="4" name="组合 46"/>
          <p:cNvGrpSpPr/>
          <p:nvPr/>
        </p:nvGrpSpPr>
        <p:grpSpPr>
          <a:xfrm>
            <a:off x="1096769" y="3512359"/>
            <a:ext cx="9783434" cy="1584251"/>
            <a:chOff x="786809" y="4720855"/>
            <a:chExt cx="7974419" cy="2062715"/>
          </a:xfrm>
        </p:grpSpPr>
        <p:sp>
          <p:nvSpPr>
            <p:cNvPr id="45" name="矩形 44"/>
            <p:cNvSpPr/>
            <p:nvPr/>
          </p:nvSpPr>
          <p:spPr>
            <a:xfrm>
              <a:off x="868325" y="4775152"/>
              <a:ext cx="7669618" cy="18487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3200" b="1" dirty="0">
                  <a:solidFill>
                    <a:srgbClr val="0070C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楷体" panose="02010609060101010101" pitchFamily="49" charset="-122"/>
                  <a:sym typeface="+mn-ea"/>
                </a:rPr>
                <a:t>抓住农村儿童的调皮可爱，天真活泼，体会喜爱。</a:t>
              </a:r>
            </a:p>
            <a:p>
              <a:pPr>
                <a:lnSpc>
                  <a:spcPct val="150000"/>
                </a:lnSpc>
              </a:pPr>
              <a:endParaRPr lang="zh-CN" altLang="en-US" sz="2800" dirty="0">
                <a:solidFill>
                  <a:schemeClr val="accent1">
                    <a:lumMod val="50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</a:endParaRPr>
            </a:p>
          </p:txBody>
        </p:sp>
        <p:sp>
          <p:nvSpPr>
            <p:cNvPr id="46" name="圆角矩形 45"/>
            <p:cNvSpPr/>
            <p:nvPr/>
          </p:nvSpPr>
          <p:spPr>
            <a:xfrm>
              <a:off x="786809" y="4720855"/>
              <a:ext cx="7974419" cy="206271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OPPOSans R" panose="00020600040101010101" pitchFamily="18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文本框 12"/>
          <p:cNvSpPr txBox="1"/>
          <p:nvPr/>
        </p:nvSpPr>
        <p:spPr>
          <a:xfrm>
            <a:off x="3477499" y="1900386"/>
            <a:ext cx="8218316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《</a:t>
            </a: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村晚</a:t>
            </a:r>
            <a:r>
              <a:rPr lang="zh-CN" altLang="zh-CN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》中的句子给你留下了怎样的印象？</a:t>
            </a:r>
          </a:p>
          <a:p>
            <a:endParaRPr lang="zh-CN" altLang="en-US" sz="280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956929" y="2738820"/>
            <a:ext cx="10503234" cy="2620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    </a:t>
            </a:r>
            <a:r>
              <a:rPr lang="zh-CN" altLang="en-US" sz="28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诗人把池塘、山、落日三者有机地融合起来，描绘了一幅非常幽雅美丽的图画，在这样的环境里，牧童随意横坐在牛背上无腔信口，表现出了牧童无忧无虑，悠闲自在的情致</a:t>
            </a:r>
            <a:r>
              <a:rPr lang="en-US" altLang="zh-CN" sz="28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……</a:t>
            </a:r>
            <a:r>
              <a:rPr lang="en-US" altLang="zh-CN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 </a:t>
            </a:r>
            <a:endParaRPr lang="zh-CN" altLang="zh-CN" sz="280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endParaRPr lang="zh-CN" altLang="zh-CN" sz="280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3"/>
          <p:cNvSpPr/>
          <p:nvPr/>
        </p:nvSpPr>
        <p:spPr>
          <a:xfrm>
            <a:off x="2029046" y="1905238"/>
            <a:ext cx="813390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《</a:t>
            </a:r>
            <a:r>
              <a:rPr lang="zh-CN" altLang="en-US" sz="280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村晚</a:t>
            </a:r>
            <a:r>
              <a:rPr lang="en-US" altLang="zh-CN" sz="280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》</a:t>
            </a:r>
            <a:r>
              <a:rPr lang="zh-CN" altLang="en-US" sz="280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这是一首     </a:t>
            </a:r>
            <a:endParaRPr lang="en-US" altLang="zh-CN" sz="2800" dirty="0">
              <a:solidFill>
                <a:srgbClr val="000000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形象描绘了一幅有着四周长满青草的池塘、似被山咬住的红红落日以及放牛回家的孩子横坐在牛背，用短笛随便地吹奏着不成调的曲子农村晚景图，</a:t>
            </a:r>
            <a:endParaRPr lang="en-US" altLang="zh-CN" sz="2800" dirty="0">
              <a:solidFill>
                <a:srgbClr val="000000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             </a:t>
            </a:r>
          </a:p>
        </p:txBody>
      </p:sp>
      <p:cxnSp>
        <p:nvCxnSpPr>
          <p:cNvPr id="46" name="直接连接符 45"/>
          <p:cNvCxnSpPr/>
          <p:nvPr/>
        </p:nvCxnSpPr>
        <p:spPr>
          <a:xfrm>
            <a:off x="4984899" y="2585698"/>
            <a:ext cx="4976037" cy="2126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 47"/>
          <p:cNvSpPr/>
          <p:nvPr/>
        </p:nvSpPr>
        <p:spPr>
          <a:xfrm>
            <a:off x="5309023" y="1983195"/>
            <a:ext cx="34676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描写农村晚景的诗</a:t>
            </a:r>
            <a:endParaRPr lang="zh-CN" altLang="en-US" sz="320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cxnSp>
        <p:nvCxnSpPr>
          <p:cNvPr id="50" name="直接连接符 49"/>
          <p:cNvCxnSpPr/>
          <p:nvPr/>
        </p:nvCxnSpPr>
        <p:spPr>
          <a:xfrm flipV="1">
            <a:off x="2128285" y="5169410"/>
            <a:ext cx="7790121" cy="141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矩形 52"/>
          <p:cNvSpPr/>
          <p:nvPr/>
        </p:nvSpPr>
        <p:spPr>
          <a:xfrm>
            <a:off x="2176118" y="4616936"/>
            <a:ext cx="76891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抒发了诗人对乡村晚景的喜爱和赞美之情。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42"/>
          <p:cNvSpPr/>
          <p:nvPr/>
        </p:nvSpPr>
        <p:spPr>
          <a:xfrm>
            <a:off x="734185" y="2265382"/>
            <a:ext cx="10493258" cy="3367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相同之处：</a:t>
            </a:r>
            <a:r>
              <a:rPr lang="zh-CN" altLang="zh-CN" sz="2400" dirty="0">
                <a:latin typeface="OPPOSans R" panose="00020600040101010101" pitchFamily="18" charset="-122"/>
                <a:ea typeface="OPPOSans R" panose="00020600040101010101" pitchFamily="18" charset="-122"/>
              </a:rPr>
              <a:t>这三首诗都生动地描绘了儿童自在快乐的生活状态，塑造了天真活泼的儿童形象，充满了童真童趣。</a:t>
            </a:r>
          </a:p>
          <a:p>
            <a:pPr>
              <a:lnSpc>
                <a:spcPct val="150000"/>
              </a:lnSpc>
            </a:pPr>
            <a:r>
              <a:rPr lang="zh-CN" altLang="zh-CN" sz="24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不同之处：</a:t>
            </a:r>
            <a:r>
              <a:rPr lang="zh-CN" altLang="zh-CN" sz="2400" dirty="0">
                <a:latin typeface="OPPOSans R" panose="00020600040101010101" pitchFamily="18" charset="-122"/>
                <a:ea typeface="OPPOSans R" panose="00020600040101010101" pitchFamily="18" charset="-122"/>
              </a:rPr>
              <a:t>《四时田园杂兴》以繁忙的劳动场面做铺垫，自然地引出儿童学种瓜的可爱场景；《稚子弄冰》哎则从稚子的心理出发，重点描写了</a:t>
            </a:r>
            <a:r>
              <a:rPr lang="en-US" altLang="zh-CN" sz="2400" dirty="0">
                <a:latin typeface="OPPOSans R" panose="00020600040101010101" pitchFamily="18" charset="-122"/>
                <a:ea typeface="OPPOSans R" panose="00020600040101010101" pitchFamily="18" charset="-122"/>
              </a:rPr>
              <a:t>“</a:t>
            </a:r>
            <a:r>
              <a:rPr lang="zh-CN" altLang="zh-CN" sz="2400" dirty="0">
                <a:latin typeface="OPPOSans R" panose="00020600040101010101" pitchFamily="18" charset="-122"/>
                <a:ea typeface="OPPOSans R" panose="00020600040101010101" pitchFamily="18" charset="-122"/>
              </a:rPr>
              <a:t>脱冰作戏</a:t>
            </a:r>
            <a:r>
              <a:rPr lang="en-US" altLang="zh-CN" sz="2400" dirty="0">
                <a:latin typeface="OPPOSans R" panose="00020600040101010101" pitchFamily="18" charset="-122"/>
                <a:ea typeface="OPPOSans R" panose="00020600040101010101" pitchFamily="18" charset="-122"/>
              </a:rPr>
              <a:t>”</a:t>
            </a:r>
            <a:r>
              <a:rPr lang="zh-CN" altLang="zh-CN" sz="2400" dirty="0">
                <a:latin typeface="OPPOSans R" panose="00020600040101010101" pitchFamily="18" charset="-122"/>
                <a:ea typeface="OPPOSans R" panose="00020600040101010101" pitchFamily="18" charset="-122"/>
              </a:rPr>
              <a:t>的动作细节；《村晚》首先描绘了宁静优美的乡村晚景，接着向我们展现了悠然晚归的牧童形象，构成了一幅饶有生活情趣的农村晚景图。</a:t>
            </a:r>
            <a:endParaRPr lang="zh-CN" altLang="en-US" sz="240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2822738" y="1669628"/>
            <a:ext cx="63161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b="1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这三首诗有什么相同之处和不同之处？</a:t>
            </a:r>
            <a:endParaRPr lang="zh-CN" altLang="zh-CN" sz="2800" dirty="0">
              <a:solidFill>
                <a:srgbClr val="FF0000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矩形 46"/>
          <p:cNvSpPr/>
          <p:nvPr/>
        </p:nvSpPr>
        <p:spPr>
          <a:xfrm>
            <a:off x="1573619" y="2142070"/>
            <a:ext cx="829339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1</a:t>
            </a: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、你知道应该用什么感情来朗读这三首诗吗？（  ）</a:t>
            </a:r>
            <a:endParaRPr lang="en-US" altLang="zh-CN" sz="280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    A.</a:t>
            </a: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赞颂    </a:t>
            </a:r>
            <a:r>
              <a:rPr lang="en-US" altLang="zh-CN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B.</a:t>
            </a: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深情    </a:t>
            </a:r>
            <a:r>
              <a:rPr lang="en-US" altLang="zh-CN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C.</a:t>
            </a: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愤怒</a:t>
            </a:r>
            <a:endParaRPr lang="en-US" altLang="zh-CN" sz="280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   </a:t>
            </a:r>
            <a:endParaRPr lang="en-US" altLang="zh-CN" sz="280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2</a:t>
            </a: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、朗读这些三首诗时，应该用怎样的语气呢？（  ）</a:t>
            </a:r>
            <a:endParaRPr lang="en-US" altLang="zh-CN" sz="280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    A.</a:t>
            </a: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平淡    </a:t>
            </a:r>
            <a:r>
              <a:rPr lang="en-US" altLang="zh-CN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B.</a:t>
            </a: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激昂    </a:t>
            </a:r>
            <a:r>
              <a:rPr lang="en-US" altLang="zh-CN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C.</a:t>
            </a: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喜悦   </a:t>
            </a:r>
          </a:p>
        </p:txBody>
      </p:sp>
      <p:sp>
        <p:nvSpPr>
          <p:cNvPr id="48" name="TextBox 5"/>
          <p:cNvSpPr txBox="1">
            <a:spLocks noChangeArrowheads="1"/>
          </p:cNvSpPr>
          <p:nvPr/>
        </p:nvSpPr>
        <p:spPr bwMode="auto">
          <a:xfrm>
            <a:off x="9207435" y="2305519"/>
            <a:ext cx="431528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A</a:t>
            </a:r>
            <a:endParaRPr lang="zh-CN" altLang="en-US" sz="3600" b="1" dirty="0">
              <a:solidFill>
                <a:srgbClr val="FF0000"/>
              </a:solidFill>
              <a:latin typeface="OPPOSans R" panose="00020600040101010101" pitchFamily="18" charset="-122"/>
              <a:ea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9209839" y="4211070"/>
            <a:ext cx="42672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OPPOSans R" panose="00020600040101010101" pitchFamily="18" charset="-122"/>
              </a:rPr>
              <a:t>C</a:t>
            </a:r>
            <a:endParaRPr lang="zh-CN" altLang="en-US" sz="3600" b="1" dirty="0">
              <a:solidFill>
                <a:srgbClr val="FF0000"/>
              </a:solidFill>
              <a:latin typeface="OPPOSans R" panose="00020600040101010101" pitchFamily="18" charset="-122"/>
              <a:ea typeface="OPPOSans R" panose="00020600040101010101" pitchFamily="18" charset="-122"/>
              <a:sym typeface="OPPOSans R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3"/>
          <p:cNvSpPr/>
          <p:nvPr/>
        </p:nvSpPr>
        <p:spPr>
          <a:xfrm>
            <a:off x="1374808" y="2065033"/>
            <a:ext cx="9442384" cy="1323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OPPOSans R" panose="00020600040101010101" pitchFamily="18" charset="-122"/>
                <a:ea typeface="OPPOSans R" panose="00020600040101010101" pitchFamily="18" charset="-122"/>
              </a:rPr>
              <a:t>    </a:t>
            </a: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根据诗歌内容，展开想象，选择其中一首改写成短文。（</a:t>
            </a:r>
            <a:r>
              <a:rPr lang="zh-CN" altLang="en-US" sz="28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改写</a:t>
            </a:r>
            <a:r>
              <a:rPr lang="en-US" altLang="zh-CN" sz="28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《</a:t>
            </a:r>
            <a:r>
              <a:rPr lang="zh-CN" altLang="en-US" sz="28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四时田园杂兴</a:t>
            </a:r>
            <a:r>
              <a:rPr lang="en-US" altLang="zh-CN" sz="28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》</a:t>
            </a:r>
            <a:r>
              <a:rPr lang="zh-CN" altLang="en-US" sz="2800" dirty="0">
                <a:latin typeface="OPPOSans R" panose="00020600040101010101" pitchFamily="18" charset="-122"/>
                <a:ea typeface="OPPOSans R" panose="00020600040101010101" pitchFamily="18" charset="-122"/>
              </a:rPr>
              <a:t>）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374808" y="3677536"/>
            <a:ext cx="9442384" cy="1327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提示：改写古诗要注意保持古诗的思想内容基本不变，在原诗的基础上发挥想象，用恰当通顺的语言描绘出诗的内容。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 rot="10800000" flipV="1">
            <a:off x="3982720" y="1113155"/>
            <a:ext cx="984250" cy="152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" dirty="0">
                <a:solidFill>
                  <a:schemeClr val="bg1"/>
                </a:solidFill>
                <a:ea typeface="OPPOSans R" panose="00020600040101010101" pitchFamily="18" charset="-122"/>
              </a:rPr>
              <a:t>小学学科网  xuekeedu.com</a:t>
            </a:r>
          </a:p>
        </p:txBody>
      </p:sp>
      <p:sp>
        <p:nvSpPr>
          <p:cNvPr id="2" name="文本框 1"/>
          <p:cNvSpPr txBox="1"/>
          <p:nvPr/>
        </p:nvSpPr>
        <p:spPr>
          <a:xfrm rot="10800000" flipV="1">
            <a:off x="5441315" y="1938655"/>
            <a:ext cx="984250" cy="152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" dirty="0">
                <a:solidFill>
                  <a:schemeClr val="bg1"/>
                </a:solidFill>
                <a:ea typeface="OPPOSans R" panose="00020600040101010101" pitchFamily="18" charset="-122"/>
              </a:rPr>
              <a:t>小学学科网  xuekeedu.com</a:t>
            </a:r>
          </a:p>
        </p:txBody>
      </p:sp>
      <p:sp>
        <p:nvSpPr>
          <p:cNvPr id="3" name="文本框 2"/>
          <p:cNvSpPr txBox="1"/>
          <p:nvPr/>
        </p:nvSpPr>
        <p:spPr>
          <a:xfrm rot="10800000" flipV="1">
            <a:off x="7269480" y="1463675"/>
            <a:ext cx="984250" cy="152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" dirty="0">
                <a:solidFill>
                  <a:schemeClr val="bg1"/>
                </a:solidFill>
                <a:ea typeface="OPPOSans R" panose="00020600040101010101" pitchFamily="18" charset="-122"/>
              </a:rPr>
              <a:t>小学学科网  xuekeedu.com</a:t>
            </a:r>
          </a:p>
        </p:txBody>
      </p:sp>
      <p:sp>
        <p:nvSpPr>
          <p:cNvPr id="4" name="矩形 3"/>
          <p:cNvSpPr/>
          <p:nvPr/>
        </p:nvSpPr>
        <p:spPr>
          <a:xfrm>
            <a:off x="4206115" y="1957423"/>
            <a:ext cx="7313135" cy="3543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OPPOSans R" panose="00020600040101010101" pitchFamily="18" charset="-122"/>
                <a:ea typeface="OPPOSans R" panose="00020600040101010101" pitchFamily="18" charset="-122"/>
              </a:rPr>
              <a:t>杨万里：</a:t>
            </a:r>
            <a:endParaRPr lang="en-US" altLang="zh-CN" sz="2800" b="1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OPPOSans R" panose="00020600040101010101" pitchFamily="18" charset="-122"/>
                <a:ea typeface="OPPOSans R" panose="00020600040101010101" pitchFamily="18" charset="-122"/>
              </a:rPr>
              <a:t>字廷秀，号诚斋。南宋诗人。他的诗歌大多描写自然景物，且以此见长。他也有不少篇章反映民间疾苦、抒发爱国感情的作品。著有</a:t>
            </a:r>
            <a:r>
              <a:rPr lang="en-US" altLang="zh-CN" sz="2400" dirty="0">
                <a:latin typeface="OPPOSans R" panose="00020600040101010101" pitchFamily="18" charset="-122"/>
                <a:ea typeface="OPPOSans R" panose="00020600040101010101" pitchFamily="18" charset="-122"/>
              </a:rPr>
              <a:t>《</a:t>
            </a:r>
            <a:r>
              <a:rPr lang="zh-CN" altLang="en-US" sz="2400" dirty="0">
                <a:latin typeface="OPPOSans R" panose="00020600040101010101" pitchFamily="18" charset="-122"/>
                <a:ea typeface="OPPOSans R" panose="00020600040101010101" pitchFamily="18" charset="-122"/>
              </a:rPr>
              <a:t>诚斋集</a:t>
            </a:r>
            <a:r>
              <a:rPr lang="en-US" altLang="zh-CN" sz="2400" dirty="0">
                <a:latin typeface="OPPOSans R" panose="00020600040101010101" pitchFamily="18" charset="-122"/>
                <a:ea typeface="OPPOSans R" panose="00020600040101010101" pitchFamily="18" charset="-122"/>
              </a:rPr>
              <a:t>》</a:t>
            </a:r>
            <a:r>
              <a:rPr lang="zh-CN" altLang="en-US" sz="2400" dirty="0">
                <a:latin typeface="OPPOSans R" panose="00020600040101010101" pitchFamily="18" charset="-122"/>
                <a:ea typeface="OPPOSans R" panose="00020600040101010101" pitchFamily="18" charset="-122"/>
              </a:rPr>
              <a:t>等。他与范成大、陆游、尤袤合称南宋“中兴四大诗人”。</a:t>
            </a:r>
            <a:endParaRPr lang="en-US" altLang="zh-CN" sz="240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endParaRPr lang="zh-CN" altLang="en-US" sz="2800" b="1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pic>
        <p:nvPicPr>
          <p:cNvPr id="60" name="图片 59" descr="aecd3bf0a8474ee6827c559690932f1c_th.jpg"/>
          <p:cNvPicPr>
            <a:picLocks noChangeAspect="1"/>
          </p:cNvPicPr>
          <p:nvPr/>
        </p:nvPicPr>
        <p:blipFill>
          <a:blip r:embed="rId3" cstate="print"/>
          <a:srcRect l="13695" t="26067" r="53196" b="22097"/>
          <a:stretch>
            <a:fillRect/>
          </a:stretch>
        </p:blipFill>
        <p:spPr>
          <a:xfrm>
            <a:off x="1420434" y="1718261"/>
            <a:ext cx="2073717" cy="3246634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/>
          <p:cNvGrpSpPr/>
          <p:nvPr/>
        </p:nvGrpSpPr>
        <p:grpSpPr>
          <a:xfrm>
            <a:off x="876341" y="2040778"/>
            <a:ext cx="10583821" cy="2970859"/>
            <a:chOff x="838911" y="2139702"/>
            <a:chExt cx="6302723" cy="5207717"/>
          </a:xfrm>
        </p:grpSpPr>
        <p:sp>
          <p:nvSpPr>
            <p:cNvPr id="42" name="矩形 41"/>
            <p:cNvSpPr/>
            <p:nvPr/>
          </p:nvSpPr>
          <p:spPr>
            <a:xfrm>
              <a:off x="985486" y="2234252"/>
              <a:ext cx="5992615" cy="45931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ea typeface="OPPOSans R" panose="00020600040101010101" pitchFamily="18" charset="-122"/>
                </a:rPr>
                <a:t>        </a:t>
              </a:r>
              <a:r>
                <a:rPr lang="zh-CN" altLang="en-US" sz="2800" dirty="0">
                  <a:latin typeface="OPPOSans R" panose="00020600040101010101" pitchFamily="18" charset="-122"/>
                  <a:ea typeface="OPPOSans R" panose="00020600040101010101" pitchFamily="18" charset="-122"/>
                </a:rPr>
                <a:t>正是初夏时节，水稻田里的秧苗都到了该除草的时候了。白天，村子里的男人们就都到水稻田里去除草。妇女白天忙完了家中别的家务活以后，晚上也不闲着，忙着又是搓麻线，又是织布。全村的年轻人都各忙各的，忙得不亦乐乎。</a:t>
              </a:r>
            </a:p>
          </p:txBody>
        </p:sp>
        <p:sp>
          <p:nvSpPr>
            <p:cNvPr id="43" name="圆角矩形 42"/>
            <p:cNvSpPr/>
            <p:nvPr/>
          </p:nvSpPr>
          <p:spPr>
            <a:xfrm>
              <a:off x="838911" y="2139702"/>
              <a:ext cx="6302723" cy="5207717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OPPOSans R" panose="00020600040101010101" pitchFamily="18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40"/>
          <p:cNvGrpSpPr/>
          <p:nvPr/>
        </p:nvGrpSpPr>
        <p:grpSpPr>
          <a:xfrm>
            <a:off x="828987" y="1722474"/>
            <a:ext cx="10631175" cy="2988422"/>
            <a:chOff x="838911" y="2139702"/>
            <a:chExt cx="6302723" cy="5207717"/>
          </a:xfrm>
        </p:grpSpPr>
        <p:sp>
          <p:nvSpPr>
            <p:cNvPr id="42" name="矩形 41"/>
            <p:cNvSpPr/>
            <p:nvPr/>
          </p:nvSpPr>
          <p:spPr>
            <a:xfrm>
              <a:off x="985486" y="2234252"/>
              <a:ext cx="5992615" cy="34680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ea typeface="OPPOSans R" panose="00020600040101010101" pitchFamily="18" charset="-122"/>
                </a:rPr>
                <a:t>        </a:t>
              </a:r>
              <a:r>
                <a:rPr lang="zh-CN" altLang="en-US" sz="2800" dirty="0">
                  <a:latin typeface="OPPOSans R" panose="00020600040101010101" pitchFamily="18" charset="-122"/>
                  <a:ea typeface="OPPOSans R" panose="00020600040101010101" pitchFamily="18" charset="-122"/>
                </a:rPr>
                <a:t>那些孩子们既不会耕田也不会织布，可也闲不下来。因为他们从小都对家中父母亲忙农活的事情见多不怪了，也都很喜爱劳动。你看，在茂盛成荫的桑树底下，他们都在忙着跟父母学习种瓜的方法呢！</a:t>
              </a:r>
            </a:p>
          </p:txBody>
        </p:sp>
        <p:sp>
          <p:nvSpPr>
            <p:cNvPr id="43" name="圆角矩形 42"/>
            <p:cNvSpPr/>
            <p:nvPr/>
          </p:nvSpPr>
          <p:spPr>
            <a:xfrm>
              <a:off x="838911" y="2139702"/>
              <a:ext cx="6302723" cy="5207717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OPPOSans R" panose="00020600040101010101" pitchFamily="18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形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702" t="14304" r="56378" b="-12992"/>
          <a:stretch>
            <a:fillRect/>
          </a:stretch>
        </p:blipFill>
        <p:spPr>
          <a:xfrm>
            <a:off x="8674100" y="-939800"/>
            <a:ext cx="1193800" cy="1193800"/>
          </a:xfrm>
          <a:custGeom>
            <a:avLst/>
            <a:gdLst>
              <a:gd name="connsiteX0" fmla="*/ 0 w 1193800"/>
              <a:gd name="connsiteY0" fmla="*/ 0 h 1193800"/>
              <a:gd name="connsiteX1" fmla="*/ 528927 w 1193800"/>
              <a:gd name="connsiteY1" fmla="*/ 0 h 1193800"/>
              <a:gd name="connsiteX2" fmla="*/ 528927 w 1193800"/>
              <a:gd name="connsiteY2" fmla="*/ 1036635 h 1193800"/>
              <a:gd name="connsiteX3" fmla="*/ 1193800 w 1193800"/>
              <a:gd name="connsiteY3" fmla="*/ 1036635 h 1193800"/>
              <a:gd name="connsiteX4" fmla="*/ 1193800 w 1193800"/>
              <a:gd name="connsiteY4" fmla="*/ 1193800 h 1193800"/>
              <a:gd name="connsiteX5" fmla="*/ 0 w 1193800"/>
              <a:gd name="connsiteY5" fmla="*/ 1193800 h 1193800"/>
              <a:gd name="connsiteX6" fmla="*/ 0 w 1193800"/>
              <a:gd name="connsiteY6" fmla="*/ 0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3800" h="1193800">
                <a:moveTo>
                  <a:pt x="0" y="0"/>
                </a:moveTo>
                <a:lnTo>
                  <a:pt x="528927" y="0"/>
                </a:lnTo>
                <a:lnTo>
                  <a:pt x="528927" y="1036635"/>
                </a:lnTo>
                <a:lnTo>
                  <a:pt x="1193800" y="1036635"/>
                </a:lnTo>
                <a:lnTo>
                  <a:pt x="1193800" y="1193800"/>
                </a:lnTo>
                <a:lnTo>
                  <a:pt x="0" y="1193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4" name="任意形状 33"/>
          <p:cNvSpPr/>
          <p:nvPr/>
        </p:nvSpPr>
        <p:spPr>
          <a:xfrm>
            <a:off x="2736720" y="2598177"/>
            <a:ext cx="546250" cy="797387"/>
          </a:xfrm>
          <a:custGeom>
            <a:avLst/>
            <a:gdLst>
              <a:gd name="connsiteX0" fmla="*/ 32688 w 546250"/>
              <a:gd name="connsiteY0" fmla="*/ 0 h 797387"/>
              <a:gd name="connsiteX1" fmla="*/ 472216 w 546250"/>
              <a:gd name="connsiteY1" fmla="*/ 283516 h 797387"/>
              <a:gd name="connsiteX2" fmla="*/ 501754 w 546250"/>
              <a:gd name="connsiteY2" fmla="*/ 797387 h 797387"/>
              <a:gd name="connsiteX3" fmla="*/ 63408 w 546250"/>
              <a:gd name="connsiteY3" fmla="*/ 513872 h 797387"/>
              <a:gd name="connsiteX4" fmla="*/ 32688 w 546250"/>
              <a:gd name="connsiteY4" fmla="*/ 0 h 79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250" h="797387">
                <a:moveTo>
                  <a:pt x="32688" y="0"/>
                </a:moveTo>
                <a:cubicBezTo>
                  <a:pt x="117758" y="60247"/>
                  <a:pt x="341067" y="62610"/>
                  <a:pt x="472216" y="283516"/>
                </a:cubicBezTo>
                <a:cubicBezTo>
                  <a:pt x="559266" y="441531"/>
                  <a:pt x="570124" y="630442"/>
                  <a:pt x="501754" y="797387"/>
                </a:cubicBezTo>
                <a:cubicBezTo>
                  <a:pt x="320748" y="772737"/>
                  <a:pt x="160102" y="668832"/>
                  <a:pt x="63408" y="513872"/>
                </a:cubicBezTo>
                <a:cubicBezTo>
                  <a:pt x="-66560" y="294148"/>
                  <a:pt x="45685" y="99231"/>
                  <a:pt x="32688" y="0"/>
                </a:cubicBezTo>
                <a:close/>
              </a:path>
            </a:pathLst>
          </a:custGeom>
          <a:gradFill>
            <a:gsLst>
              <a:gs pos="50000">
                <a:srgbClr val="FFD146"/>
              </a:gs>
              <a:gs pos="0">
                <a:srgbClr val="F5B700"/>
              </a:gs>
              <a:gs pos="100000">
                <a:srgbClr val="F5B700"/>
              </a:gs>
            </a:gsLst>
            <a:lin ang="2700000" scaled="0"/>
          </a:gradFill>
          <a:ln w="50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ea typeface="OPPOSans R" panose="00020600040101010101" pitchFamily="18" charset="-122"/>
            </a:endParaRPr>
          </a:p>
        </p:txBody>
      </p:sp>
      <p:sp>
        <p:nvSpPr>
          <p:cNvPr id="35" name="任意形状 34"/>
          <p:cNvSpPr>
            <a:spLocks noChangeAspect="1"/>
          </p:cNvSpPr>
          <p:nvPr/>
        </p:nvSpPr>
        <p:spPr>
          <a:xfrm rot="4500000">
            <a:off x="8535731" y="3611727"/>
            <a:ext cx="360000" cy="525509"/>
          </a:xfrm>
          <a:custGeom>
            <a:avLst/>
            <a:gdLst>
              <a:gd name="connsiteX0" fmla="*/ 32688 w 546250"/>
              <a:gd name="connsiteY0" fmla="*/ 0 h 797387"/>
              <a:gd name="connsiteX1" fmla="*/ 472216 w 546250"/>
              <a:gd name="connsiteY1" fmla="*/ 283516 h 797387"/>
              <a:gd name="connsiteX2" fmla="*/ 501754 w 546250"/>
              <a:gd name="connsiteY2" fmla="*/ 797387 h 797387"/>
              <a:gd name="connsiteX3" fmla="*/ 63408 w 546250"/>
              <a:gd name="connsiteY3" fmla="*/ 513872 h 797387"/>
              <a:gd name="connsiteX4" fmla="*/ 32688 w 546250"/>
              <a:gd name="connsiteY4" fmla="*/ 0 h 79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250" h="797387">
                <a:moveTo>
                  <a:pt x="32688" y="0"/>
                </a:moveTo>
                <a:cubicBezTo>
                  <a:pt x="117758" y="60247"/>
                  <a:pt x="341067" y="62610"/>
                  <a:pt x="472216" y="283516"/>
                </a:cubicBezTo>
                <a:cubicBezTo>
                  <a:pt x="559266" y="441531"/>
                  <a:pt x="570124" y="630442"/>
                  <a:pt x="501754" y="797387"/>
                </a:cubicBezTo>
                <a:cubicBezTo>
                  <a:pt x="320748" y="772737"/>
                  <a:pt x="160102" y="668832"/>
                  <a:pt x="63408" y="513872"/>
                </a:cubicBezTo>
                <a:cubicBezTo>
                  <a:pt x="-66560" y="294148"/>
                  <a:pt x="45685" y="99231"/>
                  <a:pt x="32688" y="0"/>
                </a:cubicBezTo>
                <a:close/>
              </a:path>
            </a:pathLst>
          </a:custGeom>
          <a:gradFill>
            <a:gsLst>
              <a:gs pos="50000">
                <a:srgbClr val="FFD146"/>
              </a:gs>
              <a:gs pos="0">
                <a:srgbClr val="F5B700"/>
              </a:gs>
              <a:gs pos="100000">
                <a:srgbClr val="F5B700"/>
              </a:gs>
            </a:gsLst>
            <a:lin ang="2700000" scaled="0"/>
          </a:gradFill>
          <a:ln w="50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ea typeface="OPPOSans R" panose="00020600040101010101" pitchFamily="18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1829259" y="2208717"/>
            <a:ext cx="1652091" cy="922041"/>
            <a:chOff x="3149857" y="1206559"/>
            <a:chExt cx="4482843" cy="2501900"/>
          </a:xfrm>
        </p:grpSpPr>
        <p:sp>
          <p:nvSpPr>
            <p:cNvPr id="49" name="圆角矩形 48"/>
            <p:cNvSpPr/>
            <p:nvPr/>
          </p:nvSpPr>
          <p:spPr>
            <a:xfrm>
              <a:off x="3149857" y="1206559"/>
              <a:ext cx="1250950" cy="2501900"/>
            </a:xfrm>
            <a:custGeom>
              <a:avLst/>
              <a:gdLst>
                <a:gd name="connsiteX0" fmla="*/ 0 w 4335814"/>
                <a:gd name="connsiteY0" fmla="*/ 1250950 h 2501900"/>
                <a:gd name="connsiteX1" fmla="*/ 1250950 w 4335814"/>
                <a:gd name="connsiteY1" fmla="*/ 0 h 2501900"/>
                <a:gd name="connsiteX2" fmla="*/ 3084864 w 4335814"/>
                <a:gd name="connsiteY2" fmla="*/ 0 h 2501900"/>
                <a:gd name="connsiteX3" fmla="*/ 4335814 w 4335814"/>
                <a:gd name="connsiteY3" fmla="*/ 1250950 h 2501900"/>
                <a:gd name="connsiteX4" fmla="*/ 4335814 w 4335814"/>
                <a:gd name="connsiteY4" fmla="*/ 1250950 h 2501900"/>
                <a:gd name="connsiteX5" fmla="*/ 3084864 w 4335814"/>
                <a:gd name="connsiteY5" fmla="*/ 2501900 h 2501900"/>
                <a:gd name="connsiteX6" fmla="*/ 1250950 w 4335814"/>
                <a:gd name="connsiteY6" fmla="*/ 2501900 h 2501900"/>
                <a:gd name="connsiteX7" fmla="*/ 0 w 4335814"/>
                <a:gd name="connsiteY7" fmla="*/ 1250950 h 2501900"/>
                <a:gd name="connsiteX0-1" fmla="*/ 4335814 w 4427254"/>
                <a:gd name="connsiteY0-2" fmla="*/ 1250950 h 2501900"/>
                <a:gd name="connsiteX1-3" fmla="*/ 3084864 w 4427254"/>
                <a:gd name="connsiteY1-4" fmla="*/ 2501900 h 2501900"/>
                <a:gd name="connsiteX2-5" fmla="*/ 1250950 w 4427254"/>
                <a:gd name="connsiteY2-6" fmla="*/ 2501900 h 2501900"/>
                <a:gd name="connsiteX3-7" fmla="*/ 0 w 4427254"/>
                <a:gd name="connsiteY3-8" fmla="*/ 1250950 h 2501900"/>
                <a:gd name="connsiteX4-9" fmla="*/ 1250950 w 4427254"/>
                <a:gd name="connsiteY4-10" fmla="*/ 0 h 2501900"/>
                <a:gd name="connsiteX5-11" fmla="*/ 3084864 w 4427254"/>
                <a:gd name="connsiteY5-12" fmla="*/ 0 h 2501900"/>
                <a:gd name="connsiteX6-13" fmla="*/ 4335814 w 4427254"/>
                <a:gd name="connsiteY6-14" fmla="*/ 1250950 h 2501900"/>
                <a:gd name="connsiteX7-15" fmla="*/ 4427254 w 4427254"/>
                <a:gd name="connsiteY7-16" fmla="*/ 1342390 h 2501900"/>
                <a:gd name="connsiteX0-17" fmla="*/ 4335814 w 4427254"/>
                <a:gd name="connsiteY0-18" fmla="*/ 1250950 h 2501900"/>
                <a:gd name="connsiteX1-19" fmla="*/ 3084864 w 4427254"/>
                <a:gd name="connsiteY1-20" fmla="*/ 2501900 h 2501900"/>
                <a:gd name="connsiteX2-21" fmla="*/ 1250950 w 4427254"/>
                <a:gd name="connsiteY2-22" fmla="*/ 2501900 h 2501900"/>
                <a:gd name="connsiteX3-23" fmla="*/ 0 w 4427254"/>
                <a:gd name="connsiteY3-24" fmla="*/ 1250950 h 2501900"/>
                <a:gd name="connsiteX4-25" fmla="*/ 1250950 w 4427254"/>
                <a:gd name="connsiteY4-26" fmla="*/ 0 h 2501900"/>
                <a:gd name="connsiteX5-27" fmla="*/ 4335814 w 4427254"/>
                <a:gd name="connsiteY5-28" fmla="*/ 1250950 h 2501900"/>
                <a:gd name="connsiteX6-29" fmla="*/ 4427254 w 4427254"/>
                <a:gd name="connsiteY6-30" fmla="*/ 1342390 h 2501900"/>
                <a:gd name="connsiteX0-31" fmla="*/ 4335814 w 4427254"/>
                <a:gd name="connsiteY0-32" fmla="*/ 1250950 h 2501900"/>
                <a:gd name="connsiteX1-33" fmla="*/ 1250950 w 4427254"/>
                <a:gd name="connsiteY1-34" fmla="*/ 2501900 h 2501900"/>
                <a:gd name="connsiteX2-35" fmla="*/ 0 w 4427254"/>
                <a:gd name="connsiteY2-36" fmla="*/ 1250950 h 2501900"/>
                <a:gd name="connsiteX3-37" fmla="*/ 1250950 w 4427254"/>
                <a:gd name="connsiteY3-38" fmla="*/ 0 h 2501900"/>
                <a:gd name="connsiteX4-39" fmla="*/ 4335814 w 4427254"/>
                <a:gd name="connsiteY4-40" fmla="*/ 1250950 h 2501900"/>
                <a:gd name="connsiteX5-41" fmla="*/ 4427254 w 4427254"/>
                <a:gd name="connsiteY5-42" fmla="*/ 1342390 h 2501900"/>
                <a:gd name="connsiteX0-43" fmla="*/ 4335814 w 4427254"/>
                <a:gd name="connsiteY0-44" fmla="*/ 1250950 h 2501900"/>
                <a:gd name="connsiteX1-45" fmla="*/ 1250950 w 4427254"/>
                <a:gd name="connsiteY1-46" fmla="*/ 2501900 h 2501900"/>
                <a:gd name="connsiteX2-47" fmla="*/ 0 w 4427254"/>
                <a:gd name="connsiteY2-48" fmla="*/ 1250950 h 2501900"/>
                <a:gd name="connsiteX3-49" fmla="*/ 1250950 w 4427254"/>
                <a:gd name="connsiteY3-50" fmla="*/ 0 h 2501900"/>
                <a:gd name="connsiteX4-51" fmla="*/ 4427254 w 4427254"/>
                <a:gd name="connsiteY4-52" fmla="*/ 1342390 h 2501900"/>
                <a:gd name="connsiteX0-53" fmla="*/ 1250950 w 4427254"/>
                <a:gd name="connsiteY0-54" fmla="*/ 2501900 h 2501900"/>
                <a:gd name="connsiteX1-55" fmla="*/ 0 w 4427254"/>
                <a:gd name="connsiteY1-56" fmla="*/ 1250950 h 2501900"/>
                <a:gd name="connsiteX2-57" fmla="*/ 1250950 w 4427254"/>
                <a:gd name="connsiteY2-58" fmla="*/ 0 h 2501900"/>
                <a:gd name="connsiteX3-59" fmla="*/ 4427254 w 4427254"/>
                <a:gd name="connsiteY3-60" fmla="*/ 1342390 h 2501900"/>
                <a:gd name="connsiteX0-61" fmla="*/ 1250950 w 1250950"/>
                <a:gd name="connsiteY0-62" fmla="*/ 2501900 h 2501900"/>
                <a:gd name="connsiteX1-63" fmla="*/ 0 w 1250950"/>
                <a:gd name="connsiteY1-64" fmla="*/ 1250950 h 2501900"/>
                <a:gd name="connsiteX2-65" fmla="*/ 1250950 w 1250950"/>
                <a:gd name="connsiteY2-66" fmla="*/ 0 h 25019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250950" h="2501900">
                  <a:moveTo>
                    <a:pt x="1250950" y="2501900"/>
                  </a:moveTo>
                  <a:cubicBezTo>
                    <a:pt x="528314" y="2501900"/>
                    <a:pt x="0" y="1941831"/>
                    <a:pt x="0" y="1250950"/>
                  </a:cubicBezTo>
                  <a:cubicBezTo>
                    <a:pt x="0" y="560069"/>
                    <a:pt x="560069" y="0"/>
                    <a:pt x="1250950" y="0"/>
                  </a:cubicBezTo>
                </a:path>
              </a:pathLst>
            </a:custGeom>
            <a:noFill/>
            <a:ln w="9525">
              <a:gradFill>
                <a:gsLst>
                  <a:gs pos="0">
                    <a:srgbClr val="E4B684"/>
                  </a:gs>
                  <a:gs pos="100000">
                    <a:srgbClr val="C0936B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ea typeface="OPPOSans R" panose="00020600040101010101" pitchFamily="18" charset="-122"/>
              </a:endParaRPr>
            </a:p>
          </p:txBody>
        </p:sp>
        <p:cxnSp>
          <p:nvCxnSpPr>
            <p:cNvPr id="51" name="直线连接符 50"/>
            <p:cNvCxnSpPr/>
            <p:nvPr/>
          </p:nvCxnSpPr>
          <p:spPr>
            <a:xfrm>
              <a:off x="4400807" y="3708459"/>
              <a:ext cx="869693" cy="0"/>
            </a:xfrm>
            <a:prstGeom prst="line">
              <a:avLst/>
            </a:prstGeom>
            <a:ln w="9525">
              <a:gradFill>
                <a:gsLst>
                  <a:gs pos="0">
                    <a:srgbClr val="C0936B"/>
                  </a:gs>
                  <a:gs pos="100000">
                    <a:srgbClr val="E4B684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线连接符 52"/>
            <p:cNvCxnSpPr/>
            <p:nvPr/>
          </p:nvCxnSpPr>
          <p:spPr>
            <a:xfrm>
              <a:off x="4400807" y="1206559"/>
              <a:ext cx="3231893" cy="0"/>
            </a:xfrm>
            <a:prstGeom prst="line">
              <a:avLst/>
            </a:prstGeom>
            <a:ln w="9525">
              <a:gradFill>
                <a:gsLst>
                  <a:gs pos="100000">
                    <a:srgbClr val="C0936B"/>
                  </a:gs>
                  <a:gs pos="0">
                    <a:srgbClr val="E4B684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组合 55"/>
          <p:cNvGrpSpPr/>
          <p:nvPr/>
        </p:nvGrpSpPr>
        <p:grpSpPr>
          <a:xfrm rot="10800000">
            <a:off x="8329379" y="3537853"/>
            <a:ext cx="1445117" cy="806528"/>
            <a:chOff x="3149857" y="1206559"/>
            <a:chExt cx="4482843" cy="2501900"/>
          </a:xfrm>
        </p:grpSpPr>
        <p:sp>
          <p:nvSpPr>
            <p:cNvPr id="57" name="圆角矩形 48"/>
            <p:cNvSpPr/>
            <p:nvPr/>
          </p:nvSpPr>
          <p:spPr>
            <a:xfrm>
              <a:off x="3149857" y="1206559"/>
              <a:ext cx="1250950" cy="2501900"/>
            </a:xfrm>
            <a:custGeom>
              <a:avLst/>
              <a:gdLst>
                <a:gd name="connsiteX0" fmla="*/ 0 w 4335814"/>
                <a:gd name="connsiteY0" fmla="*/ 1250950 h 2501900"/>
                <a:gd name="connsiteX1" fmla="*/ 1250950 w 4335814"/>
                <a:gd name="connsiteY1" fmla="*/ 0 h 2501900"/>
                <a:gd name="connsiteX2" fmla="*/ 3084864 w 4335814"/>
                <a:gd name="connsiteY2" fmla="*/ 0 h 2501900"/>
                <a:gd name="connsiteX3" fmla="*/ 4335814 w 4335814"/>
                <a:gd name="connsiteY3" fmla="*/ 1250950 h 2501900"/>
                <a:gd name="connsiteX4" fmla="*/ 4335814 w 4335814"/>
                <a:gd name="connsiteY4" fmla="*/ 1250950 h 2501900"/>
                <a:gd name="connsiteX5" fmla="*/ 3084864 w 4335814"/>
                <a:gd name="connsiteY5" fmla="*/ 2501900 h 2501900"/>
                <a:gd name="connsiteX6" fmla="*/ 1250950 w 4335814"/>
                <a:gd name="connsiteY6" fmla="*/ 2501900 h 2501900"/>
                <a:gd name="connsiteX7" fmla="*/ 0 w 4335814"/>
                <a:gd name="connsiteY7" fmla="*/ 1250950 h 2501900"/>
                <a:gd name="connsiteX0-1" fmla="*/ 4335814 w 4427254"/>
                <a:gd name="connsiteY0-2" fmla="*/ 1250950 h 2501900"/>
                <a:gd name="connsiteX1-3" fmla="*/ 3084864 w 4427254"/>
                <a:gd name="connsiteY1-4" fmla="*/ 2501900 h 2501900"/>
                <a:gd name="connsiteX2-5" fmla="*/ 1250950 w 4427254"/>
                <a:gd name="connsiteY2-6" fmla="*/ 2501900 h 2501900"/>
                <a:gd name="connsiteX3-7" fmla="*/ 0 w 4427254"/>
                <a:gd name="connsiteY3-8" fmla="*/ 1250950 h 2501900"/>
                <a:gd name="connsiteX4-9" fmla="*/ 1250950 w 4427254"/>
                <a:gd name="connsiteY4-10" fmla="*/ 0 h 2501900"/>
                <a:gd name="connsiteX5-11" fmla="*/ 3084864 w 4427254"/>
                <a:gd name="connsiteY5-12" fmla="*/ 0 h 2501900"/>
                <a:gd name="connsiteX6-13" fmla="*/ 4335814 w 4427254"/>
                <a:gd name="connsiteY6-14" fmla="*/ 1250950 h 2501900"/>
                <a:gd name="connsiteX7-15" fmla="*/ 4427254 w 4427254"/>
                <a:gd name="connsiteY7-16" fmla="*/ 1342390 h 2501900"/>
                <a:gd name="connsiteX0-17" fmla="*/ 4335814 w 4427254"/>
                <a:gd name="connsiteY0-18" fmla="*/ 1250950 h 2501900"/>
                <a:gd name="connsiteX1-19" fmla="*/ 3084864 w 4427254"/>
                <a:gd name="connsiteY1-20" fmla="*/ 2501900 h 2501900"/>
                <a:gd name="connsiteX2-21" fmla="*/ 1250950 w 4427254"/>
                <a:gd name="connsiteY2-22" fmla="*/ 2501900 h 2501900"/>
                <a:gd name="connsiteX3-23" fmla="*/ 0 w 4427254"/>
                <a:gd name="connsiteY3-24" fmla="*/ 1250950 h 2501900"/>
                <a:gd name="connsiteX4-25" fmla="*/ 1250950 w 4427254"/>
                <a:gd name="connsiteY4-26" fmla="*/ 0 h 2501900"/>
                <a:gd name="connsiteX5-27" fmla="*/ 4335814 w 4427254"/>
                <a:gd name="connsiteY5-28" fmla="*/ 1250950 h 2501900"/>
                <a:gd name="connsiteX6-29" fmla="*/ 4427254 w 4427254"/>
                <a:gd name="connsiteY6-30" fmla="*/ 1342390 h 2501900"/>
                <a:gd name="connsiteX0-31" fmla="*/ 4335814 w 4427254"/>
                <a:gd name="connsiteY0-32" fmla="*/ 1250950 h 2501900"/>
                <a:gd name="connsiteX1-33" fmla="*/ 1250950 w 4427254"/>
                <a:gd name="connsiteY1-34" fmla="*/ 2501900 h 2501900"/>
                <a:gd name="connsiteX2-35" fmla="*/ 0 w 4427254"/>
                <a:gd name="connsiteY2-36" fmla="*/ 1250950 h 2501900"/>
                <a:gd name="connsiteX3-37" fmla="*/ 1250950 w 4427254"/>
                <a:gd name="connsiteY3-38" fmla="*/ 0 h 2501900"/>
                <a:gd name="connsiteX4-39" fmla="*/ 4335814 w 4427254"/>
                <a:gd name="connsiteY4-40" fmla="*/ 1250950 h 2501900"/>
                <a:gd name="connsiteX5-41" fmla="*/ 4427254 w 4427254"/>
                <a:gd name="connsiteY5-42" fmla="*/ 1342390 h 2501900"/>
                <a:gd name="connsiteX0-43" fmla="*/ 4335814 w 4427254"/>
                <a:gd name="connsiteY0-44" fmla="*/ 1250950 h 2501900"/>
                <a:gd name="connsiteX1-45" fmla="*/ 1250950 w 4427254"/>
                <a:gd name="connsiteY1-46" fmla="*/ 2501900 h 2501900"/>
                <a:gd name="connsiteX2-47" fmla="*/ 0 w 4427254"/>
                <a:gd name="connsiteY2-48" fmla="*/ 1250950 h 2501900"/>
                <a:gd name="connsiteX3-49" fmla="*/ 1250950 w 4427254"/>
                <a:gd name="connsiteY3-50" fmla="*/ 0 h 2501900"/>
                <a:gd name="connsiteX4-51" fmla="*/ 4427254 w 4427254"/>
                <a:gd name="connsiteY4-52" fmla="*/ 1342390 h 2501900"/>
                <a:gd name="connsiteX0-53" fmla="*/ 1250950 w 4427254"/>
                <a:gd name="connsiteY0-54" fmla="*/ 2501900 h 2501900"/>
                <a:gd name="connsiteX1-55" fmla="*/ 0 w 4427254"/>
                <a:gd name="connsiteY1-56" fmla="*/ 1250950 h 2501900"/>
                <a:gd name="connsiteX2-57" fmla="*/ 1250950 w 4427254"/>
                <a:gd name="connsiteY2-58" fmla="*/ 0 h 2501900"/>
                <a:gd name="connsiteX3-59" fmla="*/ 4427254 w 4427254"/>
                <a:gd name="connsiteY3-60" fmla="*/ 1342390 h 2501900"/>
                <a:gd name="connsiteX0-61" fmla="*/ 1250950 w 1250950"/>
                <a:gd name="connsiteY0-62" fmla="*/ 2501900 h 2501900"/>
                <a:gd name="connsiteX1-63" fmla="*/ 0 w 1250950"/>
                <a:gd name="connsiteY1-64" fmla="*/ 1250950 h 2501900"/>
                <a:gd name="connsiteX2-65" fmla="*/ 1250950 w 1250950"/>
                <a:gd name="connsiteY2-66" fmla="*/ 0 h 25019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250950" h="2501900">
                  <a:moveTo>
                    <a:pt x="1250950" y="2501900"/>
                  </a:moveTo>
                  <a:cubicBezTo>
                    <a:pt x="528314" y="2501900"/>
                    <a:pt x="0" y="1941831"/>
                    <a:pt x="0" y="1250950"/>
                  </a:cubicBezTo>
                  <a:cubicBezTo>
                    <a:pt x="0" y="560069"/>
                    <a:pt x="560069" y="0"/>
                    <a:pt x="1250950" y="0"/>
                  </a:cubicBezTo>
                </a:path>
              </a:pathLst>
            </a:custGeom>
            <a:noFill/>
            <a:ln w="9525">
              <a:gradFill>
                <a:gsLst>
                  <a:gs pos="0">
                    <a:srgbClr val="E4B684"/>
                  </a:gs>
                  <a:gs pos="100000">
                    <a:srgbClr val="C0936B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ea typeface="OPPOSans R" panose="00020600040101010101" pitchFamily="18" charset="-122"/>
              </a:endParaRPr>
            </a:p>
          </p:txBody>
        </p:sp>
        <p:cxnSp>
          <p:nvCxnSpPr>
            <p:cNvPr id="58" name="直线连接符 57"/>
            <p:cNvCxnSpPr/>
            <p:nvPr/>
          </p:nvCxnSpPr>
          <p:spPr>
            <a:xfrm>
              <a:off x="4388107" y="3708459"/>
              <a:ext cx="869693" cy="0"/>
            </a:xfrm>
            <a:prstGeom prst="line">
              <a:avLst/>
            </a:prstGeom>
            <a:ln w="9525">
              <a:gradFill>
                <a:gsLst>
                  <a:gs pos="0">
                    <a:srgbClr val="C0936B"/>
                  </a:gs>
                  <a:gs pos="100000">
                    <a:srgbClr val="E4B684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线连接符 58"/>
            <p:cNvCxnSpPr/>
            <p:nvPr/>
          </p:nvCxnSpPr>
          <p:spPr>
            <a:xfrm>
              <a:off x="4400807" y="1206559"/>
              <a:ext cx="3231893" cy="0"/>
            </a:xfrm>
            <a:prstGeom prst="line">
              <a:avLst/>
            </a:prstGeom>
            <a:ln w="9525">
              <a:gradFill>
                <a:gsLst>
                  <a:gs pos="100000">
                    <a:srgbClr val="C0936B"/>
                  </a:gs>
                  <a:gs pos="0">
                    <a:srgbClr val="E4B684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8" name="图片 87" descr="图片包含 笔记本, 黑暗, 电脑, 飞行&#10;&#10;描述已自动生成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205"/>
          <a:stretch>
            <a:fillRect/>
          </a:stretch>
        </p:blipFill>
        <p:spPr>
          <a:xfrm>
            <a:off x="235870" y="-157107"/>
            <a:ext cx="3186779" cy="2192336"/>
          </a:xfrm>
          <a:prstGeom prst="rect">
            <a:avLst/>
          </a:prstGeom>
        </p:spPr>
      </p:pic>
      <p:pic>
        <p:nvPicPr>
          <p:cNvPr id="97" name="图片 96" descr="图片包含 笔记本, 黑暗, 电脑, 飞行&#10;&#10;描述已自动生成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5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205"/>
          <a:stretch>
            <a:fillRect/>
          </a:stretch>
        </p:blipFill>
        <p:spPr>
          <a:xfrm>
            <a:off x="9297197" y="4689235"/>
            <a:ext cx="2582074" cy="1776331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4008086" y="1625827"/>
            <a:ext cx="4175829" cy="498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kumimoji="1" spc="2400">
                <a:gradFill>
                  <a:gsLst>
                    <a:gs pos="0">
                      <a:srgbClr val="C58F67"/>
                    </a:gs>
                    <a:gs pos="100000">
                      <a:srgbClr val="C58F67"/>
                    </a:gs>
                    <a:gs pos="50000">
                      <a:srgbClr val="E4B684"/>
                    </a:gs>
                  </a:gsLst>
                  <a:lin ang="2700000" scaled="0"/>
                </a:gradFill>
                <a:latin typeface="思源宋体 CN" panose="02020400000000000000" pitchFamily="18" charset="-128"/>
                <a:ea typeface="思源宋体 CN" panose="02020400000000000000" pitchFamily="18" charset="-128"/>
              </a:defRPr>
            </a:lvl1pPr>
          </a:lstStyle>
          <a:p>
            <a:r>
              <a:rPr lang="zh-CN" altLang="en-US" sz="2400" b="1" dirty="0"/>
              <a:t>语文精品课件</a:t>
            </a:r>
          </a:p>
        </p:txBody>
      </p:sp>
      <p:sp>
        <p:nvSpPr>
          <p:cNvPr id="31" name="文本框 66"/>
          <p:cNvSpPr txBox="1">
            <a:spLocks noChangeArrowheads="1"/>
          </p:cNvSpPr>
          <p:nvPr/>
        </p:nvSpPr>
        <p:spPr bwMode="auto">
          <a:xfrm>
            <a:off x="3633750" y="2421461"/>
            <a:ext cx="49245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kumimoji="1" lang="zh-CN" altLang="en-US" sz="8000" b="1" dirty="0">
                <a:gradFill>
                  <a:gsLst>
                    <a:gs pos="75000">
                      <a:srgbClr val="C58F67"/>
                    </a:gs>
                    <a:gs pos="50000">
                      <a:srgbClr val="E4B684"/>
                    </a:gs>
                    <a:gs pos="25000">
                      <a:srgbClr val="C58F67"/>
                    </a:gs>
                    <a:gs pos="0">
                      <a:srgbClr val="E4B684"/>
                    </a:gs>
                    <a:gs pos="100000">
                      <a:srgbClr val="E4B684"/>
                    </a:gs>
                  </a:gsLst>
                  <a:lin ang="27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谢谢观看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4144645" y="3948273"/>
            <a:ext cx="39027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zh-CN" altLang="en-US" sz="1800" spc="3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五</a:t>
            </a:r>
            <a:r>
              <a:rPr lang="zh-CN" altLang="zh-CN" sz="1800" spc="3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年级下册</a:t>
            </a:r>
            <a:r>
              <a:rPr lang="zh-CN" altLang="zh-CN" sz="1800" b="1" spc="3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 </a:t>
            </a:r>
            <a:r>
              <a:rPr lang="zh-CN" altLang="en-US" sz="1800" spc="3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人教版</a:t>
            </a:r>
          </a:p>
        </p:txBody>
      </p:sp>
      <p:sp>
        <p:nvSpPr>
          <p:cNvPr id="5" name="矩形: 圆角 4"/>
          <p:cNvSpPr/>
          <p:nvPr/>
        </p:nvSpPr>
        <p:spPr>
          <a:xfrm>
            <a:off x="8674100" y="1052513"/>
            <a:ext cx="3857380" cy="50482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0936B">
                  <a:alpha val="28000"/>
                </a:srgbClr>
              </a:gs>
              <a:gs pos="100000">
                <a:srgbClr val="E4B684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OPPOSans R" panose="00020600040101010101" pitchFamily="18" charset="-122"/>
            </a:endParaRPr>
          </a:p>
        </p:txBody>
      </p:sp>
      <p:sp>
        <p:nvSpPr>
          <p:cNvPr id="36" name="矩形: 圆角 35"/>
          <p:cNvSpPr/>
          <p:nvPr/>
        </p:nvSpPr>
        <p:spPr>
          <a:xfrm flipH="1">
            <a:off x="-339480" y="4733600"/>
            <a:ext cx="3857380" cy="50482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0936B">
                  <a:alpha val="28000"/>
                </a:srgbClr>
              </a:gs>
              <a:gs pos="100000">
                <a:srgbClr val="E4B684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OPPOSans R" panose="00020600040101010101" pitchFamily="18" charset="-122"/>
            </a:endParaRPr>
          </a:p>
        </p:txBody>
      </p:sp>
      <p:sp>
        <p:nvSpPr>
          <p:cNvPr id="37" name="矩形: 圆角 36"/>
          <p:cNvSpPr/>
          <p:nvPr/>
        </p:nvSpPr>
        <p:spPr>
          <a:xfrm flipH="1">
            <a:off x="781251" y="5108014"/>
            <a:ext cx="3857380" cy="50482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4B684">
                  <a:alpha val="46000"/>
                </a:srgbClr>
              </a:gs>
              <a:gs pos="100000">
                <a:srgbClr val="E4B684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OPPOSans R" panose="00020600040101010101" pitchFamily="18" charset="-122"/>
            </a:endParaRPr>
          </a:p>
        </p:txBody>
      </p:sp>
      <p:sp>
        <p:nvSpPr>
          <p:cNvPr id="39" name="矩形: 圆角 38"/>
          <p:cNvSpPr/>
          <p:nvPr/>
        </p:nvSpPr>
        <p:spPr>
          <a:xfrm>
            <a:off x="8183915" y="1455776"/>
            <a:ext cx="3857380" cy="50482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4B684">
                  <a:alpha val="46000"/>
                </a:srgbClr>
              </a:gs>
              <a:gs pos="100000">
                <a:srgbClr val="E4B684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OPPOSans R" panose="00020600040101010101" pitchFamily="18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 rot="10800000" flipV="1">
            <a:off x="3982720" y="1113155"/>
            <a:ext cx="984250" cy="152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" dirty="0">
                <a:solidFill>
                  <a:schemeClr val="bg1"/>
                </a:solidFill>
                <a:ea typeface="OPPOSans R" panose="00020600040101010101" pitchFamily="18" charset="-122"/>
              </a:rPr>
              <a:t>小学学科网  xuekeedu.com</a:t>
            </a:r>
          </a:p>
        </p:txBody>
      </p:sp>
      <p:sp>
        <p:nvSpPr>
          <p:cNvPr id="2" name="文本框 1"/>
          <p:cNvSpPr txBox="1"/>
          <p:nvPr/>
        </p:nvSpPr>
        <p:spPr>
          <a:xfrm rot="10800000" flipV="1">
            <a:off x="5441315" y="1938655"/>
            <a:ext cx="984250" cy="152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" dirty="0">
                <a:solidFill>
                  <a:schemeClr val="bg1"/>
                </a:solidFill>
                <a:ea typeface="OPPOSans R" panose="00020600040101010101" pitchFamily="18" charset="-122"/>
              </a:rPr>
              <a:t>小学学科网  xuekeedu.com</a:t>
            </a:r>
          </a:p>
        </p:txBody>
      </p:sp>
      <p:sp>
        <p:nvSpPr>
          <p:cNvPr id="4" name="矩形 3"/>
          <p:cNvSpPr/>
          <p:nvPr/>
        </p:nvSpPr>
        <p:spPr>
          <a:xfrm>
            <a:off x="660399" y="1934199"/>
            <a:ext cx="10799763" cy="24356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OPPOSans R" panose="00020600040101010101" pitchFamily="18" charset="-122"/>
                <a:ea typeface="OPPOSans R" panose="00020600040101010101" pitchFamily="18" charset="-122"/>
              </a:rPr>
              <a:t>雷震：</a:t>
            </a:r>
            <a:endParaRPr lang="en-US" altLang="zh-CN" sz="2800" b="1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OPPOSans R" panose="00020600040101010101" pitchFamily="18" charset="-122"/>
                <a:ea typeface="OPPOSans R" panose="00020600040101010101" pitchFamily="18" charset="-122"/>
              </a:rPr>
              <a:t>宋代诗人。或以为眉州</a:t>
            </a:r>
            <a:r>
              <a:rPr lang="en-US" altLang="zh-CN" sz="2400" dirty="0">
                <a:latin typeface="OPPOSans R" panose="00020600040101010101" pitchFamily="18" charset="-122"/>
                <a:ea typeface="OPPOSans R" panose="00020600040101010101" pitchFamily="18" charset="-122"/>
              </a:rPr>
              <a:t>(</a:t>
            </a:r>
            <a:r>
              <a:rPr lang="zh-CN" altLang="en-US" sz="2400" dirty="0">
                <a:latin typeface="OPPOSans R" panose="00020600040101010101" pitchFamily="18" charset="-122"/>
                <a:ea typeface="OPPOSans R" panose="00020600040101010101" pitchFamily="18" charset="-122"/>
              </a:rPr>
              <a:t>今四川眉山</a:t>
            </a:r>
            <a:r>
              <a:rPr lang="en-US" altLang="zh-CN" sz="2400" dirty="0">
                <a:latin typeface="OPPOSans R" panose="00020600040101010101" pitchFamily="18" charset="-122"/>
                <a:ea typeface="OPPOSans R" panose="00020600040101010101" pitchFamily="18" charset="-122"/>
              </a:rPr>
              <a:t>)</a:t>
            </a:r>
            <a:r>
              <a:rPr lang="zh-CN" altLang="en-US" sz="2400" dirty="0">
                <a:latin typeface="OPPOSans R" panose="00020600040101010101" pitchFamily="18" charset="-122"/>
                <a:ea typeface="OPPOSans R" panose="00020600040101010101" pitchFamily="18" charset="-122"/>
              </a:rPr>
              <a:t>人，宋宁宗嘉定年间进士。又说是南昌</a:t>
            </a:r>
            <a:r>
              <a:rPr lang="en-US" altLang="zh-CN" sz="2400" dirty="0">
                <a:latin typeface="OPPOSans R" panose="00020600040101010101" pitchFamily="18" charset="-122"/>
                <a:ea typeface="OPPOSans R" panose="00020600040101010101" pitchFamily="18" charset="-122"/>
              </a:rPr>
              <a:t>(</a:t>
            </a:r>
            <a:r>
              <a:rPr lang="zh-CN" altLang="en-US" sz="2400" dirty="0">
                <a:latin typeface="OPPOSans R" panose="00020600040101010101" pitchFamily="18" charset="-122"/>
                <a:ea typeface="OPPOSans R" panose="00020600040101010101" pitchFamily="18" charset="-122"/>
              </a:rPr>
              <a:t>今属江西</a:t>
            </a:r>
            <a:r>
              <a:rPr lang="en-US" altLang="zh-CN" sz="2400" dirty="0">
                <a:latin typeface="OPPOSans R" panose="00020600040101010101" pitchFamily="18" charset="-122"/>
                <a:ea typeface="OPPOSans R" panose="00020600040101010101" pitchFamily="18" charset="-122"/>
              </a:rPr>
              <a:t>)</a:t>
            </a:r>
            <a:r>
              <a:rPr lang="zh-CN" altLang="en-US" sz="2400" dirty="0">
                <a:latin typeface="OPPOSans R" panose="00020600040101010101" pitchFamily="18" charset="-122"/>
                <a:ea typeface="OPPOSans R" panose="00020600040101010101" pitchFamily="18" charset="-122"/>
              </a:rPr>
              <a:t>人，宋度宗咸淳元年</a:t>
            </a:r>
            <a:r>
              <a:rPr lang="en-US" altLang="zh-CN" sz="2400" dirty="0">
                <a:latin typeface="OPPOSans R" panose="00020600040101010101" pitchFamily="18" charset="-122"/>
                <a:ea typeface="OPPOSans R" panose="00020600040101010101" pitchFamily="18" charset="-122"/>
              </a:rPr>
              <a:t>(1265)</a:t>
            </a:r>
            <a:r>
              <a:rPr lang="zh-CN" altLang="en-US" sz="2400" dirty="0">
                <a:latin typeface="OPPOSans R" panose="00020600040101010101" pitchFamily="18" charset="-122"/>
                <a:ea typeface="OPPOSans R" panose="00020600040101010101" pitchFamily="18" charset="-122"/>
              </a:rPr>
              <a:t>进士。其诗见</a:t>
            </a:r>
            <a:r>
              <a:rPr lang="en-US" altLang="zh-CN" sz="2400" dirty="0">
                <a:latin typeface="OPPOSans R" panose="00020600040101010101" pitchFamily="18" charset="-122"/>
                <a:ea typeface="OPPOSans R" panose="00020600040101010101" pitchFamily="18" charset="-122"/>
              </a:rPr>
              <a:t>《</a:t>
            </a:r>
            <a:r>
              <a:rPr lang="zh-CN" altLang="en-US" sz="2400" dirty="0">
                <a:latin typeface="OPPOSans R" panose="00020600040101010101" pitchFamily="18" charset="-122"/>
                <a:ea typeface="OPPOSans R" panose="00020600040101010101" pitchFamily="18" charset="-122"/>
              </a:rPr>
              <a:t>宋诗纪事</a:t>
            </a:r>
            <a:r>
              <a:rPr lang="en-US" altLang="zh-CN" sz="2400" dirty="0">
                <a:latin typeface="OPPOSans R" panose="00020600040101010101" pitchFamily="18" charset="-122"/>
                <a:ea typeface="OPPOSans R" panose="00020600040101010101" pitchFamily="18" charset="-122"/>
              </a:rPr>
              <a:t>》</a:t>
            </a:r>
            <a:r>
              <a:rPr lang="zh-CN" altLang="en-US" sz="2400" dirty="0">
                <a:latin typeface="OPPOSans R" panose="00020600040101010101" pitchFamily="18" charset="-122"/>
                <a:ea typeface="OPPOSans R" panose="00020600040101010101" pitchFamily="18" charset="-122"/>
              </a:rPr>
              <a:t>卷七十四。</a:t>
            </a:r>
            <a:endParaRPr lang="en-US" altLang="zh-CN" sz="240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endParaRPr lang="zh-CN" altLang="en-US" sz="2800" b="1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 rot="10800000" flipV="1">
            <a:off x="3982720" y="1113155"/>
            <a:ext cx="984250" cy="152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" dirty="0">
                <a:solidFill>
                  <a:schemeClr val="bg1"/>
                </a:solidFill>
                <a:ea typeface="OPPOSans R" panose="00020600040101010101" pitchFamily="18" charset="-122"/>
              </a:rPr>
              <a:t>小学学科网  xuekeedu.com</a:t>
            </a:r>
          </a:p>
        </p:txBody>
      </p:sp>
      <p:sp>
        <p:nvSpPr>
          <p:cNvPr id="3" name="文本框 2"/>
          <p:cNvSpPr txBox="1"/>
          <p:nvPr/>
        </p:nvSpPr>
        <p:spPr>
          <a:xfrm rot="10800000" flipV="1">
            <a:off x="7269480" y="1463675"/>
            <a:ext cx="984250" cy="152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" dirty="0">
                <a:solidFill>
                  <a:schemeClr val="bg1"/>
                </a:solidFill>
                <a:ea typeface="OPPOSans R" panose="00020600040101010101" pitchFamily="18" charset="-122"/>
              </a:rPr>
              <a:t>小学学科网  xuekeedu.com</a:t>
            </a:r>
          </a:p>
        </p:txBody>
      </p:sp>
      <p:sp>
        <p:nvSpPr>
          <p:cNvPr id="89" name="Freeform 13"/>
          <p:cNvSpPr>
            <a:spLocks noEditPoints="1"/>
          </p:cNvSpPr>
          <p:nvPr/>
        </p:nvSpPr>
        <p:spPr bwMode="auto">
          <a:xfrm>
            <a:off x="11277624" y="6191206"/>
            <a:ext cx="236418" cy="187316"/>
          </a:xfrm>
          <a:custGeom>
            <a:avLst/>
            <a:gdLst>
              <a:gd name="T0" fmla="*/ 47 w 47"/>
              <a:gd name="T1" fmla="*/ 2 h 37"/>
              <a:gd name="T2" fmla="*/ 47 w 47"/>
              <a:gd name="T3" fmla="*/ 2 h 37"/>
              <a:gd name="T4" fmla="*/ 47 w 47"/>
              <a:gd name="T5" fmla="*/ 2 h 37"/>
              <a:gd name="T6" fmla="*/ 47 w 47"/>
              <a:gd name="T7" fmla="*/ 2 h 37"/>
              <a:gd name="T8" fmla="*/ 47 w 47"/>
              <a:gd name="T9" fmla="*/ 2 h 37"/>
              <a:gd name="T10" fmla="*/ 47 w 47"/>
              <a:gd name="T11" fmla="*/ 2 h 37"/>
              <a:gd name="T12" fmla="*/ 47 w 47"/>
              <a:gd name="T13" fmla="*/ 2 h 37"/>
              <a:gd name="T14" fmla="*/ 47 w 47"/>
              <a:gd name="T15" fmla="*/ 2 h 37"/>
              <a:gd name="T16" fmla="*/ 47 w 47"/>
              <a:gd name="T17" fmla="*/ 2 h 37"/>
              <a:gd name="T18" fmla="*/ 47 w 47"/>
              <a:gd name="T19" fmla="*/ 2 h 37"/>
              <a:gd name="T20" fmla="*/ 47 w 47"/>
              <a:gd name="T21" fmla="*/ 2 h 37"/>
              <a:gd name="T22" fmla="*/ 47 w 47"/>
              <a:gd name="T23" fmla="*/ 2 h 37"/>
              <a:gd name="T24" fmla="*/ 47 w 47"/>
              <a:gd name="T25" fmla="*/ 2 h 37"/>
              <a:gd name="T26" fmla="*/ 47 w 47"/>
              <a:gd name="T27" fmla="*/ 2 h 37"/>
              <a:gd name="T28" fmla="*/ 47 w 47"/>
              <a:gd name="T29" fmla="*/ 2 h 37"/>
              <a:gd name="T30" fmla="*/ 47 w 47"/>
              <a:gd name="T31" fmla="*/ 2 h 37"/>
              <a:gd name="T32" fmla="*/ 47 w 47"/>
              <a:gd name="T33" fmla="*/ 2 h 37"/>
              <a:gd name="T34" fmla="*/ 47 w 47"/>
              <a:gd name="T35" fmla="*/ 2 h 37"/>
              <a:gd name="T36" fmla="*/ 47 w 47"/>
              <a:gd name="T37" fmla="*/ 1 h 37"/>
              <a:gd name="T38" fmla="*/ 47 w 47"/>
              <a:gd name="T39" fmla="*/ 1 h 37"/>
              <a:gd name="T40" fmla="*/ 47 w 47"/>
              <a:gd name="T41" fmla="*/ 1 h 37"/>
              <a:gd name="T42" fmla="*/ 47 w 47"/>
              <a:gd name="T43" fmla="*/ 1 h 37"/>
              <a:gd name="T44" fmla="*/ 47 w 47"/>
              <a:gd name="T45" fmla="*/ 1 h 37"/>
              <a:gd name="T46" fmla="*/ 47 w 47"/>
              <a:gd name="T47" fmla="*/ 1 h 37"/>
              <a:gd name="T48" fmla="*/ 47 w 47"/>
              <a:gd name="T49" fmla="*/ 1 h 37"/>
              <a:gd name="T50" fmla="*/ 47 w 47"/>
              <a:gd name="T51" fmla="*/ 1 h 37"/>
              <a:gd name="T52" fmla="*/ 47 w 47"/>
              <a:gd name="T53" fmla="*/ 1 h 37"/>
              <a:gd name="T54" fmla="*/ 47 w 47"/>
              <a:gd name="T55" fmla="*/ 1 h 37"/>
              <a:gd name="T56" fmla="*/ 47 w 47"/>
              <a:gd name="T57" fmla="*/ 1 h 37"/>
              <a:gd name="T58" fmla="*/ 47 w 47"/>
              <a:gd name="T59" fmla="*/ 1 h 37"/>
              <a:gd name="T60" fmla="*/ 47 w 47"/>
              <a:gd name="T61" fmla="*/ 1 h 37"/>
              <a:gd name="T62" fmla="*/ 47 w 47"/>
              <a:gd name="T63" fmla="*/ 1 h 37"/>
              <a:gd name="T64" fmla="*/ 47 w 47"/>
              <a:gd name="T65" fmla="*/ 1 h 37"/>
              <a:gd name="T66" fmla="*/ 47 w 47"/>
              <a:gd name="T67" fmla="*/ 1 h 37"/>
              <a:gd name="T68" fmla="*/ 47 w 47"/>
              <a:gd name="T69" fmla="*/ 1 h 37"/>
              <a:gd name="T70" fmla="*/ 47 w 47"/>
              <a:gd name="T71" fmla="*/ 1 h 37"/>
              <a:gd name="T72" fmla="*/ 37 w 47"/>
              <a:gd name="T73" fmla="*/ 1 h 37"/>
              <a:gd name="T74" fmla="*/ 0 w 47"/>
              <a:gd name="T75" fmla="*/ 37 h 37"/>
              <a:gd name="T76" fmla="*/ 0 w 47"/>
              <a:gd name="T77" fmla="*/ 37 h 37"/>
              <a:gd name="T78" fmla="*/ 37 w 47"/>
              <a:gd name="T79" fmla="*/ 1 h 37"/>
              <a:gd name="T80" fmla="*/ 47 w 47"/>
              <a:gd name="T81" fmla="*/ 2 h 37"/>
              <a:gd name="T82" fmla="*/ 47 w 47"/>
              <a:gd name="T83" fmla="*/ 2 h 37"/>
              <a:gd name="T84" fmla="*/ 47 w 47"/>
              <a:gd name="T85" fmla="*/ 2 h 37"/>
              <a:gd name="T86" fmla="*/ 37 w 47"/>
              <a:gd name="T87" fmla="*/ 1 h 37"/>
              <a:gd name="T88" fmla="*/ 47 w 47"/>
              <a:gd name="T89" fmla="*/ 1 h 37"/>
              <a:gd name="T90" fmla="*/ 47 w 47"/>
              <a:gd name="T91" fmla="*/ 1 h 37"/>
              <a:gd name="T92" fmla="*/ 47 w 47"/>
              <a:gd name="T93" fmla="*/ 1 h 37"/>
              <a:gd name="T94" fmla="*/ 47 w 47"/>
              <a:gd name="T95" fmla="*/ 1 h 37"/>
              <a:gd name="T96" fmla="*/ 47 w 47"/>
              <a:gd name="T97" fmla="*/ 1 h 37"/>
              <a:gd name="T98" fmla="*/ 47 w 47"/>
              <a:gd name="T99" fmla="*/ 1 h 37"/>
              <a:gd name="T100" fmla="*/ 47 w 47"/>
              <a:gd name="T101" fmla="*/ 0 h 37"/>
              <a:gd name="T102" fmla="*/ 47 w 47"/>
              <a:gd name="T103" fmla="*/ 0 h 37"/>
              <a:gd name="T104" fmla="*/ 47 w 47"/>
              <a:gd name="T105" fmla="*/ 0 h 37"/>
              <a:gd name="T106" fmla="*/ 47 w 47"/>
              <a:gd name="T107" fmla="*/ 0 h 37"/>
              <a:gd name="T108" fmla="*/ 47 w 47"/>
              <a:gd name="T109" fmla="*/ 0 h 37"/>
              <a:gd name="T110" fmla="*/ 47 w 47"/>
              <a:gd name="T111" fmla="*/ 0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7" h="37">
                <a:moveTo>
                  <a:pt x="47" y="2"/>
                </a:moveTo>
                <a:cubicBezTo>
                  <a:pt x="47" y="2"/>
                  <a:pt x="47" y="2"/>
                  <a:pt x="47" y="2"/>
                </a:cubicBezTo>
                <a:cubicBezTo>
                  <a:pt x="47" y="2"/>
                  <a:pt x="47" y="2"/>
                  <a:pt x="47" y="2"/>
                </a:cubicBezTo>
                <a:moveTo>
                  <a:pt x="47" y="2"/>
                </a:moveTo>
                <a:cubicBezTo>
                  <a:pt x="47" y="2"/>
                  <a:pt x="47" y="2"/>
                  <a:pt x="47" y="2"/>
                </a:cubicBezTo>
                <a:cubicBezTo>
                  <a:pt x="47" y="2"/>
                  <a:pt x="47" y="2"/>
                  <a:pt x="47" y="2"/>
                </a:cubicBezTo>
                <a:moveTo>
                  <a:pt x="47" y="2"/>
                </a:moveTo>
                <a:cubicBezTo>
                  <a:pt x="47" y="2"/>
                  <a:pt x="47" y="2"/>
                  <a:pt x="47" y="2"/>
                </a:cubicBezTo>
                <a:cubicBezTo>
                  <a:pt x="47" y="2"/>
                  <a:pt x="47" y="2"/>
                  <a:pt x="47" y="2"/>
                </a:cubicBezTo>
                <a:moveTo>
                  <a:pt x="47" y="2"/>
                </a:moveTo>
                <a:cubicBezTo>
                  <a:pt x="47" y="2"/>
                  <a:pt x="47" y="2"/>
                  <a:pt x="47" y="2"/>
                </a:cubicBezTo>
                <a:cubicBezTo>
                  <a:pt x="47" y="2"/>
                  <a:pt x="47" y="2"/>
                  <a:pt x="47" y="2"/>
                </a:cubicBezTo>
                <a:moveTo>
                  <a:pt x="47" y="2"/>
                </a:moveTo>
                <a:cubicBezTo>
                  <a:pt x="47" y="2"/>
                  <a:pt x="47" y="2"/>
                  <a:pt x="47" y="2"/>
                </a:cubicBezTo>
                <a:cubicBezTo>
                  <a:pt x="47" y="2"/>
                  <a:pt x="47" y="2"/>
                  <a:pt x="47" y="2"/>
                </a:cubicBezTo>
                <a:moveTo>
                  <a:pt x="47" y="2"/>
                </a:moveTo>
                <a:cubicBezTo>
                  <a:pt x="47" y="2"/>
                  <a:pt x="47" y="2"/>
                  <a:pt x="47" y="2"/>
                </a:cubicBezTo>
                <a:cubicBezTo>
                  <a:pt x="47" y="2"/>
                  <a:pt x="47" y="2"/>
                  <a:pt x="47" y="2"/>
                </a:cubicBezTo>
                <a:moveTo>
                  <a:pt x="47" y="1"/>
                </a:moveTo>
                <a:cubicBezTo>
                  <a:pt x="47" y="1"/>
                  <a:pt x="47" y="1"/>
                  <a:pt x="47" y="1"/>
                </a:cubicBezTo>
                <a:cubicBezTo>
                  <a:pt x="47" y="1"/>
                  <a:pt x="47" y="1"/>
                  <a:pt x="47" y="1"/>
                </a:cubicBezTo>
                <a:moveTo>
                  <a:pt x="47" y="1"/>
                </a:moveTo>
                <a:cubicBezTo>
                  <a:pt x="47" y="1"/>
                  <a:pt x="47" y="1"/>
                  <a:pt x="47" y="1"/>
                </a:cubicBezTo>
                <a:cubicBezTo>
                  <a:pt x="47" y="1"/>
                  <a:pt x="47" y="1"/>
                  <a:pt x="47" y="1"/>
                </a:cubicBezTo>
                <a:moveTo>
                  <a:pt x="47" y="1"/>
                </a:moveTo>
                <a:cubicBezTo>
                  <a:pt x="47" y="1"/>
                  <a:pt x="47" y="1"/>
                  <a:pt x="47" y="1"/>
                </a:cubicBezTo>
                <a:cubicBezTo>
                  <a:pt x="47" y="1"/>
                  <a:pt x="47" y="1"/>
                  <a:pt x="47" y="1"/>
                </a:cubicBezTo>
                <a:moveTo>
                  <a:pt x="47" y="1"/>
                </a:moveTo>
                <a:cubicBezTo>
                  <a:pt x="47" y="1"/>
                  <a:pt x="47" y="1"/>
                  <a:pt x="47" y="1"/>
                </a:cubicBezTo>
                <a:cubicBezTo>
                  <a:pt x="47" y="1"/>
                  <a:pt x="47" y="1"/>
                  <a:pt x="47" y="1"/>
                </a:cubicBezTo>
                <a:moveTo>
                  <a:pt x="47" y="1"/>
                </a:moveTo>
                <a:cubicBezTo>
                  <a:pt x="47" y="1"/>
                  <a:pt x="47" y="1"/>
                  <a:pt x="47" y="1"/>
                </a:cubicBezTo>
                <a:cubicBezTo>
                  <a:pt x="47" y="1"/>
                  <a:pt x="47" y="1"/>
                  <a:pt x="47" y="1"/>
                </a:cubicBezTo>
                <a:moveTo>
                  <a:pt x="47" y="1"/>
                </a:moveTo>
                <a:cubicBezTo>
                  <a:pt x="47" y="1"/>
                  <a:pt x="47" y="1"/>
                  <a:pt x="47" y="1"/>
                </a:cubicBezTo>
                <a:cubicBezTo>
                  <a:pt x="47" y="1"/>
                  <a:pt x="47" y="1"/>
                  <a:pt x="47" y="1"/>
                </a:cubicBezTo>
                <a:moveTo>
                  <a:pt x="37" y="1"/>
                </a:moveTo>
                <a:cubicBezTo>
                  <a:pt x="17" y="1"/>
                  <a:pt x="0" y="17"/>
                  <a:pt x="0" y="37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17"/>
                  <a:pt x="17" y="1"/>
                  <a:pt x="37" y="1"/>
                </a:cubicBezTo>
                <a:cubicBezTo>
                  <a:pt x="41" y="1"/>
                  <a:pt x="44" y="1"/>
                  <a:pt x="47" y="2"/>
                </a:cubicBezTo>
                <a:cubicBezTo>
                  <a:pt x="47" y="2"/>
                  <a:pt x="47" y="2"/>
                  <a:pt x="47" y="2"/>
                </a:cubicBezTo>
                <a:cubicBezTo>
                  <a:pt x="47" y="2"/>
                  <a:pt x="47" y="2"/>
                  <a:pt x="47" y="2"/>
                </a:cubicBezTo>
                <a:cubicBezTo>
                  <a:pt x="44" y="1"/>
                  <a:pt x="41" y="1"/>
                  <a:pt x="37" y="1"/>
                </a:cubicBezTo>
                <a:moveTo>
                  <a:pt x="47" y="1"/>
                </a:moveTo>
                <a:cubicBezTo>
                  <a:pt x="47" y="1"/>
                  <a:pt x="47" y="1"/>
                  <a:pt x="47" y="1"/>
                </a:cubicBezTo>
                <a:cubicBezTo>
                  <a:pt x="47" y="1"/>
                  <a:pt x="47" y="1"/>
                  <a:pt x="47" y="1"/>
                </a:cubicBezTo>
                <a:moveTo>
                  <a:pt x="47" y="1"/>
                </a:moveTo>
                <a:cubicBezTo>
                  <a:pt x="47" y="1"/>
                  <a:pt x="47" y="1"/>
                  <a:pt x="47" y="1"/>
                </a:cubicBezTo>
                <a:cubicBezTo>
                  <a:pt x="47" y="1"/>
                  <a:pt x="47" y="1"/>
                  <a:pt x="47" y="1"/>
                </a:cubicBezTo>
                <a:moveTo>
                  <a:pt x="47" y="0"/>
                </a:moveTo>
                <a:cubicBezTo>
                  <a:pt x="47" y="0"/>
                  <a:pt x="47" y="0"/>
                  <a:pt x="47" y="0"/>
                </a:cubicBezTo>
                <a:cubicBezTo>
                  <a:pt x="47" y="0"/>
                  <a:pt x="47" y="0"/>
                  <a:pt x="47" y="0"/>
                </a:cubicBezTo>
                <a:moveTo>
                  <a:pt x="47" y="0"/>
                </a:moveTo>
                <a:cubicBezTo>
                  <a:pt x="47" y="0"/>
                  <a:pt x="47" y="0"/>
                  <a:pt x="47" y="0"/>
                </a:cubicBezTo>
                <a:cubicBezTo>
                  <a:pt x="47" y="0"/>
                  <a:pt x="47" y="0"/>
                  <a:pt x="47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ea typeface="OPPOSans R" panose="00020600040101010101" pitchFamily="18" charset="-122"/>
            </a:endParaRPr>
          </a:p>
        </p:txBody>
      </p:sp>
      <p:sp>
        <p:nvSpPr>
          <p:cNvPr id="109" name="文本框 108"/>
          <p:cNvSpPr txBox="1"/>
          <p:nvPr/>
        </p:nvSpPr>
        <p:spPr>
          <a:xfrm>
            <a:off x="870187" y="2100916"/>
            <a:ext cx="1402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accent1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我会认</a:t>
            </a:r>
          </a:p>
        </p:txBody>
      </p:sp>
      <p:sp>
        <p:nvSpPr>
          <p:cNvPr id="15362" name="TextBox 1"/>
          <p:cNvSpPr txBox="1"/>
          <p:nvPr/>
        </p:nvSpPr>
        <p:spPr>
          <a:xfrm>
            <a:off x="1807332" y="3039210"/>
            <a:ext cx="9117330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endParaRPr lang="en-US" altLang="zh-CN" sz="4000" dirty="0">
              <a:solidFill>
                <a:srgbClr val="0000FF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  <a:p>
            <a:r>
              <a:rPr lang="zh-CN" altLang="en-US" sz="4000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昼</a:t>
            </a:r>
            <a:r>
              <a:rPr lang="zh-CN" altLang="en-US" sz="40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夜</a:t>
            </a:r>
            <a:r>
              <a:rPr lang="zh-CN" altLang="en-US" sz="4000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     </a:t>
            </a:r>
            <a:r>
              <a:rPr lang="zh-CN" altLang="en-US" sz="40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耕</a:t>
            </a:r>
            <a:r>
              <a:rPr lang="zh-CN" altLang="en-US" sz="4000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耘     供</a:t>
            </a:r>
            <a:r>
              <a:rPr lang="zh-CN" altLang="en-US" sz="40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品      幼</a:t>
            </a:r>
            <a:r>
              <a:rPr lang="zh-CN" altLang="en-US" sz="4000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稚    </a:t>
            </a:r>
            <a:r>
              <a:rPr lang="zh-CN" altLang="en-US" sz="40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 涟</a:t>
            </a:r>
            <a:r>
              <a:rPr lang="zh-CN" altLang="en-US" sz="4000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漪 </a:t>
            </a:r>
            <a:endParaRPr lang="en-US" altLang="zh-CN" sz="4000" dirty="0">
              <a:solidFill>
                <a:srgbClr val="0000FF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  <a:p>
            <a:endParaRPr lang="en-US" altLang="zh-CN" sz="4000" dirty="0">
              <a:solidFill>
                <a:srgbClr val="0000FF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733362" y="2969351"/>
            <a:ext cx="1152880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200" dirty="0" err="1">
                <a:solidFill>
                  <a:srgbClr val="C0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zhòu</a:t>
            </a:r>
            <a:endParaRPr lang="en-US" altLang="zh-CN" sz="3200" dirty="0">
              <a:solidFill>
                <a:srgbClr val="C00000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874328" y="2958761"/>
            <a:ext cx="1031051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C0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yún</a:t>
            </a:r>
            <a:endParaRPr lang="en-US" altLang="zh-CN" sz="3200" dirty="0">
              <a:solidFill>
                <a:srgbClr val="C00000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563645" y="2969352"/>
            <a:ext cx="877163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C0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zhì</a:t>
            </a:r>
            <a:endParaRPr lang="en-US" altLang="zh-CN" sz="3200" dirty="0">
              <a:solidFill>
                <a:srgbClr val="C00000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371144" y="2969035"/>
            <a:ext cx="630301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C0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yī</a:t>
            </a:r>
            <a:endParaRPr lang="en-US" altLang="zh-CN" sz="3200" dirty="0">
              <a:solidFill>
                <a:srgbClr val="C00000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5019001" y="2948804"/>
            <a:ext cx="1420582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C0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  </a:t>
            </a:r>
            <a:r>
              <a:rPr lang="en-US" altLang="zh-CN" sz="3200" dirty="0" err="1">
                <a:solidFill>
                  <a:srgbClr val="C0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gòng</a:t>
            </a:r>
            <a:endParaRPr lang="en-US" altLang="zh-CN" sz="3200" dirty="0">
              <a:solidFill>
                <a:srgbClr val="C00000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/>
      <p:bldP spid="6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 rot="10800000" flipV="1">
            <a:off x="3982720" y="1113155"/>
            <a:ext cx="984250" cy="152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" dirty="0">
                <a:solidFill>
                  <a:schemeClr val="bg1"/>
                </a:solidFill>
                <a:ea typeface="OPPOSans R" panose="00020600040101010101" pitchFamily="18" charset="-122"/>
              </a:rPr>
              <a:t>小学学科网  xuekeedu.com</a:t>
            </a:r>
          </a:p>
        </p:txBody>
      </p:sp>
      <p:sp>
        <p:nvSpPr>
          <p:cNvPr id="2" name="文本框 1"/>
          <p:cNvSpPr txBox="1"/>
          <p:nvPr/>
        </p:nvSpPr>
        <p:spPr>
          <a:xfrm rot="10800000" flipV="1">
            <a:off x="5441315" y="1938655"/>
            <a:ext cx="984250" cy="152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" dirty="0">
                <a:solidFill>
                  <a:schemeClr val="bg1"/>
                </a:solidFill>
                <a:ea typeface="OPPOSans R" panose="00020600040101010101" pitchFamily="18" charset="-122"/>
              </a:rPr>
              <a:t>小学学科网  xuekeedu.com</a:t>
            </a:r>
          </a:p>
        </p:txBody>
      </p:sp>
      <p:sp>
        <p:nvSpPr>
          <p:cNvPr id="3" name="文本框 2"/>
          <p:cNvSpPr txBox="1"/>
          <p:nvPr/>
        </p:nvSpPr>
        <p:spPr>
          <a:xfrm rot="10800000" flipV="1">
            <a:off x="7269480" y="1463675"/>
            <a:ext cx="984250" cy="152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" dirty="0">
                <a:solidFill>
                  <a:schemeClr val="bg1"/>
                </a:solidFill>
                <a:ea typeface="OPPOSans R" panose="00020600040101010101" pitchFamily="18" charset="-122"/>
              </a:rPr>
              <a:t>小学学科网  xuekeedu.com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468078" y="2545553"/>
            <a:ext cx="7571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ea typeface="OPPOSans R" panose="00020600040101010101" pitchFamily="18" charset="-122"/>
              </a:rPr>
              <a:t>爸爸妈妈给我们</a:t>
            </a:r>
            <a:r>
              <a:rPr lang="zh-CN" altLang="en-US" sz="3200" b="1" dirty="0">
                <a:solidFill>
                  <a:srgbClr val="FF0000"/>
                </a:solidFill>
                <a:ea typeface="OPPOSans R" panose="00020600040101010101" pitchFamily="18" charset="-122"/>
              </a:rPr>
              <a:t>提供</a:t>
            </a:r>
            <a:r>
              <a:rPr lang="zh-CN" altLang="en-US" sz="3200" b="1" dirty="0">
                <a:ea typeface="OPPOSans R" panose="00020600040101010101" pitchFamily="18" charset="-122"/>
              </a:rPr>
              <a:t>了最好的生活环境。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4576554" y="4705366"/>
            <a:ext cx="5519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ea typeface="OPPOSans R" panose="00020600040101010101" pitchFamily="18" charset="-122"/>
              </a:rPr>
              <a:t>寺庙每天都要更换新鲜</a:t>
            </a:r>
            <a:r>
              <a:rPr lang="zh-CN" altLang="en-US" sz="3200" b="1" dirty="0">
                <a:solidFill>
                  <a:srgbClr val="FF0000"/>
                </a:solidFill>
                <a:ea typeface="OPPOSans R" panose="00020600040101010101" pitchFamily="18" charset="-122"/>
              </a:rPr>
              <a:t>供品</a:t>
            </a:r>
            <a:r>
              <a:rPr lang="zh-CN" altLang="en-US" sz="3200" b="1" dirty="0">
                <a:ea typeface="OPPOSans R" panose="00020600040101010101" pitchFamily="18" charset="-122"/>
              </a:rPr>
              <a:t>。</a:t>
            </a:r>
          </a:p>
        </p:txBody>
      </p:sp>
      <p:sp>
        <p:nvSpPr>
          <p:cNvPr id="16386" name="TextBox 1"/>
          <p:cNvSpPr txBox="1"/>
          <p:nvPr/>
        </p:nvSpPr>
        <p:spPr>
          <a:xfrm>
            <a:off x="836501" y="3579178"/>
            <a:ext cx="569912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200" b="1" dirty="0">
                <a:latin typeface="Calibri" panose="020F0502020204030204" pitchFamily="34" charset="0"/>
                <a:ea typeface="OPPOSans R" panose="00020600040101010101" pitchFamily="18" charset="-122"/>
              </a:rPr>
              <a:t>供</a:t>
            </a:r>
          </a:p>
        </p:txBody>
      </p:sp>
      <p:grpSp>
        <p:nvGrpSpPr>
          <p:cNvPr id="4" name="组合 20"/>
          <p:cNvGrpSpPr/>
          <p:nvPr/>
        </p:nvGrpSpPr>
        <p:grpSpPr>
          <a:xfrm>
            <a:off x="1406413" y="2348229"/>
            <a:ext cx="3511549" cy="3046096"/>
            <a:chOff x="2196323" y="2842914"/>
            <a:chExt cx="3058986" cy="1788527"/>
          </a:xfrm>
        </p:grpSpPr>
        <p:sp>
          <p:nvSpPr>
            <p:cNvPr id="8" name="左大括号 7"/>
            <p:cNvSpPr/>
            <p:nvPr/>
          </p:nvSpPr>
          <p:spPr>
            <a:xfrm>
              <a:off x="2196323" y="3111361"/>
              <a:ext cx="232328" cy="1251633"/>
            </a:xfrm>
            <a:prstGeom prst="lef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428421" y="2842914"/>
              <a:ext cx="2826888" cy="17885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defTabSz="457200">
                <a:lnSpc>
                  <a:spcPct val="150000"/>
                </a:lnSpc>
                <a:buClrTx/>
                <a:buSzTx/>
                <a:buFontTx/>
                <a:defRPr/>
              </a:pPr>
              <a:r>
                <a:rPr lang="en-US" altLang="zh-CN" sz="3200" noProof="0" dirty="0" err="1">
                  <a:solidFill>
                    <a:srgbClr val="FF0000"/>
                  </a:solidFill>
                  <a:latin typeface="OPPOSans R" panose="00020600040101010101" pitchFamily="18" charset="-122"/>
                  <a:ea typeface="方正姚体简体" panose="03000509000000000000" charset="-122"/>
                </a:rPr>
                <a:t>gōng</a:t>
              </a:r>
              <a:r>
                <a:rPr kumimoji="0" lang="zh-CN" altLang="en-US" sz="3200" b="1" kern="1200" cap="none" spc="0" normalizeH="0" baseline="0" noProof="0" dirty="0">
                  <a:solidFill>
                    <a:srgbClr val="FF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+mn-cs"/>
                </a:rPr>
                <a:t>（</a:t>
              </a:r>
              <a:r>
                <a:rPr lang="zh-CN" altLang="en-US" sz="3200" b="1" dirty="0">
                  <a:latin typeface="OPPOSans R" panose="00020600040101010101" pitchFamily="18" charset="-122"/>
                  <a:ea typeface="OPPOSans R" panose="00020600040101010101" pitchFamily="18" charset="-122"/>
                </a:rPr>
                <a:t>提</a:t>
              </a:r>
              <a:r>
                <a:rPr lang="zh-CN" altLang="en-US" sz="3200" b="1" dirty="0">
                  <a:solidFill>
                    <a:srgbClr val="FF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</a:rPr>
                <a:t>供</a:t>
              </a:r>
              <a:r>
                <a:rPr kumimoji="0" lang="zh-CN" altLang="en-US" sz="3200" b="1" kern="1200" cap="none" spc="0" normalizeH="0" baseline="0" noProof="0" dirty="0">
                  <a:solidFill>
                    <a:srgbClr val="FF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+mn-cs"/>
                </a:rPr>
                <a:t>）</a:t>
              </a:r>
            </a:p>
            <a:p>
              <a:pPr marR="0" defTabSz="457200">
                <a:lnSpc>
                  <a:spcPct val="150000"/>
                </a:lnSpc>
                <a:buClrTx/>
                <a:buSzTx/>
                <a:buFontTx/>
                <a:defRPr/>
              </a:pPr>
              <a:endParaRPr kumimoji="0" lang="zh-CN" altLang="en-US" sz="3200" b="1" kern="1200" cap="none" spc="0" normalizeH="0" baseline="0" noProof="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endParaRPr>
            </a:p>
            <a:p>
              <a:pPr marR="0" defTabSz="457200">
                <a:lnSpc>
                  <a:spcPct val="150000"/>
                </a:lnSpc>
                <a:buClrTx/>
                <a:buSzTx/>
                <a:buFontTx/>
                <a:defRPr/>
              </a:pPr>
              <a:endParaRPr kumimoji="0" lang="en-US" altLang="zh-CN" sz="3200" b="1" kern="1200" cap="none" spc="0" normalizeH="0" baseline="0" noProof="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endParaRPr>
            </a:p>
            <a:p>
              <a:pPr marR="0" defTabSz="457200">
                <a:lnSpc>
                  <a:spcPct val="150000"/>
                </a:lnSpc>
                <a:buClrTx/>
                <a:buSzTx/>
                <a:buFontTx/>
                <a:defRPr/>
              </a:pPr>
              <a:r>
                <a:rPr lang="en-US" altLang="zh-CN" sz="3200" dirty="0" err="1">
                  <a:solidFill>
                    <a:srgbClr val="FF0000"/>
                  </a:solidFill>
                  <a:latin typeface="OPPOSans R" panose="00020600040101010101" pitchFamily="18" charset="-122"/>
                  <a:ea typeface="方正姚体简体" panose="03000509000000000000" charset="-122"/>
                </a:rPr>
                <a:t>gòng</a:t>
              </a:r>
              <a:r>
                <a:rPr kumimoji="0" lang="zh-CN" altLang="en-US" sz="3200" b="1" kern="1200" cap="none" spc="0" normalizeH="0" baseline="0" noProof="0" dirty="0">
                  <a:solidFill>
                    <a:srgbClr val="FF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+mn-cs"/>
                </a:rPr>
                <a:t>（</a:t>
              </a:r>
              <a:r>
                <a:rPr lang="zh-CN" altLang="en-US" sz="3200" b="1" dirty="0">
                  <a:latin typeface="OPPOSans R" panose="00020600040101010101" pitchFamily="18" charset="-122"/>
                  <a:ea typeface="OPPOSans R" panose="00020600040101010101" pitchFamily="18" charset="-122"/>
                </a:rPr>
                <a:t>供品</a:t>
              </a:r>
              <a:r>
                <a:rPr kumimoji="0" lang="zh-CN" altLang="en-US" sz="3200" b="1" kern="1200" cap="none" spc="0" normalizeH="0" baseline="0" noProof="0" dirty="0">
                  <a:solidFill>
                    <a:srgbClr val="FF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+mn-cs"/>
                </a:rPr>
                <a:t>）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"/>
          <p:cNvSpPr>
            <a:spLocks noChangeArrowheads="1"/>
          </p:cNvSpPr>
          <p:nvPr/>
        </p:nvSpPr>
        <p:spPr bwMode="auto">
          <a:xfrm>
            <a:off x="3909115" y="2198863"/>
            <a:ext cx="1925638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【</a:t>
            </a:r>
            <a:r>
              <a:rPr lang="zh-CN" altLang="en-US" sz="2400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耘田</a:t>
            </a:r>
            <a:r>
              <a:rPr lang="en-US" altLang="zh-CN" sz="2400" b="1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】</a:t>
            </a:r>
            <a:endParaRPr lang="zh-CN" altLang="en-US" sz="2400" b="1" dirty="0">
              <a:solidFill>
                <a:srgbClr val="0000FF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【</a:t>
            </a:r>
            <a:r>
              <a:rPr lang="zh-CN" altLang="en-US" sz="2400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绩麻</a:t>
            </a:r>
            <a:r>
              <a:rPr lang="en-US" altLang="zh-CN" sz="2400" b="1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】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  【</a:t>
            </a:r>
            <a:r>
              <a:rPr lang="zh-CN" altLang="en-US" sz="2400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解</a:t>
            </a:r>
            <a:r>
              <a:rPr lang="en-US" altLang="zh-CN" sz="2400" b="1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】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  【</a:t>
            </a:r>
            <a:r>
              <a:rPr lang="zh-CN" altLang="en-US" sz="2400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供</a:t>
            </a:r>
            <a:r>
              <a:rPr lang="en-US" altLang="zh-CN" sz="2400" b="1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】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  【</a:t>
            </a:r>
            <a:r>
              <a:rPr lang="zh-CN" altLang="en-US" sz="2400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傍</a:t>
            </a:r>
            <a:r>
              <a:rPr lang="en-US" altLang="zh-CN" sz="2400" b="1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】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  【</a:t>
            </a:r>
            <a:r>
              <a:rPr lang="zh-CN" altLang="en-US" sz="2400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阴</a:t>
            </a:r>
            <a:r>
              <a:rPr lang="en-US" altLang="zh-CN" sz="2400" b="1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】</a:t>
            </a:r>
          </a:p>
          <a:p>
            <a:pPr>
              <a:lnSpc>
                <a:spcPct val="150000"/>
              </a:lnSpc>
            </a:pPr>
            <a:endParaRPr lang="en-US" altLang="zh-CN" sz="2400" b="1" dirty="0">
              <a:solidFill>
                <a:srgbClr val="0000FF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endParaRPr lang="en-US" altLang="zh-CN" sz="2400" b="1" dirty="0">
              <a:solidFill>
                <a:srgbClr val="0000FF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53" name="矩形 52"/>
          <p:cNvSpPr>
            <a:spLocks noChangeArrowheads="1"/>
          </p:cNvSpPr>
          <p:nvPr/>
        </p:nvSpPr>
        <p:spPr bwMode="auto">
          <a:xfrm>
            <a:off x="6468783" y="2219475"/>
            <a:ext cx="3881438" cy="33279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在田间锄草。</a:t>
            </a:r>
            <a:br>
              <a:rPr lang="zh-CN" altLang="en-US" sz="2400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</a:br>
            <a:r>
              <a:rPr lang="zh-CN" altLang="en-US" sz="2400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把麻搓成线。       </a:t>
            </a:r>
            <a:endParaRPr lang="en-US" altLang="zh-CN" sz="2400" dirty="0">
              <a:solidFill>
                <a:srgbClr val="0000FF"/>
              </a:solidFill>
              <a:latin typeface="OPPOSans R" panose="00020600040101010101" pitchFamily="18" charset="-122"/>
              <a:ea typeface="OPPOSans R" panose="00020600040101010101" pitchFamily="18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理解，懂得。 </a:t>
            </a: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从事。     </a:t>
            </a:r>
            <a:endParaRPr lang="en-US" altLang="zh-CN" sz="2400" dirty="0">
              <a:solidFill>
                <a:srgbClr val="0000FF"/>
              </a:solidFill>
              <a:latin typeface="OPPOSans R" panose="00020600040101010101" pitchFamily="18" charset="-122"/>
              <a:ea typeface="OPPOSans R" panose="00020600040101010101" pitchFamily="18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靠近。</a:t>
            </a:r>
            <a:endParaRPr lang="en-US" altLang="zh-CN" sz="2400" dirty="0">
              <a:solidFill>
                <a:srgbClr val="0000FF"/>
              </a:solidFill>
              <a:latin typeface="OPPOSans R" panose="00020600040101010101" pitchFamily="18" charset="-122"/>
              <a:ea typeface="OPPOSans R" panose="00020600040101010101" pitchFamily="18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0000FF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+mn-ea"/>
              </a:rPr>
              <a:t>树荫。</a:t>
            </a:r>
          </a:p>
        </p:txBody>
      </p:sp>
      <p:sp>
        <p:nvSpPr>
          <p:cNvPr id="55" name="Text Box 8"/>
          <p:cNvSpPr txBox="1">
            <a:spLocks noChangeArrowheads="1"/>
          </p:cNvSpPr>
          <p:nvPr/>
        </p:nvSpPr>
        <p:spPr bwMode="auto">
          <a:xfrm>
            <a:off x="660400" y="1668087"/>
            <a:ext cx="4323630" cy="43858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dirty="0">
                <a:solidFill>
                  <a:schemeClr val="accent1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《</a:t>
            </a:r>
            <a:r>
              <a:rPr lang="zh-CN" altLang="en-US" sz="24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四时田园杂兴</a:t>
            </a:r>
            <a:r>
              <a:rPr lang="en-US" altLang="zh-CN" sz="2400" dirty="0">
                <a:solidFill>
                  <a:schemeClr val="accent1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》</a:t>
            </a:r>
            <a:r>
              <a:rPr lang="zh-CN" altLang="en-US" sz="2400" dirty="0">
                <a:solidFill>
                  <a:schemeClr val="accent1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的词语注释</a:t>
            </a:r>
          </a:p>
        </p:txBody>
      </p:sp>
      <p:cxnSp>
        <p:nvCxnSpPr>
          <p:cNvPr id="57" name="直接连接符 56"/>
          <p:cNvCxnSpPr/>
          <p:nvPr/>
        </p:nvCxnSpPr>
        <p:spPr>
          <a:xfrm>
            <a:off x="5316285" y="2530145"/>
            <a:ext cx="988828" cy="1063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/>
          <p:cNvCxnSpPr/>
          <p:nvPr/>
        </p:nvCxnSpPr>
        <p:spPr>
          <a:xfrm>
            <a:off x="5341094" y="3118480"/>
            <a:ext cx="988828" cy="1063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/>
        </p:nvCxnSpPr>
        <p:spPr>
          <a:xfrm>
            <a:off x="5309200" y="3639475"/>
            <a:ext cx="988828" cy="1063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/>
        </p:nvCxnSpPr>
        <p:spPr>
          <a:xfrm>
            <a:off x="5334009" y="4227810"/>
            <a:ext cx="988828" cy="1063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/>
        </p:nvCxnSpPr>
        <p:spPr>
          <a:xfrm>
            <a:off x="5287932" y="4745261"/>
            <a:ext cx="988828" cy="1063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接连接符 88"/>
          <p:cNvCxnSpPr/>
          <p:nvPr/>
        </p:nvCxnSpPr>
        <p:spPr>
          <a:xfrm>
            <a:off x="5312741" y="5333596"/>
            <a:ext cx="988828" cy="1063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ww.2ppt.com">
  <a:themeElements>
    <a:clrScheme name="第134期作业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44A7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144A74"/>
      </a:hlink>
      <a:folHlink>
        <a:srgbClr val="BFBFBF"/>
      </a:folHlink>
    </a:clrScheme>
    <a:fontScheme name="自定义 15">
      <a:majorFont>
        <a:latin typeface="Roboto Bold"/>
        <a:ea typeface="思源黑体 CN Bold"/>
        <a:cs typeface=""/>
      </a:majorFont>
      <a:minorFont>
        <a:latin typeface="Roboto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2746</Words>
  <Application>Microsoft Office PowerPoint</Application>
  <PresentationFormat>宽屏</PresentationFormat>
  <Paragraphs>331</Paragraphs>
  <Slides>52</Slides>
  <Notes>52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52</vt:i4>
      </vt:variant>
    </vt:vector>
  </HeadingPairs>
  <TitlesOfParts>
    <vt:vector size="71" baseType="lpstr">
      <vt:lpstr>楷体</vt:lpstr>
      <vt:lpstr>宋体</vt:lpstr>
      <vt:lpstr>Roboto Bold</vt:lpstr>
      <vt:lpstr>思源宋体 CN Heavy</vt:lpstr>
      <vt:lpstr>Times New Roman</vt:lpstr>
      <vt:lpstr>JiangXizhuokai</vt:lpstr>
      <vt:lpstr>微软雅黑</vt:lpstr>
      <vt:lpstr>Calibri</vt:lpstr>
      <vt:lpstr>Wingdings</vt:lpstr>
      <vt:lpstr>方正姚体简体</vt:lpstr>
      <vt:lpstr>Arial</vt:lpstr>
      <vt:lpstr>OPPOSans R</vt:lpstr>
      <vt:lpstr>思源宋体 CN ExtraLight</vt:lpstr>
      <vt:lpstr>Roboto Regular</vt:lpstr>
      <vt:lpstr>思源宋体 CN</vt:lpstr>
      <vt:lpstr>FandolFang R</vt:lpstr>
      <vt:lpstr>江西拙楷</vt:lpstr>
      <vt:lpstr>www.2ppt.com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www.ppt818.com</dc:title>
  <dc:subject>www.ppt818.com</dc:subject>
  <dc:creator>www.ppt818.com</dc:creator>
  <dc:description>www.ppt818.com-提供资源下载</dc:description>
  <cp:lastModifiedBy>Windows 用户</cp:lastModifiedBy>
  <cp:revision>2</cp:revision>
  <dcterms:created xsi:type="dcterms:W3CDTF">2021-05-12T00:50:03Z</dcterms:created>
  <dcterms:modified xsi:type="dcterms:W3CDTF">2023-01-10T06:17:52Z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2052-11.1.0.10495</vt:lpwstr>
  </property>
  <property fmtid="{D5CDD505-2E9C-101B-9397-08002B2CF9AE}" pid="3" name="ICV">
    <vt:lpwstr>811F2933EE344F9F816B149314AA2C42</vt:lpwstr>
  </property>
  <property fmtid="{A09F084E-AD41-489F-8076-AA5BE3082BCA}" pid="100">
    <vt:ui4>5</vt:ui4>
  </property>
  <property fmtid="{64440492-4C8B-11D1-8B70-080036B11A03}" pid="11">
    <vt:lpwstr>www.2ppt.com-爱PPT提供资源下载</vt:lpwstr>
  </property>
</Properties>
</file>