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304" r:id="rId2"/>
    <p:sldId id="310" r:id="rId3"/>
    <p:sldId id="258" r:id="rId4"/>
    <p:sldId id="260" r:id="rId5"/>
    <p:sldId id="305" r:id="rId6"/>
    <p:sldId id="300" r:id="rId7"/>
    <p:sldId id="306" r:id="rId8"/>
    <p:sldId id="307" r:id="rId9"/>
    <p:sldId id="267" r:id="rId10"/>
    <p:sldId id="308" r:id="rId11"/>
    <p:sldId id="309" r:id="rId12"/>
    <p:sldId id="269" r:id="rId13"/>
    <p:sldId id="272" r:id="rId14"/>
    <p:sldId id="284" r:id="rId15"/>
    <p:sldId id="276" r:id="rId16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FE1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9A4D8-A71C-4116-B3A1-B5E6E1215E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11315-05A4-4AA3-89CC-7C37D0892A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11315-05A4-4AA3-89CC-7C37D0892A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F264-F87E-4C9F-A590-1A4A83C3EF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1FE8-545D-48A8-9167-97EB26BF15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8D46-1B9E-4A2D-90F1-08A85984B7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7AA0-ACDA-4454-A4C3-C145FD574E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841C-41AA-4E14-8BB2-10D0B813B2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C531-E54B-44AD-B628-C9189C1ACF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FD99-E41E-43A9-B713-F4DB97A034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9BB0-7B2A-4992-BB1E-214D8651F4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F264-F87E-4C9F-A590-1A4A83C3EF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1FE8-545D-48A8-9167-97EB26BF15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A116-794C-48E9-A8B9-E96F72E420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EE125-ABF2-45F3-A3A6-B1B15A6861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A9A9-892F-48BF-8378-C4D90C58C8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3D8F-BE5A-4591-834F-04321D07AA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2C97-6CE6-434A-A445-10B6A822DE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E0B1-17E6-42BF-B2D2-1B61A082BB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7AF5-62A2-4074-8F22-8D8A81C316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59AC-E808-4A1B-BCE3-8142D8AB70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1E6D-F0A8-41EA-821F-AD6497EC437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92EF-5D54-4AD5-9D13-93074687E3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4B01-9261-4D9E-8415-78119CC0FD1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C3E8-0088-4A79-825F-5910A04D5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481F5-8B77-489F-B3C5-DE05A5320D5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FF4C-C859-4C99-BD5D-E2F816AAAF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B1B3B1-AC68-4DD1-80AF-9145B46C4AD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380981-7DE7-4A47-9CA3-8B53343A72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-1" y="719199"/>
            <a:ext cx="9139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第五章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投影与视图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1219598" y="2032398"/>
            <a:ext cx="2349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</a:t>
            </a:r>
            <a:r>
              <a:rPr kumimoji="1"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</a:t>
            </a: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1745773" y="3097115"/>
            <a:ext cx="129715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第</a:t>
            </a:r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2</a:t>
            </a: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课</a:t>
            </a:r>
            <a:r>
              <a:rPr kumimoji="1"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 pitchFamily="34" charset="-122"/>
              </a:rPr>
              <a:t>时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" y="4516095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436563" y="881063"/>
            <a:ext cx="8356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hlink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000" b="1">
                <a:solidFill>
                  <a:schemeClr val="hlink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）如图（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），连接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DD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，过点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作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DD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的平行线，交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AD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所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FE140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在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的直线于点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′.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就是乙木杆的影子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 （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）如图（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），平移由乙木杆、乙木杆的影子和太阳光线所构成</a:t>
            </a:r>
            <a:r>
              <a:rPr lang="zh-CN" altLang="en-US" sz="1800" b="1">
                <a:solidFill>
                  <a:srgbClr val="FE140E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的</a:t>
            </a:r>
            <a:endParaRPr lang="zh-CN" altLang="en-US" sz="2000" b="1">
              <a:solidFill>
                <a:srgbClr val="FE140E"/>
              </a:solidFill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     图形（即△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BEE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），直到乙木杆影子的顶端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抵达墙根为止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  （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）因为△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ADD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′∽△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BEE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′</a:t>
            </a: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，所以，        即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</a:rPr>
              <a:t>      所以，甲木杆的高度为</a:t>
            </a:r>
            <a:r>
              <a:rPr lang="en-US" altLang="zh-CN" sz="2000" b="1" i="1">
                <a:solidFill>
                  <a:srgbClr val="FE140E"/>
                </a:solidFill>
                <a:latin typeface="Times New Roman" panose="02020603050405020304" pitchFamily="18" charset="0"/>
              </a:rPr>
              <a:t>AD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</a:rPr>
              <a:t>=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000" b="1">
              <a:solidFill>
                <a:srgbClr val="FE140E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40404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5159378" y="2103836"/>
          <a:ext cx="1154113" cy="42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799465" imgH="393700" progId="Equation.DSMT4">
                  <p:embed/>
                </p:oleObj>
              </mc:Choice>
              <mc:Fallback>
                <p:oleObj name="Equation" r:id="rId5" imgW="799465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8" y="2103836"/>
                        <a:ext cx="1154113" cy="426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0" name="Object 14"/>
          <p:cNvGraphicFramePr>
            <a:graphicFrameLocks noChangeAspect="1"/>
          </p:cNvGraphicFramePr>
          <p:nvPr/>
        </p:nvGraphicFramePr>
        <p:xfrm>
          <a:off x="6602413" y="2112170"/>
          <a:ext cx="1092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7" imgW="786765" imgH="393700" progId="Equation.DSMT4">
                  <p:embed/>
                </p:oleObj>
              </mc:Choice>
              <mc:Fallback>
                <p:oleObj name="Equation" r:id="rId7" imgW="786765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2112170"/>
                        <a:ext cx="1092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4429128" y="2444355"/>
          <a:ext cx="1876425" cy="41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9" imgW="1345565" imgH="393700" progId="Equation.DSMT4">
                  <p:embed/>
                </p:oleObj>
              </mc:Choice>
              <mc:Fallback>
                <p:oleObj name="Equation" r:id="rId9" imgW="1345565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8" y="2444355"/>
                        <a:ext cx="1876425" cy="411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8363" y="2893219"/>
            <a:ext cx="2120900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81528" y="2872978"/>
            <a:ext cx="2055813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2967038" y="4270772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5270500" y="4260057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6" grpId="0"/>
      <p:bldP spid="55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2305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8" name="文本框 45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2300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25513" y="1783556"/>
            <a:ext cx="7231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画物体的平行投影的方法：</a:t>
            </a:r>
            <a:r>
              <a:rPr lang="zh-CN" altLang="en-US" sz="2400" b="1">
                <a:latin typeface="Arial" panose="020B0604020202020204" pitchFamily="34" charset="0"/>
              </a:rPr>
              <a:t>先根据物体的投影确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定光线，然后利用两个物体的顶端和各自影子的顶端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的连线是一组平行线，过物体顶端作平行线与地面相</a:t>
            </a:r>
            <a:endParaRPr lang="en-US" altLang="zh-CN" sz="24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latin typeface="Arial" panose="020B0604020202020204" pitchFamily="34" charset="0"/>
              </a:rPr>
              <a:t>交，从而确定其影子．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4800" y="1541860"/>
            <a:ext cx="4802188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754066" y="2584849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5175" y="1042988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8" name="内容占位符 7"/>
          <p:cNvSpPr txBox="1">
            <a:spLocks noChangeArrowheads="1"/>
          </p:cNvSpPr>
          <p:nvPr/>
        </p:nvSpPr>
        <p:spPr bwMode="auto">
          <a:xfrm>
            <a:off x="850903" y="989410"/>
            <a:ext cx="75152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AutoNum type="arabicPlain"/>
            </a:pPr>
            <a:r>
              <a:rPr lang="zh-CN" altLang="zh-CN" sz="2000" b="1">
                <a:latin typeface="宋体" panose="02010600030101010101" pitchFamily="2" charset="-122"/>
              </a:rPr>
              <a:t>下列四幅图形中，表示两棵树在同一时刻阳光下的影子的图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</a:t>
            </a:r>
            <a:r>
              <a:rPr lang="zh-CN" altLang="zh-CN" sz="2000" b="1">
                <a:latin typeface="宋体" panose="02010600030101010101" pitchFamily="2" charset="-122"/>
              </a:rPr>
              <a:t>形可能是</a:t>
            </a:r>
            <a:r>
              <a:rPr lang="en-US" altLang="zh-CN" sz="2000" b="1">
                <a:latin typeface="宋体" panose="02010600030101010101" pitchFamily="2" charset="-122"/>
              </a:rPr>
              <a:t>(</a:t>
            </a:r>
            <a:r>
              <a:rPr lang="zh-CN" altLang="en-US" sz="2000" b="1">
                <a:latin typeface="宋体" panose="02010600030101010101" pitchFamily="2" charset="-122"/>
              </a:rPr>
              <a:t>　　</a:t>
            </a:r>
            <a:r>
              <a:rPr lang="en-US" altLang="zh-CN" sz="2000" b="1">
                <a:latin typeface="宋体" panose="02010600030101010101" pitchFamily="2" charset="-122"/>
              </a:rPr>
              <a:t>)</a:t>
            </a:r>
          </a:p>
        </p:txBody>
      </p:sp>
      <p:sp>
        <p:nvSpPr>
          <p:cNvPr id="13319" name="内容占位符 7"/>
          <p:cNvSpPr txBox="1">
            <a:spLocks noChangeArrowheads="1"/>
          </p:cNvSpPr>
          <p:nvPr/>
        </p:nvSpPr>
        <p:spPr bwMode="auto">
          <a:xfrm>
            <a:off x="833441" y="2572942"/>
            <a:ext cx="80041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</a:rPr>
              <a:t>2   </a:t>
            </a:r>
            <a:r>
              <a:rPr lang="zh-CN" altLang="en-US" sz="2000" b="1">
                <a:latin typeface="Arial" panose="020B0604020202020204" pitchFamily="34" charset="0"/>
              </a:rPr>
              <a:t>下列说法错误的是</a:t>
            </a:r>
            <a:r>
              <a:rPr lang="en-US" altLang="zh-CN" sz="2000" b="1">
                <a:latin typeface="Arial" panose="020B0604020202020204" pitchFamily="34" charset="0"/>
              </a:rPr>
              <a:t>(</a:t>
            </a:r>
            <a:r>
              <a:rPr lang="zh-CN" altLang="en-US" sz="2000" b="1">
                <a:latin typeface="Arial" panose="020B0604020202020204" pitchFamily="34" charset="0"/>
              </a:rPr>
              <a:t>　　</a:t>
            </a:r>
            <a:r>
              <a:rPr lang="en-US" altLang="zh-CN" sz="2000" b="1">
                <a:latin typeface="Arial" panose="020B0604020202020204" pitchFamily="34" charset="0"/>
              </a:rPr>
              <a:t>)</a:t>
            </a:r>
            <a:endParaRPr lang="en-US" altLang="zh-CN" sz="2000" b="1" i="1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000" b="1" i="1">
                <a:latin typeface="Arial" panose="020B0604020202020204" pitchFamily="34" charset="0"/>
              </a:rPr>
              <a:t>    </a:t>
            </a:r>
            <a:r>
              <a:rPr lang="en-US" altLang="zh-CN" sz="2000" b="1">
                <a:latin typeface="Times New Roman" panose="02020603050405020304" pitchFamily="18" charset="0"/>
              </a:rPr>
              <a:t>A</a:t>
            </a:r>
            <a:r>
              <a:rPr lang="zh-CN" altLang="en-US" sz="2000" b="1">
                <a:latin typeface="Arial" panose="020B0604020202020204" pitchFamily="34" charset="0"/>
              </a:rPr>
              <a:t>．太阳光线所形成的投影是平行投影</a:t>
            </a:r>
            <a:endParaRPr lang="zh-CN" altLang="en-US" sz="2000" b="1" i="1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000" b="1" i="1">
                <a:latin typeface="Arial" panose="020B0604020202020204" pitchFamily="34" charset="0"/>
              </a:rPr>
              <a:t>    </a:t>
            </a:r>
            <a:r>
              <a:rPr lang="en-US" altLang="zh-CN" sz="2000" b="1">
                <a:latin typeface="Times New Roman" panose="02020603050405020304" pitchFamily="18" charset="0"/>
              </a:rPr>
              <a:t>B</a:t>
            </a:r>
            <a:r>
              <a:rPr lang="zh-CN" altLang="en-US" sz="2000" b="1">
                <a:latin typeface="Arial" panose="020B0604020202020204" pitchFamily="34" charset="0"/>
              </a:rPr>
              <a:t>．在一天的不同时刻，同一棵树所形成的影子的长度不可能一样</a:t>
            </a:r>
            <a:endParaRPr lang="zh-CN" altLang="en-US" sz="2000" b="1" i="1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000" b="1" i="1">
                <a:latin typeface="Arial" panose="020B0604020202020204" pitchFamily="34" charset="0"/>
              </a:rPr>
              <a:t>    </a:t>
            </a:r>
            <a:r>
              <a:rPr lang="en-US" altLang="zh-CN" sz="2000" b="1">
                <a:latin typeface="Times New Roman" panose="02020603050405020304" pitchFamily="18" charset="0"/>
              </a:rPr>
              <a:t>C</a:t>
            </a:r>
            <a:r>
              <a:rPr lang="zh-CN" altLang="en-US" sz="2000" b="1">
                <a:latin typeface="Arial" panose="020B0604020202020204" pitchFamily="34" charset="0"/>
              </a:rPr>
              <a:t>．在一天中，不论太阳怎样变化，两棵相邻的树的影子都是平行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2000" b="1">
                <a:latin typeface="Arial" panose="020B0604020202020204" pitchFamily="34" charset="0"/>
              </a:rPr>
              <a:t>          的或在同一条直线</a:t>
            </a:r>
            <a:endParaRPr lang="zh-CN" altLang="en-US" sz="2000" b="1" i="1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2000" b="1" i="1">
                <a:latin typeface="Arial" panose="020B0604020202020204" pitchFamily="34" charset="0"/>
              </a:rPr>
              <a:t>    </a:t>
            </a:r>
            <a:r>
              <a:rPr lang="en-US" altLang="zh-CN" sz="2000" b="1">
                <a:latin typeface="Times New Roman" panose="02020603050405020304" pitchFamily="18" charset="0"/>
              </a:rPr>
              <a:t>D</a:t>
            </a:r>
            <a:r>
              <a:rPr lang="zh-CN" altLang="en-US" sz="2000" b="1">
                <a:latin typeface="Arial" panose="020B0604020202020204" pitchFamily="34" charset="0"/>
              </a:rPr>
              <a:t>．影子的长短不仅和太阳的位置有关，还和物体本身的长度有关</a:t>
            </a:r>
            <a:endParaRPr lang="en-US" altLang="zh-CN" sz="2000" b="1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1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1839912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4340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4342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4343" name="文本框 40"/>
          <p:cNvSpPr txBox="1">
            <a:spLocks noChangeArrowheads="1"/>
          </p:cNvSpPr>
          <p:nvPr/>
        </p:nvSpPr>
        <p:spPr bwMode="auto">
          <a:xfrm>
            <a:off x="2863853" y="1002507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正投影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8" name="文本框 48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9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949325" y="1498998"/>
            <a:ext cx="76152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定义：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投影线垂直于投影面时产生的投影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称为正投影．如图所示：</a:t>
            </a:r>
          </a:p>
          <a:p>
            <a:pPr>
              <a:lnSpc>
                <a:spcPct val="120000"/>
              </a:lnSpc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要点精析：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正投影是特殊的平行投影，它不可能是中心投影；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正投影中强调的是光线与投影面之间的关系，与物体的位置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无关；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物体的正投影的形状、大小与物体相对于投影面的位置有关， </a:t>
            </a: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它分物体与投影面平行、倾斜、垂直三种情况．</a:t>
            </a:r>
          </a:p>
        </p:txBody>
      </p:sp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3791" y="1527572"/>
            <a:ext cx="14954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内容占位符 7"/>
          <p:cNvSpPr txBox="1">
            <a:spLocks noChangeArrowheads="1"/>
          </p:cNvSpPr>
          <p:nvPr/>
        </p:nvSpPr>
        <p:spPr bwMode="auto">
          <a:xfrm>
            <a:off x="1033463" y="1169194"/>
            <a:ext cx="7429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 球的正投影是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</a:rPr>
              <a:t>．圆　　　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．椭圆　　　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宋体" panose="02010600030101010101" pitchFamily="2" charset="-122"/>
              </a:rPr>
              <a:t>．点　　　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．圆环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中考</a:t>
            </a:r>
            <a:r>
              <a:rPr lang="en-US" altLang="zh-CN" sz="2400" b="1">
                <a:solidFill>
                  <a:schemeClr val="hlink"/>
                </a:solidFill>
                <a:latin typeface="宋体" panose="02010600030101010101" pitchFamily="2" charset="-122"/>
              </a:rPr>
              <a:t>·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</a:rPr>
              <a:t>南宁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</a:rPr>
              <a:t>小乐用一块矩形硬纸板在阳光下做投影</a:t>
            </a:r>
            <a:endParaRPr lang="en-US" altLang="zh-CN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实验，通过观察，发现这块矩形硬纸板在平整的地面</a:t>
            </a:r>
            <a:endParaRPr lang="en-US" altLang="zh-CN" sz="2400" b="1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上不可能出现的投影是</a:t>
            </a:r>
            <a:r>
              <a:rPr lang="en-US" altLang="zh-CN" sz="2400" b="1">
                <a:latin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</a:rPr>
              <a:t>　　</a:t>
            </a:r>
            <a:r>
              <a:rPr lang="en-US" altLang="zh-CN" sz="2400" b="1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</a:rPr>
              <a:t>．三角形                </a:t>
            </a:r>
            <a:r>
              <a:rPr lang="en-US" altLang="zh-CN" sz="2400" b="1"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</a:rPr>
              <a:t>．线段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</a:rPr>
              <a:t>C</a:t>
            </a:r>
            <a:r>
              <a:rPr lang="zh-CN" altLang="en-US" sz="2400" b="1">
                <a:latin typeface="宋体" panose="02010600030101010101" pitchFamily="2" charset="-122"/>
              </a:rPr>
              <a:t>．矩形                  </a:t>
            </a:r>
            <a:r>
              <a:rPr lang="en-US" altLang="zh-CN" sz="2400" b="1">
                <a:latin typeface="Times New Roman" panose="02020603050405020304" pitchFamily="18" charset="0"/>
              </a:rPr>
              <a:t>D</a:t>
            </a:r>
            <a:r>
              <a:rPr lang="zh-CN" altLang="en-US" sz="2400" b="1">
                <a:latin typeface="宋体" panose="02010600030101010101" pitchFamily="2" charset="-122"/>
              </a:rPr>
              <a:t>．平行四边形 </a:t>
            </a:r>
            <a:endParaRPr lang="en-US" altLang="zh-CN" sz="2400" b="1"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1841" y="126087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/>
          <p:nvPr/>
        </p:nvSpPr>
        <p:spPr>
          <a:xfrm>
            <a:off x="720725" y="2080024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88977" y="1084646"/>
            <a:ext cx="8075613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35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平行投影的特征及画法：</a:t>
            </a:r>
          </a:p>
          <a:p>
            <a:pPr indent="2667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特征：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①平行投影中，形成影子的光线是平行的，</a:t>
            </a:r>
          </a:p>
          <a:p>
            <a:pPr indent="266700"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平行物体在地面上形成的影子平行或在同一直线上；</a:t>
            </a:r>
          </a:p>
          <a:p>
            <a:pPr indent="266700"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②同一时刻，太阳光下，物高与影长成正比例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FE1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画法：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连接物体顶端与影子顶端得到形成影子的光</a:t>
            </a:r>
          </a:p>
          <a:p>
            <a:pPr indent="266700"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线，过物体顶端作已知光线的平行线得到物体的影 </a:t>
            </a:r>
          </a:p>
          <a:p>
            <a:pPr indent="266700"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子．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5537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4144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49899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683000" y="1500189"/>
            <a:ext cx="2508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平行投影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正投影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66775" y="1766888"/>
            <a:ext cx="7469188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取若干长短不等的小棒及三角形、矩形纸片，观察它</a:t>
            </a:r>
            <a:endParaRPr lang="en-US" altLang="zh-CN" sz="2200" b="1" dirty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们在太阳光下的影子</a:t>
            </a:r>
            <a:r>
              <a:rPr lang="en-US" altLang="zh-CN" sz="22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（</a:t>
            </a:r>
            <a:r>
              <a:rPr lang="en-US" altLang="zh-CN" sz="2200" b="1" dirty="0">
                <a:latin typeface="宋体" panose="02010600030101010101" pitchFamily="2" charset="-122"/>
              </a:rPr>
              <a:t>1</a:t>
            </a:r>
            <a:r>
              <a:rPr lang="zh-CN" altLang="en-US" sz="2200" b="1" dirty="0">
                <a:latin typeface="宋体" panose="02010600030101010101" pitchFamily="2" charset="-122"/>
              </a:rPr>
              <a:t>）固定投影面，改变小棒或纸片的摆放位置和方向，它</a:t>
            </a:r>
          </a:p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们的影子分别发生了什么变化？</a:t>
            </a:r>
          </a:p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（</a:t>
            </a:r>
            <a:r>
              <a:rPr lang="en-US" altLang="zh-CN" sz="2200" b="1" dirty="0">
                <a:latin typeface="宋体" panose="02010600030101010101" pitchFamily="2" charset="-122"/>
              </a:rPr>
              <a:t>2</a:t>
            </a:r>
            <a:r>
              <a:rPr lang="zh-CN" altLang="en-US" sz="2200" b="1" dirty="0">
                <a:latin typeface="宋体" panose="02010600030101010101" pitchFamily="2" charset="-122"/>
              </a:rPr>
              <a:t>）固定小棒或纸片，改变投影面的摆放位置和方向，它</a:t>
            </a:r>
          </a:p>
          <a:p>
            <a:pPr>
              <a:lnSpc>
                <a:spcPct val="14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 们的影子分别发生了什么变化？</a:t>
            </a:r>
            <a:endParaRPr lang="zh-CN" altLang="en-US" sz="2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2084388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17813" y="1393032"/>
            <a:ext cx="1695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平行投影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9" name="文本框 3"/>
          <p:cNvSpPr txBox="1">
            <a:spLocks noChangeArrowheads="1"/>
          </p:cNvSpPr>
          <p:nvPr/>
        </p:nvSpPr>
        <p:spPr bwMode="auto">
          <a:xfrm>
            <a:off x="3933826" y="1957388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000" b="1">
                <a:solidFill>
                  <a:srgbClr val="008000"/>
                </a:solidFill>
                <a:latin typeface="Adobe 黑体 Std R" pitchFamily="34" charset="-122"/>
                <a:ea typeface="Adobe 黑体 Std R" pitchFamily="34" charset="-122"/>
              </a:rPr>
              <a:t>议一议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图片 4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6" descr="BS00554_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36941" y="2019301"/>
            <a:ext cx="503237" cy="32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1073153" y="2471738"/>
            <a:ext cx="702786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100" b="1">
                <a:latin typeface="宋体" panose="02010600030101010101" pitchFamily="2" charset="-122"/>
              </a:rPr>
              <a:t>    图中的三幅图是我国北方某地某天上午不同时刻的同</a:t>
            </a:r>
            <a:endParaRPr lang="en-US" altLang="zh-CN" sz="2100" b="1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100" b="1">
                <a:latin typeface="宋体" panose="02010600030101010101" pitchFamily="2" charset="-122"/>
              </a:rPr>
              <a:t>一位置拍摄的</a:t>
            </a:r>
            <a:r>
              <a:rPr lang="en-US" altLang="zh-CN" sz="2100" b="1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8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3215880"/>
            <a:ext cx="4668838" cy="14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147" name="内容占位符 7"/>
          <p:cNvSpPr txBox="1">
            <a:spLocks noChangeArrowheads="1"/>
          </p:cNvSpPr>
          <p:nvPr/>
        </p:nvSpPr>
        <p:spPr bwMode="auto">
          <a:xfrm>
            <a:off x="-255588" y="844153"/>
            <a:ext cx="8115301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00FF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2000" b="1">
                <a:solidFill>
                  <a:srgbClr val="0000FF"/>
                </a:solidFill>
                <a:latin typeface="宋体" panose="02010600030101010101" pitchFamily="2" charset="-122"/>
              </a:rPr>
              <a:t>       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000" b="1">
              <a:solidFill>
                <a:srgbClr val="40404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889000" y="884010"/>
            <a:ext cx="74485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）在三个不同时刻，同一棵树的影子长度不同，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请将它们按拍摄的先后顺序进行排列，并说明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你的理由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）在同一时刻，两棵树影子的长度与它们的高度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之间有什么关系？与同伴交流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631825" y="1059777"/>
            <a:ext cx="77406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/>
            <a:r>
              <a:rPr lang="en-US" altLang="zh-CN" sz="2100" b="1" dirty="0">
                <a:latin typeface="宋体" panose="02010600030101010101" pitchFamily="2" charset="-122"/>
              </a:rPr>
              <a:t>1.</a:t>
            </a:r>
            <a:r>
              <a:rPr lang="zh-CN" altLang="en-US" sz="2100" b="1" dirty="0">
                <a:solidFill>
                  <a:srgbClr val="0000FF"/>
                </a:solidFill>
                <a:latin typeface="宋体" panose="02010600030101010101" pitchFamily="2" charset="-122"/>
              </a:rPr>
              <a:t>平行投影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宋体" panose="02010600030101010101" pitchFamily="2" charset="-122"/>
              </a:rPr>
              <a:t>1</a:t>
            </a:r>
            <a:r>
              <a:rPr lang="zh-CN" altLang="en-US" sz="2100" b="1" dirty="0">
                <a:latin typeface="宋体" panose="02010600030101010101" pitchFamily="2" charset="-122"/>
              </a:rPr>
              <a:t>）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定义：</a:t>
            </a:r>
            <a:r>
              <a:rPr lang="zh-CN" altLang="en-US" sz="2100" b="1" dirty="0">
                <a:latin typeface="宋体" panose="02010600030101010101" pitchFamily="2" charset="-122"/>
              </a:rPr>
              <a:t>平行光线所形成的投影称为平行投影．例如， 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     物体在太阳光的照射下形成影子就是平行投影．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（</a:t>
            </a:r>
            <a:r>
              <a:rPr lang="en-US" altLang="zh-CN" sz="2100" b="1" dirty="0">
                <a:latin typeface="宋体" panose="02010600030101010101" pitchFamily="2" charset="-122"/>
              </a:rPr>
              <a:t>2</a:t>
            </a:r>
            <a:r>
              <a:rPr lang="zh-CN" altLang="en-US" sz="2100" b="1" dirty="0">
                <a:latin typeface="宋体" panose="02010600030101010101" pitchFamily="2" charset="-122"/>
              </a:rPr>
              <a:t>）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要点精析：</a:t>
            </a:r>
            <a:r>
              <a:rPr lang="en-US" altLang="zh-CN" sz="2100" b="1" dirty="0">
                <a:latin typeface="宋体" panose="02010600030101010101" pitchFamily="2" charset="-122"/>
              </a:rPr>
              <a:t>①</a:t>
            </a:r>
            <a:r>
              <a:rPr lang="zh-CN" altLang="en-US" sz="2100" b="1" dirty="0">
                <a:latin typeface="宋体" panose="02010600030101010101" pitchFamily="2" charset="-122"/>
              </a:rPr>
              <a:t>平行投影中对应点的连线是相互平行的．</a:t>
            </a:r>
          </a:p>
          <a:p>
            <a:pPr indent="266700"/>
            <a:r>
              <a:rPr lang="en-US" altLang="zh-CN" sz="2100" b="1" dirty="0">
                <a:latin typeface="宋体" panose="02010600030101010101" pitchFamily="2" charset="-122"/>
              </a:rPr>
              <a:t>    ②</a:t>
            </a:r>
            <a:r>
              <a:rPr lang="zh-CN" altLang="en-US" sz="2100" b="1" dirty="0">
                <a:latin typeface="宋体" panose="02010600030101010101" pitchFamily="2" charset="-122"/>
              </a:rPr>
              <a:t>物体与投影的对应点的连线是相互平行的就说明是平行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      投影．</a:t>
            </a:r>
          </a:p>
          <a:p>
            <a:pPr indent="266700"/>
            <a:r>
              <a:rPr lang="en-US" altLang="zh-CN" sz="2100" b="1" dirty="0">
                <a:latin typeface="宋体" panose="02010600030101010101" pitchFamily="2" charset="-122"/>
              </a:rPr>
              <a:t>    ③</a:t>
            </a:r>
            <a:r>
              <a:rPr lang="zh-CN" altLang="en-US" sz="2100" b="1" dirty="0">
                <a:latin typeface="宋体" panose="02010600030101010101" pitchFamily="2" charset="-122"/>
              </a:rPr>
              <a:t>物体在不同时刻的太阳光下，不仅影子的大小在变，而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      且影子的方向也在改变．就我们生活的北半球而言，上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      午的影子的方向是由西向北变化，影子越来越短；下午</a:t>
            </a:r>
          </a:p>
          <a:p>
            <a:pPr indent="266700"/>
            <a:r>
              <a:rPr lang="zh-CN" altLang="en-US" sz="2100" b="1" dirty="0">
                <a:latin typeface="宋体" panose="02010600030101010101" pitchFamily="2" charset="-122"/>
              </a:rPr>
              <a:t>      的影子方向由北向东变化，影子越来越长．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606428" y="551590"/>
            <a:ext cx="7585075" cy="40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>
              <a:lnSpc>
                <a:spcPct val="13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</a:rPr>
              <a:t>3</a:t>
            </a:r>
            <a:r>
              <a:rPr lang="zh-CN" altLang="en-US" sz="2000" b="1">
                <a:latin typeface="宋体" panose="02010600030101010101" pitchFamily="2" charset="-122"/>
              </a:rPr>
              <a:t>）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</a:rPr>
              <a:t>平行投影的特点：</a:t>
            </a:r>
          </a:p>
          <a:p>
            <a:pPr indent="266700">
              <a:lnSpc>
                <a:spcPct val="13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①</a:t>
            </a:r>
            <a:r>
              <a:rPr lang="zh-CN" altLang="en-US" sz="2000" b="1">
                <a:latin typeface="宋体" panose="02010600030101010101" pitchFamily="2" charset="-122"/>
              </a:rPr>
              <a:t>等高的物体垂直于地面放置时，在同一时刻的太阳光</a:t>
            </a:r>
          </a:p>
          <a:p>
            <a:pPr indent="266700">
              <a:lnSpc>
                <a:spcPct val="13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 下，它们的影子一样长；</a:t>
            </a:r>
            <a:endParaRPr lang="en-US" altLang="zh-CN" sz="2000" b="1">
              <a:latin typeface="宋体" panose="02010600030101010101" pitchFamily="2" charset="-122"/>
            </a:endParaRPr>
          </a:p>
          <a:p>
            <a:pPr indent="266700">
              <a:lnSpc>
                <a:spcPct val="13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②</a:t>
            </a:r>
            <a:r>
              <a:rPr lang="zh-CN" altLang="en-US" sz="2000" b="1">
                <a:latin typeface="宋体" panose="02010600030101010101" pitchFamily="2" charset="-122"/>
              </a:rPr>
              <a:t>等长的物体平行于地面放置时，在太阳光下，它们的影</a:t>
            </a:r>
          </a:p>
          <a:p>
            <a:pPr indent="266700">
              <a:lnSpc>
                <a:spcPct val="13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 子一样长，且等于物体本身的长度；</a:t>
            </a:r>
          </a:p>
          <a:p>
            <a:pPr indent="266700">
              <a:lnSpc>
                <a:spcPct val="13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③</a:t>
            </a:r>
            <a:r>
              <a:rPr lang="zh-CN" altLang="en-US" sz="2000" b="1">
                <a:latin typeface="宋体" panose="02010600030101010101" pitchFamily="2" charset="-122"/>
              </a:rPr>
              <a:t>在太阳光下，不同时刻，同一地点，同一物体的影子的</a:t>
            </a:r>
          </a:p>
          <a:p>
            <a:pPr indent="266700">
              <a:lnSpc>
                <a:spcPct val="13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 长度可能不同；</a:t>
            </a:r>
          </a:p>
          <a:p>
            <a:pPr indent="266700">
              <a:lnSpc>
                <a:spcPct val="130000"/>
              </a:lnSpc>
            </a:pPr>
            <a:r>
              <a:rPr lang="en-US" altLang="zh-CN" sz="2000" b="1">
                <a:latin typeface="宋体" panose="02010600030101010101" pitchFamily="2" charset="-122"/>
              </a:rPr>
              <a:t>    ④</a:t>
            </a:r>
            <a:r>
              <a:rPr lang="zh-CN" altLang="en-US" sz="2000" b="1">
                <a:latin typeface="宋体" panose="02010600030101010101" pitchFamily="2" charset="-122"/>
              </a:rPr>
              <a:t>在太阳光下，同一时刻、同一地点、以同样的方式放置</a:t>
            </a:r>
          </a:p>
          <a:p>
            <a:pPr indent="266700">
              <a:lnSpc>
                <a:spcPct val="130000"/>
              </a:lnSpc>
            </a:pPr>
            <a:r>
              <a:rPr lang="zh-CN" altLang="en-US" sz="2000" b="1">
                <a:latin typeface="宋体" panose="02010600030101010101" pitchFamily="2" charset="-122"/>
              </a:rPr>
              <a:t>      不同的物体，影子的长度与物体的长度成正比．</a:t>
            </a:r>
          </a:p>
          <a:p>
            <a:pPr indent="266700">
              <a:lnSpc>
                <a:spcPct val="130000"/>
              </a:lnSpc>
            </a:pPr>
            <a:endParaRPr lang="en-US" altLang="zh-CN" b="1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46113" y="874032"/>
            <a:ext cx="5643562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平行投影与中心投影的联系与区别：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366" name="Group 94"/>
          <p:cNvGraphicFramePr>
            <a:graphicFrameLocks noGrp="1"/>
          </p:cNvGraphicFramePr>
          <p:nvPr/>
        </p:nvGraphicFramePr>
        <p:xfrm>
          <a:off x="1071563" y="1453755"/>
          <a:ext cx="7321550" cy="3080149"/>
        </p:xfrm>
        <a:graphic>
          <a:graphicData uri="http://schemas.openxmlformats.org/drawingml/2006/table">
            <a:tbl>
              <a:tblPr/>
              <a:tblGrid>
                <a:gridCol w="92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9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13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      类型</a:t>
                      </a:r>
                    </a:p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</a:p>
                  </a:txBody>
                  <a:tcPr marL="90002" marR="90002" marT="35101" marB="351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平行投影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中心投影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1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定义</a:t>
                      </a:r>
                    </a:p>
                  </a:txBody>
                  <a:tcPr marL="90002" marR="90002" marT="35101" marB="351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平行光线所形成的投影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从一个点发出的光线的投影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58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区别</a:t>
                      </a:r>
                    </a:p>
                  </a:txBody>
                  <a:tcPr marL="90002" marR="90002" marT="35101" marB="351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光源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太阳等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点光源（如电灯等）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0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投影线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平行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相交于一点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投影方向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相同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由点光源与物体的相对位置确定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1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</a:t>
                      </a:r>
                    </a:p>
                  </a:txBody>
                  <a:tcPr marL="90002" marR="90002" marT="35101" marB="3510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4572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都是投影现象，都是物体在光线照射下形成影子</a:t>
                      </a:r>
                    </a:p>
                  </a:txBody>
                  <a:tcPr marL="90002" marR="90002" marT="35101" marB="3510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3" name="内容占位符 7"/>
          <p:cNvSpPr txBox="1">
            <a:spLocks noChangeArrowheads="1"/>
          </p:cNvSpPr>
          <p:nvPr/>
        </p:nvSpPr>
        <p:spPr bwMode="auto">
          <a:xfrm>
            <a:off x="711203" y="906067"/>
            <a:ext cx="7777163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E140E"/>
                </a:solidFill>
                <a:latin typeface="宋体" panose="02010600030101010101" pitchFamily="2" charset="-122"/>
              </a:rPr>
              <a:t>  例</a:t>
            </a:r>
            <a:r>
              <a:rPr lang="en-US" altLang="zh-CN" sz="2000" b="1">
                <a:solidFill>
                  <a:srgbClr val="FE140E"/>
                </a:solidFill>
                <a:latin typeface="宋体" panose="02010600030101010101" pitchFamily="2" charset="-122"/>
              </a:rPr>
              <a:t>1  </a:t>
            </a:r>
            <a:r>
              <a:rPr lang="zh-CN" altLang="en-US" sz="2000" b="1">
                <a:latin typeface="宋体" panose="02010600030101010101" pitchFamily="2" charset="-122"/>
              </a:rPr>
              <a:t>某校墙边有甲、乙两根木杆，已知乙木杆的高度为</a:t>
            </a:r>
            <a:r>
              <a:rPr lang="en-US" altLang="zh-CN" sz="2000" b="1">
                <a:latin typeface="宋体" panose="02010600030101010101" pitchFamily="2" charset="-122"/>
              </a:rPr>
              <a:t>1.5 </a:t>
            </a:r>
            <a:r>
              <a:rPr lang="en-US" altLang="zh-CN" sz="2000" b="1">
                <a:latin typeface="Times New Roman" panose="02020603050405020304" pitchFamily="18" charset="0"/>
              </a:rPr>
              <a:t>m</a:t>
            </a:r>
            <a:r>
              <a:rPr lang="en-US" altLang="zh-CN" sz="2000" b="1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宋体" panose="02010600030101010101" pitchFamily="2" charset="-122"/>
              </a:rPr>
              <a:t>      </a:t>
            </a:r>
            <a:r>
              <a:rPr lang="zh-CN" altLang="en-US" sz="2000" b="1">
                <a:latin typeface="宋体" panose="02010600030101010101" pitchFamily="2" charset="-122"/>
              </a:rPr>
              <a:t>（</a:t>
            </a:r>
            <a:r>
              <a:rPr lang="en-US" altLang="zh-CN" sz="2000" b="1"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</a:rPr>
              <a:t>）某一时刻甲木杆在阳光下的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     影子如图（</a:t>
            </a:r>
            <a:r>
              <a:rPr lang="en-US" altLang="zh-CN" sz="2000" b="1"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</a:rPr>
              <a:t>）所示</a:t>
            </a:r>
            <a:r>
              <a:rPr lang="en-US" altLang="zh-CN" sz="2000" b="1">
                <a:latin typeface="宋体" panose="02010600030101010101" pitchFamily="2" charset="-122"/>
              </a:rPr>
              <a:t>.</a:t>
            </a:r>
            <a:r>
              <a:rPr lang="zh-CN" altLang="en-US" sz="2000" b="1">
                <a:latin typeface="宋体" panose="02010600030101010101" pitchFamily="2" charset="-122"/>
              </a:rPr>
              <a:t>你能画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     出此时乙木杆的影子吗？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（</a:t>
            </a:r>
            <a:r>
              <a:rPr lang="en-US" altLang="zh-CN" sz="2000" b="1">
                <a:latin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</a:rPr>
              <a:t>）在图（</a:t>
            </a:r>
            <a:r>
              <a:rPr lang="en-US" altLang="zh-CN" sz="2000" b="1"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</a:rPr>
              <a:t>）中，当乙木杆移动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     到什么位置时，其影子刚好不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     落在墙上？                        （</a:t>
            </a:r>
            <a:r>
              <a:rPr lang="en-US" altLang="zh-CN" sz="2000" b="1">
                <a:latin typeface="宋体" panose="02010600030101010101" pitchFamily="2" charset="-122"/>
              </a:rPr>
              <a:t>1</a:t>
            </a:r>
            <a:r>
              <a:rPr lang="zh-CN" altLang="en-US" sz="2000" b="1">
                <a:latin typeface="宋体" panose="02010600030101010101" pitchFamily="2" charset="-122"/>
              </a:rPr>
              <a:t>）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（</a:t>
            </a:r>
            <a:r>
              <a:rPr lang="en-US" altLang="zh-CN" sz="2000" b="1">
                <a:latin typeface="宋体" panose="02010600030101010101" pitchFamily="2" charset="-122"/>
              </a:rPr>
              <a:t>3</a:t>
            </a:r>
            <a:r>
              <a:rPr lang="zh-CN" altLang="en-US" sz="2000" b="1">
                <a:latin typeface="宋体" panose="02010600030101010101" pitchFamily="2" charset="-122"/>
              </a:rPr>
              <a:t>）在（</a:t>
            </a:r>
            <a:r>
              <a:rPr lang="en-US" altLang="zh-CN" sz="2000" b="1">
                <a:latin typeface="宋体" panose="02010600030101010101" pitchFamily="2" charset="-122"/>
              </a:rPr>
              <a:t>2</a:t>
            </a:r>
            <a:r>
              <a:rPr lang="zh-CN" altLang="en-US" sz="2000" b="1">
                <a:latin typeface="宋体" panose="02010600030101010101" pitchFamily="2" charset="-122"/>
              </a:rPr>
              <a:t>）的情形下，如果测得甲、乙木杆的影子长分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宋体" panose="02010600030101010101" pitchFamily="2" charset="-122"/>
              </a:rPr>
              <a:t>           别为</a:t>
            </a:r>
            <a:r>
              <a:rPr lang="en-US" altLang="zh-CN" sz="2000" b="1">
                <a:latin typeface="宋体" panose="02010600030101010101" pitchFamily="2" charset="-122"/>
              </a:rPr>
              <a:t>1.24 </a:t>
            </a:r>
            <a:r>
              <a:rPr lang="en-US" altLang="zh-CN" sz="2000" b="1">
                <a:latin typeface="Times New Roman" panose="02020603050405020304" pitchFamily="18" charset="0"/>
              </a:rPr>
              <a:t>m</a:t>
            </a:r>
            <a:r>
              <a:rPr lang="zh-CN" altLang="en-US" sz="2000" b="1">
                <a:latin typeface="宋体" panose="02010600030101010101" pitchFamily="2" charset="-122"/>
              </a:rPr>
              <a:t>和</a:t>
            </a:r>
            <a:r>
              <a:rPr lang="en-US" altLang="zh-CN" sz="2000" b="1">
                <a:latin typeface="宋体" panose="02010600030101010101" pitchFamily="2" charset="-122"/>
              </a:rPr>
              <a:t>1 </a:t>
            </a:r>
            <a:r>
              <a:rPr lang="en-US" altLang="zh-CN" sz="2000" b="1">
                <a:latin typeface="Times New Roman" panose="02020603050405020304" pitchFamily="18" charset="0"/>
              </a:rPr>
              <a:t>m</a:t>
            </a:r>
            <a:r>
              <a:rPr lang="zh-CN" altLang="en-US" sz="2000" b="1">
                <a:latin typeface="宋体" panose="02010600030101010101" pitchFamily="2" charset="-122"/>
              </a:rPr>
              <a:t>，那么你能求出甲木杆的高度吗？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5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691" y="1541860"/>
            <a:ext cx="2466975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全屏显示(16:9)</PresentationFormat>
  <Paragraphs>141</Paragraphs>
  <Slides>15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2023-01-16T20:54:51Z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123731FF545B4863BC5D833C897EF8B5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