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88" r:id="rId3"/>
    <p:sldId id="284" r:id="rId4"/>
    <p:sldId id="291" r:id="rId5"/>
    <p:sldId id="285" r:id="rId6"/>
    <p:sldId id="292" r:id="rId7"/>
    <p:sldId id="286" r:id="rId8"/>
    <p:sldId id="294" r:id="rId9"/>
    <p:sldId id="295" r:id="rId10"/>
    <p:sldId id="296" r:id="rId11"/>
    <p:sldId id="297" r:id="rId12"/>
    <p:sldId id="282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AB72BCD4-8542-4AD3-A9D9-336C283C49B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336164E6-1691-4704-A372-1FDCA40E7EA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3A8D082-1F0E-414D-A8D5-2F26AF4D8DE0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164E6-1691-4704-A372-1FDCA40E7EA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126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12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977F350-2AC3-40B8-A8B7-45317BBDA736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0C01A95-DF8F-467E-8694-AA2C6D665B6A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14EC357-0196-4209-893C-8ABBF87DDF73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3E320A9-548E-4A6E-B478-F2C227C0EEDD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1A880F-A2E2-4DBA-A12E-D3CCEF03C3DD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FD33C-D441-49F4-90EE-2EF55742DF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5F21D-90B7-4D19-93C8-187691ED47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F460E-FC67-47C0-929E-3ADA69EC32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8D6C9-9755-4A81-BFDE-71A348BA11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674A6-2068-41CB-A7C4-85745DAF83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D5E16-8C9C-4024-90F9-27943372F5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52DF1-A623-46D2-ACB6-7A5FB98B31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692F4-AD71-4E7E-A705-6F579A9182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440B7-7322-45EC-84CC-28CA10E854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DD4E-DA03-47AB-AFE4-A1FABB1313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2219-2A77-4223-98BC-19D72A9065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97975-B032-4961-AC7C-99746052B4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7AB65-572F-4B66-AFE7-CD17D6CF05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57BEC-948A-481B-B3AA-AB3DE55771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F2C7A-0447-4CEF-80D1-06C1BBF06C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66C5A-3385-4CD3-A6A1-4A26224665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48244E51-C14E-4BAE-AB46-CB990B2C182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" y="652270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2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1" y="1152526"/>
            <a:ext cx="6108339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2669" y="1152525"/>
            <a:ext cx="3040856" cy="3990975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4103" name="组合 8"/>
          <p:cNvGrpSpPr/>
          <p:nvPr/>
        </p:nvGrpSpPr>
        <p:grpSpPr bwMode="auto">
          <a:xfrm>
            <a:off x="1128712" y="1380322"/>
            <a:ext cx="3749279" cy="1287224"/>
            <a:chOff x="461820" y="2030043"/>
            <a:chExt cx="4999703" cy="1716413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081028" y="2030043"/>
              <a:ext cx="3731121" cy="58481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第五单元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分数的意义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61820" y="2720469"/>
              <a:ext cx="4999703" cy="102598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44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约  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664204" y="419261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9" descr="图片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8131" y="535781"/>
            <a:ext cx="9144000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44" name="直接箭头连接符 16"/>
          <p:cNvCxnSpPr>
            <a:cxnSpLocks noChangeShapeType="1"/>
          </p:cNvCxnSpPr>
          <p:nvPr/>
        </p:nvCxnSpPr>
        <p:spPr bwMode="auto">
          <a:xfrm flipV="1">
            <a:off x="1859756" y="2089547"/>
            <a:ext cx="790575" cy="589359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直接箭头连接符 18"/>
          <p:cNvCxnSpPr>
            <a:cxnSpLocks noChangeShapeType="1"/>
          </p:cNvCxnSpPr>
          <p:nvPr/>
        </p:nvCxnSpPr>
        <p:spPr bwMode="auto">
          <a:xfrm rot="16200000" flipH="1">
            <a:off x="1530549" y="2094905"/>
            <a:ext cx="1446610" cy="79057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直接箭头连接符 21"/>
          <p:cNvCxnSpPr>
            <a:cxnSpLocks noChangeShapeType="1"/>
          </p:cNvCxnSpPr>
          <p:nvPr/>
        </p:nvCxnSpPr>
        <p:spPr bwMode="auto">
          <a:xfrm flipV="1">
            <a:off x="1859756" y="3214688"/>
            <a:ext cx="2571750" cy="29527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直接箭头连接符 23"/>
          <p:cNvCxnSpPr>
            <a:cxnSpLocks noChangeShapeType="1"/>
          </p:cNvCxnSpPr>
          <p:nvPr/>
        </p:nvCxnSpPr>
        <p:spPr bwMode="auto">
          <a:xfrm rot="16200000" flipV="1">
            <a:off x="6456760" y="2463403"/>
            <a:ext cx="1304925" cy="785813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直接箭头连接符 26"/>
          <p:cNvCxnSpPr>
            <a:cxnSpLocks noChangeShapeType="1"/>
          </p:cNvCxnSpPr>
          <p:nvPr/>
        </p:nvCxnSpPr>
        <p:spPr bwMode="auto">
          <a:xfrm rot="10800000">
            <a:off x="5431631" y="2089548"/>
            <a:ext cx="2071688" cy="767953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直接箭头连接符 28"/>
          <p:cNvCxnSpPr>
            <a:cxnSpLocks noChangeShapeType="1"/>
          </p:cNvCxnSpPr>
          <p:nvPr/>
        </p:nvCxnSpPr>
        <p:spPr bwMode="auto">
          <a:xfrm rot="10800000" flipV="1">
            <a:off x="4145756" y="1841897"/>
            <a:ext cx="3357563" cy="2476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829866" y="763191"/>
            <a:ext cx="1415653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连谜底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6"/>
          <p:cNvSpPr txBox="1">
            <a:spLocks noChangeArrowheads="1"/>
          </p:cNvSpPr>
          <p:nvPr/>
        </p:nvSpPr>
        <p:spPr bwMode="auto">
          <a:xfrm>
            <a:off x="477441" y="1363266"/>
            <a:ext cx="7929563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明明的头长是</a:t>
            </a:r>
            <a:r>
              <a:rPr lang="en-US" altLang="zh-CN" sz="2700">
                <a:latin typeface="微软雅黑" panose="020B0503020204020204" pitchFamily="34" charset="-122"/>
                <a:ea typeface="微软雅黑" panose="020B0503020204020204" pitchFamily="34" charset="-122"/>
              </a:rPr>
              <a:t>20cm</a:t>
            </a:r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，身高是</a:t>
            </a:r>
            <a:r>
              <a:rPr lang="en-US" altLang="zh-CN" sz="2700">
                <a:latin typeface="微软雅黑" panose="020B0503020204020204" pitchFamily="34" charset="-122"/>
                <a:ea typeface="微软雅黑" panose="020B0503020204020204" pitchFamily="34" charset="-122"/>
              </a:rPr>
              <a:t>120cm</a:t>
            </a:r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，明明头长是身高的几分之几？</a:t>
            </a: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2213372" y="2746772"/>
            <a:ext cx="41243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20 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÷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120  =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   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011216" y="2639617"/>
          <a:ext cx="863203" cy="69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r:id="rId4" imgW="292100" imgH="393700" progId="Equation.DSMT4">
                  <p:embed/>
                </p:oleObj>
              </mc:Choice>
              <mc:Fallback>
                <p:oleObj r:id="rId4" imgW="2921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216" y="2639617"/>
                        <a:ext cx="863203" cy="696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357813" y="2639617"/>
          <a:ext cx="413147" cy="69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6" imgW="139700" imgH="394335" progId="Equation.DSMT4">
                  <p:embed/>
                </p:oleObj>
              </mc:Choice>
              <mc:Fallback>
                <p:oleObj r:id="rId6" imgW="139700" imgH="3943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2639617"/>
                        <a:ext cx="413147" cy="696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2149078" y="3733800"/>
            <a:ext cx="59293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答：明明头长是身高的     。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5294710" y="3475435"/>
          <a:ext cx="413147" cy="69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r:id="rId8" imgW="139700" imgH="394335" progId="Equation.DSMT4">
                  <p:embed/>
                </p:oleObj>
              </mc:Choice>
              <mc:Fallback>
                <p:oleObj r:id="rId8" imgW="139700" imgH="39433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710" y="3475435"/>
                        <a:ext cx="413147" cy="696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520304" y="752475"/>
            <a:ext cx="482203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圆角矩形 15"/>
          <p:cNvSpPr>
            <a:spLocks noChangeArrowheads="1"/>
          </p:cNvSpPr>
          <p:nvPr/>
        </p:nvSpPr>
        <p:spPr bwMode="auto">
          <a:xfrm>
            <a:off x="552450" y="777479"/>
            <a:ext cx="2039541" cy="3298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课 堂 小 结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856060" y="1987154"/>
            <a:ext cx="7830740" cy="173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今天，我们通过用分数表示书上的四幅图形学习了约分，你理解了约分的含义，掌握约分的方法了吗？大胆的把学习的内容说给大家听一听。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圆角矩形 15"/>
          <p:cNvSpPr>
            <a:spLocks noChangeArrowheads="1"/>
          </p:cNvSpPr>
          <p:nvPr/>
        </p:nvSpPr>
        <p:spPr bwMode="auto">
          <a:xfrm>
            <a:off x="336947" y="823912"/>
            <a:ext cx="2046684" cy="3476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复 习 旧 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47688" y="2189560"/>
          <a:ext cx="1787130" cy="1691880"/>
        </p:xfrm>
        <a:graphic>
          <a:graphicData uri="http://schemas.openxmlformats.org/drawingml/2006/table">
            <a:tbl>
              <a:tblPr/>
              <a:tblGrid>
                <a:gridCol w="596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00" marR="68600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599135" y="2193131"/>
          <a:ext cx="1843088" cy="1754984"/>
        </p:xfrm>
        <a:graphic>
          <a:graphicData uri="http://schemas.openxmlformats.org/drawingml/2006/table">
            <a:tbl>
              <a:tblPr/>
              <a:tblGrid>
                <a:gridCol w="613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66" marR="68566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56547" y="2159794"/>
          <a:ext cx="1919288" cy="1754982"/>
        </p:xfrm>
        <a:graphic>
          <a:graphicData uri="http://schemas.openxmlformats.org/drawingml/2006/table">
            <a:tbl>
              <a:tblPr/>
              <a:tblGrid>
                <a:gridCol w="640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7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92" marR="68592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92" marR="68592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92" marR="68592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92" marR="68592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92" marR="68592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92" marR="68592" marT="34298" marB="3429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946107" y="2193132"/>
          <a:ext cx="1825229" cy="1756172"/>
        </p:xfrm>
        <a:graphic>
          <a:graphicData uri="http://schemas.openxmlformats.org/drawingml/2006/table">
            <a:tbl>
              <a:tblPr/>
              <a:tblGrid>
                <a:gridCol w="609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56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5" marR="68585" marT="34290" marB="3429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5" marR="68585" marT="34290" marB="3429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5" marR="68585" marT="34290" marB="3429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06" name="TextBox 6"/>
          <p:cNvSpPr txBox="1">
            <a:spLocks noChangeArrowheads="1"/>
          </p:cNvSpPr>
          <p:nvPr/>
        </p:nvSpPr>
        <p:spPr bwMode="auto">
          <a:xfrm>
            <a:off x="547688" y="1431131"/>
            <a:ext cx="4336256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用分数表示下列中阴影部分。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9193" y="4114800"/>
            <a:ext cx="16334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）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986088" y="4092179"/>
            <a:ext cx="156517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）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120879" y="4114800"/>
            <a:ext cx="156517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）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399735" y="4136231"/>
            <a:ext cx="156517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圆角矩形 15"/>
          <p:cNvSpPr>
            <a:spLocks noChangeArrowheads="1"/>
          </p:cNvSpPr>
          <p:nvPr/>
        </p:nvSpPr>
        <p:spPr bwMode="auto">
          <a:xfrm>
            <a:off x="176213" y="650081"/>
            <a:ext cx="1807369" cy="3298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48841" y="1672829"/>
          <a:ext cx="1808559" cy="1645536"/>
        </p:xfrm>
        <a:graphic>
          <a:graphicData uri="http://schemas.openxmlformats.org/drawingml/2006/table">
            <a:tbl>
              <a:tblPr/>
              <a:tblGrid>
                <a:gridCol w="603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3" marR="68573" marT="34266" marB="34266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622948" y="1672829"/>
          <a:ext cx="1889521" cy="1678784"/>
        </p:xfrm>
        <a:graphic>
          <a:graphicData uri="http://schemas.openxmlformats.org/drawingml/2006/table">
            <a:tbl>
              <a:tblPr/>
              <a:tblGrid>
                <a:gridCol w="62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76" marR="68576" marT="34291" marB="3429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898231" y="1695450"/>
          <a:ext cx="1838325" cy="1701404"/>
        </p:xfrm>
        <a:graphic>
          <a:graphicData uri="http://schemas.openxmlformats.org/drawingml/2006/table">
            <a:tbl>
              <a:tblPr/>
              <a:tblGrid>
                <a:gridCol w="61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8" marR="68588" marT="34301" marB="3430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8" marR="68588" marT="34301" marB="3430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8" marR="68588" marT="34301" marB="3430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8" marR="68588" marT="34301" marB="3430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8" marR="68588" marT="34301" marB="3430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8" marR="68588" marT="34301" marB="34301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028260" y="1662113"/>
          <a:ext cx="1788320" cy="1733550"/>
        </p:xfrm>
        <a:graphic>
          <a:graphicData uri="http://schemas.openxmlformats.org/drawingml/2006/table">
            <a:tbl>
              <a:tblPr/>
              <a:tblGrid>
                <a:gridCol w="596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6" marR="68586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6" marR="68586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6" marR="68586" marT="34280" marB="3428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组合 34"/>
          <p:cNvGrpSpPr/>
          <p:nvPr/>
        </p:nvGrpSpPr>
        <p:grpSpPr bwMode="auto">
          <a:xfrm>
            <a:off x="878681" y="3675461"/>
            <a:ext cx="809625" cy="1004265"/>
            <a:chOff x="936138" y="3852560"/>
            <a:chExt cx="883210" cy="860410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936138" y="4261610"/>
              <a:ext cx="467582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32" name="TextBox 30"/>
            <p:cNvSpPr txBox="1">
              <a:spLocks noChangeArrowheads="1"/>
            </p:cNvSpPr>
            <p:nvPr/>
          </p:nvSpPr>
          <p:spPr bwMode="auto">
            <a:xfrm>
              <a:off x="1037447" y="3852560"/>
              <a:ext cx="524899" cy="355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33" name="TextBox 33"/>
            <p:cNvSpPr txBox="1">
              <a:spLocks noChangeArrowheads="1"/>
            </p:cNvSpPr>
            <p:nvPr/>
          </p:nvSpPr>
          <p:spPr bwMode="auto">
            <a:xfrm>
              <a:off x="936138" y="4356990"/>
              <a:ext cx="883210" cy="355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34"/>
          <p:cNvGrpSpPr/>
          <p:nvPr/>
        </p:nvGrpSpPr>
        <p:grpSpPr bwMode="auto">
          <a:xfrm>
            <a:off x="3278981" y="3688559"/>
            <a:ext cx="772716" cy="959427"/>
            <a:chOff x="950543" y="3843616"/>
            <a:chExt cx="584058" cy="820355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950543" y="4222327"/>
              <a:ext cx="46706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36" name="TextBox 30"/>
            <p:cNvSpPr txBox="1">
              <a:spLocks noChangeArrowheads="1"/>
            </p:cNvSpPr>
            <p:nvPr/>
          </p:nvSpPr>
          <p:spPr bwMode="auto">
            <a:xfrm>
              <a:off x="1009702" y="3843616"/>
              <a:ext cx="524899" cy="355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37" name="TextBox 33"/>
            <p:cNvSpPr txBox="1">
              <a:spLocks noChangeArrowheads="1"/>
            </p:cNvSpPr>
            <p:nvPr/>
          </p:nvSpPr>
          <p:spPr bwMode="auto">
            <a:xfrm>
              <a:off x="950543" y="4308701"/>
              <a:ext cx="406140" cy="355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34"/>
          <p:cNvGrpSpPr/>
          <p:nvPr/>
        </p:nvGrpSpPr>
        <p:grpSpPr bwMode="auto">
          <a:xfrm>
            <a:off x="5678091" y="3664745"/>
            <a:ext cx="1008459" cy="983242"/>
            <a:chOff x="950775" y="3843616"/>
            <a:chExt cx="993507" cy="840723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950775" y="4238618"/>
              <a:ext cx="466843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0" name="TextBox 30"/>
            <p:cNvSpPr txBox="1">
              <a:spLocks noChangeArrowheads="1"/>
            </p:cNvSpPr>
            <p:nvPr/>
          </p:nvSpPr>
          <p:spPr bwMode="auto">
            <a:xfrm>
              <a:off x="1034744" y="3843616"/>
              <a:ext cx="524898" cy="355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41" name="TextBox 33"/>
            <p:cNvSpPr txBox="1">
              <a:spLocks noChangeArrowheads="1"/>
            </p:cNvSpPr>
            <p:nvPr/>
          </p:nvSpPr>
          <p:spPr bwMode="auto">
            <a:xfrm>
              <a:off x="1061073" y="4329067"/>
              <a:ext cx="883209" cy="355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34"/>
          <p:cNvGrpSpPr/>
          <p:nvPr/>
        </p:nvGrpSpPr>
        <p:grpSpPr bwMode="auto">
          <a:xfrm>
            <a:off x="7706916" y="3665935"/>
            <a:ext cx="797719" cy="902540"/>
            <a:chOff x="950775" y="3843615"/>
            <a:chExt cx="927420" cy="878692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950775" y="4238890"/>
              <a:ext cx="467863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4" name="TextBox 30"/>
            <p:cNvSpPr txBox="1">
              <a:spLocks noChangeArrowheads="1"/>
            </p:cNvSpPr>
            <p:nvPr/>
          </p:nvSpPr>
          <p:spPr bwMode="auto">
            <a:xfrm>
              <a:off x="994986" y="3843615"/>
              <a:ext cx="524898" cy="404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45" name="TextBox 33"/>
            <p:cNvSpPr txBox="1">
              <a:spLocks noChangeArrowheads="1"/>
            </p:cNvSpPr>
            <p:nvPr/>
          </p:nvSpPr>
          <p:spPr bwMode="auto">
            <a:xfrm>
              <a:off x="994986" y="4317788"/>
              <a:ext cx="883209" cy="404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4" name="矩形 5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3760" y="3483769"/>
            <a:ext cx="132754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矩形 5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4085" y="3364706"/>
            <a:ext cx="1498997" cy="135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矩形 53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9591" y="3505200"/>
            <a:ext cx="1283494" cy="106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54"/>
          <p:cNvSpPr txBox="1">
            <a:spLocks noChangeArrowheads="1"/>
          </p:cNvSpPr>
          <p:nvPr/>
        </p:nvSpPr>
        <p:spPr bwMode="auto">
          <a:xfrm>
            <a:off x="7344966" y="4502944"/>
            <a:ext cx="152995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最简分数</a:t>
            </a:r>
          </a:p>
        </p:txBody>
      </p:sp>
      <p:sp>
        <p:nvSpPr>
          <p:cNvPr id="6250" name="Rectangle 125"/>
          <p:cNvSpPr>
            <a:spLocks noChangeArrowheads="1"/>
          </p:cNvSpPr>
          <p:nvPr/>
        </p:nvSpPr>
        <p:spPr bwMode="auto">
          <a:xfrm>
            <a:off x="850106" y="3105150"/>
            <a:ext cx="2428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en-US" altLang="zh-CN"/>
          </a:p>
        </p:txBody>
      </p:sp>
      <p:sp>
        <p:nvSpPr>
          <p:cNvPr id="6251" name="Rectangle 126"/>
          <p:cNvSpPr>
            <a:spLocks noChangeArrowheads="1"/>
          </p:cNvSpPr>
          <p:nvPr/>
        </p:nvSpPr>
        <p:spPr bwMode="auto">
          <a:xfrm>
            <a:off x="1012031" y="3267075"/>
            <a:ext cx="2428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en-US" altLang="zh-CN"/>
          </a:p>
        </p:txBody>
      </p:sp>
      <p:sp>
        <p:nvSpPr>
          <p:cNvPr id="6252" name="Rectangle 127"/>
          <p:cNvSpPr>
            <a:spLocks noChangeArrowheads="1"/>
          </p:cNvSpPr>
          <p:nvPr/>
        </p:nvSpPr>
        <p:spPr bwMode="auto">
          <a:xfrm>
            <a:off x="1218010" y="4502944"/>
            <a:ext cx="2428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en-US" altLang="zh-CN"/>
          </a:p>
        </p:txBody>
      </p:sp>
      <p:sp>
        <p:nvSpPr>
          <p:cNvPr id="6253" name="TextBox 30"/>
          <p:cNvSpPr txBox="1">
            <a:spLocks noChangeArrowheads="1"/>
          </p:cNvSpPr>
          <p:nvPr/>
        </p:nvSpPr>
        <p:spPr bwMode="auto">
          <a:xfrm>
            <a:off x="213123" y="1119188"/>
            <a:ext cx="546496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认真观察，你发现了什么？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92" name="云形标注 566391"/>
          <p:cNvSpPr>
            <a:spLocks noChangeArrowheads="1"/>
          </p:cNvSpPr>
          <p:nvPr/>
        </p:nvSpPr>
        <p:spPr bwMode="auto">
          <a:xfrm>
            <a:off x="1691878" y="3852863"/>
            <a:ext cx="2814638" cy="1054894"/>
          </a:xfrm>
          <a:prstGeom prst="cloudCallout">
            <a:avLst>
              <a:gd name="adj1" fmla="val -64944"/>
              <a:gd name="adj2" fmla="val -2584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lIns="67500" tIns="35100" rIns="67500" bIns="35100" anchor="ctr"/>
          <a:lstStyle/>
          <a:p>
            <a:pPr algn="ctr" eaLnBrk="0" hangingPunct="0"/>
            <a:endParaRPr lang="zh-CN" altLang="zh-CN">
              <a:ea typeface="楷体_GB2312" pitchFamily="1" charset="-122"/>
            </a:endParaRPr>
          </a:p>
        </p:txBody>
      </p:sp>
      <p:sp>
        <p:nvSpPr>
          <p:cNvPr id="566394" name="文本框 566393"/>
          <p:cNvSpPr txBox="1">
            <a:spLocks noChangeArrowheads="1"/>
          </p:cNvSpPr>
          <p:nvPr/>
        </p:nvSpPr>
        <p:spPr bwMode="auto">
          <a:xfrm>
            <a:off x="1939529" y="3915967"/>
            <a:ext cx="2153840" cy="104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这个过程就叫做</a:t>
            </a:r>
            <a:endParaRPr lang="en-US" altLang="zh-CN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约分。</a:t>
            </a:r>
          </a:p>
        </p:txBody>
      </p:sp>
      <p:sp>
        <p:nvSpPr>
          <p:cNvPr id="566395" name="云形标注 566394"/>
          <p:cNvSpPr>
            <a:spLocks noChangeArrowheads="1"/>
          </p:cNvSpPr>
          <p:nvPr/>
        </p:nvSpPr>
        <p:spPr bwMode="auto">
          <a:xfrm>
            <a:off x="5966222" y="2288381"/>
            <a:ext cx="2418159" cy="1362075"/>
          </a:xfrm>
          <a:prstGeom prst="cloudCallout">
            <a:avLst>
              <a:gd name="adj1" fmla="val 14852"/>
              <a:gd name="adj2" fmla="val 7756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lIns="67500" tIns="35100" rIns="67500" bIns="35100" anchor="ctr"/>
          <a:lstStyle/>
          <a:p>
            <a:pPr algn="ctr" eaLnBrk="0" hangingPunct="0"/>
            <a:endParaRPr lang="zh-CN" altLang="zh-CN">
              <a:ea typeface="楷体_GB2312" pitchFamily="1" charset="-122"/>
            </a:endParaRPr>
          </a:p>
        </p:txBody>
      </p:sp>
      <p:sp>
        <p:nvSpPr>
          <p:cNvPr id="566396" name="文本框 566395"/>
          <p:cNvSpPr txBox="1">
            <a:spLocks noChangeArrowheads="1"/>
          </p:cNvSpPr>
          <p:nvPr/>
        </p:nvSpPr>
        <p:spPr bwMode="auto">
          <a:xfrm>
            <a:off x="6218635" y="2406254"/>
            <a:ext cx="2209800" cy="104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约分！什么是约分呀？</a:t>
            </a: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6954" y="3718323"/>
            <a:ext cx="1020365" cy="105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81900" y="3389710"/>
            <a:ext cx="1034654" cy="14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566347"/>
          <p:cNvGrpSpPr/>
          <p:nvPr/>
        </p:nvGrpSpPr>
        <p:grpSpPr bwMode="auto">
          <a:xfrm>
            <a:off x="2016919" y="787003"/>
            <a:ext cx="486966" cy="1064418"/>
            <a:chOff x="4150" y="3385"/>
            <a:chExt cx="272" cy="894"/>
          </a:xfrm>
        </p:grpSpPr>
        <p:sp>
          <p:nvSpPr>
            <p:cNvPr id="7176" name="文本框 566348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77" name="直接连接符 566349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566350"/>
          <p:cNvGrpSpPr/>
          <p:nvPr/>
        </p:nvGrpSpPr>
        <p:grpSpPr bwMode="auto">
          <a:xfrm>
            <a:off x="3594498" y="775097"/>
            <a:ext cx="486965" cy="1064418"/>
            <a:chOff x="4150" y="3385"/>
            <a:chExt cx="272" cy="894"/>
          </a:xfrm>
        </p:grpSpPr>
        <p:sp>
          <p:nvSpPr>
            <p:cNvPr id="7179" name="文本框 566351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4 </a:t>
              </a:r>
            </a:p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</a:p>
          </p:txBody>
        </p:sp>
        <p:sp>
          <p:nvSpPr>
            <p:cNvPr id="7180" name="直接连接符 566352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组合 566359"/>
          <p:cNvGrpSpPr/>
          <p:nvPr/>
        </p:nvGrpSpPr>
        <p:grpSpPr bwMode="auto">
          <a:xfrm>
            <a:off x="5282804" y="766760"/>
            <a:ext cx="323850" cy="740568"/>
            <a:chOff x="4150" y="3385"/>
            <a:chExt cx="272" cy="622"/>
          </a:xfrm>
        </p:grpSpPr>
        <p:sp>
          <p:nvSpPr>
            <p:cNvPr id="7182" name="文本框 566360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26</a:t>
              </a:r>
            </a:p>
          </p:txBody>
        </p:sp>
        <p:sp>
          <p:nvSpPr>
            <p:cNvPr id="7183" name="直接连接符 566361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84" name="组合 566362"/>
          <p:cNvGrpSpPr/>
          <p:nvPr/>
        </p:nvGrpSpPr>
        <p:grpSpPr bwMode="auto">
          <a:xfrm>
            <a:off x="6860381" y="753664"/>
            <a:ext cx="323850" cy="740568"/>
            <a:chOff x="4150" y="3385"/>
            <a:chExt cx="272" cy="622"/>
          </a:xfrm>
        </p:grpSpPr>
        <p:sp>
          <p:nvSpPr>
            <p:cNvPr id="7185" name="文本框 566363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</a:p>
          </p:txBody>
        </p:sp>
        <p:sp>
          <p:nvSpPr>
            <p:cNvPr id="7186" name="直接连接符 566364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3550444" y="1703785"/>
            <a:ext cx="202406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————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   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3805238" y="1503760"/>
            <a:ext cx="74056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8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3771900" y="1891904"/>
            <a:ext cx="785813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24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4756547" y="1957388"/>
            <a:ext cx="47505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4811316" y="1593057"/>
            <a:ext cx="3429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3565922" y="2547938"/>
            <a:ext cx="202406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————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   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3819525" y="2349104"/>
            <a:ext cx="74176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3786187" y="2736057"/>
            <a:ext cx="7858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12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4760119" y="2769394"/>
            <a:ext cx="47506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6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4826794" y="2437210"/>
            <a:ext cx="3429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3634979" y="3281363"/>
            <a:ext cx="202525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————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   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3889772" y="3082528"/>
            <a:ext cx="74175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3856435" y="3469482"/>
            <a:ext cx="65008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4830366" y="3502819"/>
            <a:ext cx="47505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4897041" y="3170634"/>
            <a:ext cx="3429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02" name="TextBox 147"/>
          <p:cNvSpPr txBox="1">
            <a:spLocks noChangeArrowheads="1"/>
          </p:cNvSpPr>
          <p:nvPr/>
        </p:nvSpPr>
        <p:spPr bwMode="auto">
          <a:xfrm>
            <a:off x="2688432" y="917972"/>
            <a:ext cx="60841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7203" name="TextBox 148"/>
          <p:cNvSpPr txBox="1">
            <a:spLocks noChangeArrowheads="1"/>
          </p:cNvSpPr>
          <p:nvPr/>
        </p:nvSpPr>
        <p:spPr bwMode="auto">
          <a:xfrm>
            <a:off x="4361260" y="833438"/>
            <a:ext cx="60840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7204" name="TextBox 149"/>
          <p:cNvSpPr txBox="1">
            <a:spLocks noChangeArrowheads="1"/>
          </p:cNvSpPr>
          <p:nvPr/>
        </p:nvSpPr>
        <p:spPr bwMode="auto">
          <a:xfrm>
            <a:off x="6043613" y="888206"/>
            <a:ext cx="608410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grpSp>
        <p:nvGrpSpPr>
          <p:cNvPr id="7205" name="组合 566347"/>
          <p:cNvGrpSpPr/>
          <p:nvPr/>
        </p:nvGrpSpPr>
        <p:grpSpPr bwMode="auto">
          <a:xfrm>
            <a:off x="1987154" y="779859"/>
            <a:ext cx="486965" cy="1064418"/>
            <a:chOff x="4150" y="3385"/>
            <a:chExt cx="272" cy="894"/>
          </a:xfrm>
        </p:grpSpPr>
        <p:sp>
          <p:nvSpPr>
            <p:cNvPr id="7206" name="文本框 566348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07" name="直接连接符 566349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08" name="组合 566350"/>
          <p:cNvGrpSpPr/>
          <p:nvPr/>
        </p:nvGrpSpPr>
        <p:grpSpPr bwMode="auto">
          <a:xfrm>
            <a:off x="3608785" y="790575"/>
            <a:ext cx="486965" cy="1064418"/>
            <a:chOff x="4150" y="3385"/>
            <a:chExt cx="272" cy="894"/>
          </a:xfrm>
        </p:grpSpPr>
        <p:sp>
          <p:nvSpPr>
            <p:cNvPr id="7209" name="文本框 566351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4 </a:t>
              </a:r>
            </a:p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</a:p>
          </p:txBody>
        </p:sp>
        <p:sp>
          <p:nvSpPr>
            <p:cNvPr id="7210" name="直接连接符 566352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11" name="组合 566359"/>
          <p:cNvGrpSpPr/>
          <p:nvPr/>
        </p:nvGrpSpPr>
        <p:grpSpPr bwMode="auto">
          <a:xfrm>
            <a:off x="5307806" y="771523"/>
            <a:ext cx="323850" cy="740568"/>
            <a:chOff x="4150" y="3385"/>
            <a:chExt cx="272" cy="622"/>
          </a:xfrm>
        </p:grpSpPr>
        <p:sp>
          <p:nvSpPr>
            <p:cNvPr id="7212" name="文本框 566360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26</a:t>
              </a:r>
            </a:p>
          </p:txBody>
        </p:sp>
        <p:sp>
          <p:nvSpPr>
            <p:cNvPr id="7213" name="直接连接符 566361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8113E-6 -2.59259E-6 L 0.13081 0.1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00" y="6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6288E-6 -3.7037E-7 L -0.0462 0.31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15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5109E-6 -4.44444E-6 L -0.21125 0.4518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22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56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56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56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56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392" grpId="0" animBg="1"/>
      <p:bldP spid="566394" grpId="0"/>
      <p:bldP spid="566395" grpId="0" animBg="1"/>
      <p:bldP spid="566396" grpId="0"/>
      <p:bldP spid="106" grpId="0"/>
      <p:bldP spid="107" grpId="0"/>
      <p:bldP spid="108" grpId="0"/>
      <p:bldP spid="109" grpId="0"/>
      <p:bldP spid="110" grpId="0"/>
      <p:bldP spid="123" grpId="0"/>
      <p:bldP spid="124" grpId="0"/>
      <p:bldP spid="125" grpId="0"/>
      <p:bldP spid="126" grpId="0"/>
      <p:bldP spid="127" grpId="0"/>
      <p:bldP spid="143" grpId="0"/>
      <p:bldP spid="144" grpId="0"/>
      <p:bldP spid="145" grpId="0"/>
      <p:bldP spid="146" grpId="0"/>
      <p:bldP spid="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1"/>
          <p:cNvSpPr txBox="1">
            <a:spLocks noChangeArrowheads="1"/>
          </p:cNvSpPr>
          <p:nvPr/>
        </p:nvSpPr>
        <p:spPr bwMode="auto">
          <a:xfrm>
            <a:off x="1670447" y="829866"/>
            <a:ext cx="5762625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你能用自己的话说说什么是约分吗？</a:t>
            </a:r>
          </a:p>
        </p:txBody>
      </p:sp>
      <p:pic>
        <p:nvPicPr>
          <p:cNvPr id="5" name="Picture 3" descr="C:\Users\Administrator\Desktop\【素材】约分（北师大）约分概念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5666" y="1497807"/>
            <a:ext cx="6105525" cy="333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24063" y="1946672"/>
            <a:ext cx="5220891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像这样，把一个分数的分子、分母同时除以公因数，分数的值不变，这个过程叫作</a:t>
            </a:r>
            <a:r>
              <a:rPr lang="zh-CN" altLang="en-US" sz="27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约分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    不能再约分了，是</a:t>
            </a:r>
            <a:r>
              <a:rPr lang="zh-CN" altLang="en-US" sz="27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最简分数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2" name="组合 566362"/>
          <p:cNvGrpSpPr/>
          <p:nvPr/>
        </p:nvGrpSpPr>
        <p:grpSpPr bwMode="auto">
          <a:xfrm>
            <a:off x="5919788" y="3198016"/>
            <a:ext cx="323850" cy="740568"/>
            <a:chOff x="4150" y="3385"/>
            <a:chExt cx="272" cy="622"/>
          </a:xfrm>
        </p:grpSpPr>
        <p:sp>
          <p:nvSpPr>
            <p:cNvPr id="9221" name="文本框 566363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</a:p>
          </p:txBody>
        </p:sp>
        <p:sp>
          <p:nvSpPr>
            <p:cNvPr id="9222" name="直接连接符 566364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92" name="云形标注 566391"/>
          <p:cNvSpPr>
            <a:spLocks noChangeArrowheads="1"/>
          </p:cNvSpPr>
          <p:nvPr/>
        </p:nvSpPr>
        <p:spPr bwMode="auto">
          <a:xfrm>
            <a:off x="1691878" y="3852863"/>
            <a:ext cx="2814638" cy="1054894"/>
          </a:xfrm>
          <a:prstGeom prst="cloudCallout">
            <a:avLst>
              <a:gd name="adj1" fmla="val -64944"/>
              <a:gd name="adj2" fmla="val -2584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lIns="67500" tIns="35100" rIns="67500" bIns="35100" anchor="ctr"/>
          <a:lstStyle/>
          <a:p>
            <a:pPr algn="ctr" eaLnBrk="0" hangingPunct="0"/>
            <a:endParaRPr lang="zh-CN" altLang="zh-CN">
              <a:ea typeface="楷体_GB2312" pitchFamily="1" charset="-122"/>
            </a:endParaRPr>
          </a:p>
        </p:txBody>
      </p:sp>
      <p:sp>
        <p:nvSpPr>
          <p:cNvPr id="566394" name="文本框 566393"/>
          <p:cNvSpPr txBox="1">
            <a:spLocks noChangeArrowheads="1"/>
          </p:cNvSpPr>
          <p:nvPr/>
        </p:nvSpPr>
        <p:spPr bwMode="auto">
          <a:xfrm>
            <a:off x="1939529" y="3915967"/>
            <a:ext cx="2153840" cy="104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100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不能，它已经是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最简分数</a:t>
            </a:r>
            <a:r>
              <a:rPr lang="zh-CN" altLang="en-US" sz="2100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了。</a:t>
            </a:r>
          </a:p>
        </p:txBody>
      </p:sp>
      <p:sp>
        <p:nvSpPr>
          <p:cNvPr id="566395" name="云形标注 566394"/>
          <p:cNvSpPr>
            <a:spLocks noChangeArrowheads="1"/>
          </p:cNvSpPr>
          <p:nvPr/>
        </p:nvSpPr>
        <p:spPr bwMode="auto">
          <a:xfrm>
            <a:off x="6265069" y="2288381"/>
            <a:ext cx="2418160" cy="1362075"/>
          </a:xfrm>
          <a:prstGeom prst="cloudCallout">
            <a:avLst>
              <a:gd name="adj1" fmla="val 14852"/>
              <a:gd name="adj2" fmla="val 7756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lIns="67500" tIns="35100" rIns="67500" bIns="35100" anchor="ctr"/>
          <a:lstStyle/>
          <a:p>
            <a:pPr algn="ctr" eaLnBrk="0" hangingPunct="0"/>
            <a:endParaRPr lang="zh-CN" altLang="zh-CN">
              <a:ea typeface="楷体_GB2312" pitchFamily="1" charset="-122"/>
            </a:endParaRPr>
          </a:p>
        </p:txBody>
      </p:sp>
      <p:sp>
        <p:nvSpPr>
          <p:cNvPr id="566396" name="文本框 566395"/>
          <p:cNvSpPr txBox="1">
            <a:spLocks noChangeArrowheads="1"/>
          </p:cNvSpPr>
          <p:nvPr/>
        </p:nvSpPr>
        <p:spPr bwMode="auto">
          <a:xfrm>
            <a:off x="6517481" y="2406254"/>
            <a:ext cx="2209800" cy="104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还能再约分吗？</a:t>
            </a: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954" y="3718323"/>
            <a:ext cx="1020365" cy="105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0748" y="3389710"/>
            <a:ext cx="1034653" cy="14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566347"/>
          <p:cNvGrpSpPr/>
          <p:nvPr/>
        </p:nvGrpSpPr>
        <p:grpSpPr bwMode="auto">
          <a:xfrm>
            <a:off x="3708798" y="776287"/>
            <a:ext cx="486965" cy="1064418"/>
            <a:chOff x="4150" y="3385"/>
            <a:chExt cx="272" cy="894"/>
          </a:xfrm>
        </p:grpSpPr>
        <p:sp>
          <p:nvSpPr>
            <p:cNvPr id="10248" name="文本框 566348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49" name="直接连接符 566349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566350"/>
          <p:cNvGrpSpPr/>
          <p:nvPr/>
        </p:nvGrpSpPr>
        <p:grpSpPr bwMode="auto">
          <a:xfrm>
            <a:off x="4833938" y="775097"/>
            <a:ext cx="486966" cy="1064418"/>
            <a:chOff x="4150" y="3385"/>
            <a:chExt cx="272" cy="894"/>
          </a:xfrm>
        </p:grpSpPr>
        <p:sp>
          <p:nvSpPr>
            <p:cNvPr id="10251" name="文本框 566351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4 </a:t>
              </a:r>
            </a:p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</a:p>
          </p:txBody>
        </p:sp>
        <p:sp>
          <p:nvSpPr>
            <p:cNvPr id="10252" name="直接连接符 566352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组合 566359"/>
          <p:cNvGrpSpPr/>
          <p:nvPr/>
        </p:nvGrpSpPr>
        <p:grpSpPr bwMode="auto">
          <a:xfrm>
            <a:off x="3933825" y="3112291"/>
            <a:ext cx="323850" cy="740568"/>
            <a:chOff x="4150" y="3385"/>
            <a:chExt cx="272" cy="622"/>
          </a:xfrm>
        </p:grpSpPr>
        <p:sp>
          <p:nvSpPr>
            <p:cNvPr id="10254" name="文本框 566360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26</a:t>
              </a:r>
            </a:p>
          </p:txBody>
        </p:sp>
        <p:sp>
          <p:nvSpPr>
            <p:cNvPr id="10255" name="直接连接符 566361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566362"/>
          <p:cNvGrpSpPr/>
          <p:nvPr/>
        </p:nvGrpSpPr>
        <p:grpSpPr bwMode="auto">
          <a:xfrm>
            <a:off x="6860381" y="753664"/>
            <a:ext cx="323850" cy="740568"/>
            <a:chOff x="4150" y="3385"/>
            <a:chExt cx="272" cy="622"/>
          </a:xfrm>
        </p:grpSpPr>
        <p:sp>
          <p:nvSpPr>
            <p:cNvPr id="10257" name="文本框 566363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</a:p>
          </p:txBody>
        </p:sp>
        <p:sp>
          <p:nvSpPr>
            <p:cNvPr id="10258" name="直接连接符 566364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4246960" y="1703785"/>
            <a:ext cx="202406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————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   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4501754" y="1503760"/>
            <a:ext cx="74056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8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4468416" y="1891904"/>
            <a:ext cx="785813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24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5453063" y="1957388"/>
            <a:ext cx="47506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5507831" y="1593057"/>
            <a:ext cx="3429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4262437" y="2547938"/>
            <a:ext cx="202406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————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   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4516041" y="2349104"/>
            <a:ext cx="741759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4482703" y="2736057"/>
            <a:ext cx="7858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12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5456635" y="2769394"/>
            <a:ext cx="475059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6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523310" y="2437210"/>
            <a:ext cx="3429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4331494" y="3281363"/>
            <a:ext cx="202525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————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   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4586288" y="3082528"/>
            <a:ext cx="74176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4552951" y="3469482"/>
            <a:ext cx="65008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 ÷2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5526882" y="3502819"/>
            <a:ext cx="47506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5593556" y="3170634"/>
            <a:ext cx="3429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71" name="TextBox 147"/>
          <p:cNvSpPr txBox="1">
            <a:spLocks noChangeArrowheads="1"/>
          </p:cNvSpPr>
          <p:nvPr/>
        </p:nvSpPr>
        <p:spPr bwMode="auto">
          <a:xfrm>
            <a:off x="4270772" y="863204"/>
            <a:ext cx="60840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6172" name="TextBox 148"/>
          <p:cNvSpPr txBox="1">
            <a:spLocks noChangeArrowheads="1"/>
          </p:cNvSpPr>
          <p:nvPr/>
        </p:nvSpPr>
        <p:spPr bwMode="auto">
          <a:xfrm>
            <a:off x="5356622" y="833438"/>
            <a:ext cx="60840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6173" name="TextBox 149"/>
          <p:cNvSpPr txBox="1">
            <a:spLocks noChangeArrowheads="1"/>
          </p:cNvSpPr>
          <p:nvPr/>
        </p:nvSpPr>
        <p:spPr bwMode="auto">
          <a:xfrm>
            <a:off x="6397229" y="888206"/>
            <a:ext cx="608409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grpSp>
        <p:nvGrpSpPr>
          <p:cNvPr id="6" name="组合 566347"/>
          <p:cNvGrpSpPr/>
          <p:nvPr/>
        </p:nvGrpSpPr>
        <p:grpSpPr bwMode="auto">
          <a:xfrm>
            <a:off x="3646885" y="1532334"/>
            <a:ext cx="486965" cy="1064418"/>
            <a:chOff x="4150" y="3385"/>
            <a:chExt cx="272" cy="894"/>
          </a:xfrm>
        </p:grpSpPr>
        <p:sp>
          <p:nvSpPr>
            <p:cNvPr id="10278" name="文本框 566348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79" name="直接连接符 566349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组合 566350"/>
          <p:cNvGrpSpPr/>
          <p:nvPr/>
        </p:nvGrpSpPr>
        <p:grpSpPr bwMode="auto">
          <a:xfrm>
            <a:off x="3719513" y="2394347"/>
            <a:ext cx="486966" cy="1064418"/>
            <a:chOff x="4150" y="3385"/>
            <a:chExt cx="272" cy="894"/>
          </a:xfrm>
        </p:grpSpPr>
        <p:sp>
          <p:nvSpPr>
            <p:cNvPr id="10281" name="文本框 566351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4 </a:t>
              </a:r>
            </a:p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</a:p>
          </p:txBody>
        </p:sp>
        <p:sp>
          <p:nvSpPr>
            <p:cNvPr id="10282" name="直接连接符 566352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组合 566359"/>
          <p:cNvGrpSpPr/>
          <p:nvPr/>
        </p:nvGrpSpPr>
        <p:grpSpPr bwMode="auto">
          <a:xfrm>
            <a:off x="6004322" y="771523"/>
            <a:ext cx="323850" cy="740568"/>
            <a:chOff x="4150" y="3385"/>
            <a:chExt cx="272" cy="622"/>
          </a:xfrm>
        </p:grpSpPr>
        <p:sp>
          <p:nvSpPr>
            <p:cNvPr id="10284" name="文本框 566360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26</a:t>
              </a:r>
            </a:p>
          </p:txBody>
        </p:sp>
        <p:sp>
          <p:nvSpPr>
            <p:cNvPr id="10285" name="直接连接符 566361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0" name="云形标注 49"/>
          <p:cNvSpPr>
            <a:spLocks noChangeArrowheads="1"/>
          </p:cNvSpPr>
          <p:nvPr/>
        </p:nvSpPr>
        <p:spPr bwMode="auto">
          <a:xfrm>
            <a:off x="165498" y="773906"/>
            <a:ext cx="3031331" cy="1958579"/>
          </a:xfrm>
          <a:prstGeom prst="cloudCallout">
            <a:avLst>
              <a:gd name="adj1" fmla="val -47264"/>
              <a:gd name="adj2" fmla="val 14887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lIns="67500" tIns="35100" rIns="67500" bIns="35100" anchor="ctr"/>
          <a:lstStyle/>
          <a:p>
            <a:pPr algn="ctr" eaLnBrk="0" hangingPunct="0"/>
            <a:endParaRPr lang="zh-CN" altLang="zh-CN">
              <a:ea typeface="楷体_GB2312" pitchFamily="1" charset="-122"/>
            </a:endParaRPr>
          </a:p>
        </p:txBody>
      </p:sp>
      <p:sp>
        <p:nvSpPr>
          <p:cNvPr id="51" name="文本框 607306"/>
          <p:cNvSpPr txBox="1">
            <a:spLocks noChangeArrowheads="1"/>
          </p:cNvSpPr>
          <p:nvPr/>
        </p:nvSpPr>
        <p:spPr bwMode="auto">
          <a:xfrm>
            <a:off x="545306" y="1019175"/>
            <a:ext cx="2400300" cy="1525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分子和分母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公因数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的分数，叫做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最简分数。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2" name="组合 566362"/>
          <p:cNvGrpSpPr/>
          <p:nvPr/>
        </p:nvGrpSpPr>
        <p:grpSpPr bwMode="auto">
          <a:xfrm>
            <a:off x="6752035" y="2377676"/>
            <a:ext cx="323850" cy="740568"/>
            <a:chOff x="4150" y="3385"/>
            <a:chExt cx="272" cy="622"/>
          </a:xfrm>
        </p:grpSpPr>
        <p:sp>
          <p:nvSpPr>
            <p:cNvPr id="10289" name="文本框 566363"/>
            <p:cNvSpPr txBox="1">
              <a:spLocks noChangeArrowheads="1"/>
            </p:cNvSpPr>
            <p:nvPr/>
          </p:nvSpPr>
          <p:spPr bwMode="auto">
            <a:xfrm>
              <a:off x="4150" y="3385"/>
              <a:ext cx="272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100"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</a:p>
          </p:txBody>
        </p:sp>
        <p:sp>
          <p:nvSpPr>
            <p:cNvPr id="10290" name="直接连接符 566364"/>
            <p:cNvSpPr>
              <a:spLocks noChangeShapeType="1"/>
            </p:cNvSpPr>
            <p:nvPr/>
          </p:nvSpPr>
          <p:spPr bwMode="auto">
            <a:xfrm>
              <a:off x="4195" y="365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56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56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56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56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392" grpId="0" animBg="1"/>
      <p:bldP spid="566394" grpId="0"/>
      <p:bldP spid="566395" grpId="0" animBg="1"/>
      <p:bldP spid="566396" grpId="0"/>
      <p:bldP spid="50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"/>
          <p:cNvSpPr txBox="1">
            <a:spLocks noChangeArrowheads="1"/>
          </p:cNvSpPr>
          <p:nvPr/>
        </p:nvSpPr>
        <p:spPr bwMode="auto">
          <a:xfrm>
            <a:off x="735807" y="925116"/>
            <a:ext cx="488870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看一看，说一说可以如何约分。</a:t>
            </a:r>
          </a:p>
        </p:txBody>
      </p:sp>
      <p:pic>
        <p:nvPicPr>
          <p:cNvPr id="8195" name="Picture 3" descr="C:\Users\Administrator\Desktop\《约分》资源包\【素材】约分（北师大）\【素材】约分（北师大）约分方法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6029" y="1709737"/>
            <a:ext cx="41719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C:\Users\Administrator\Desktop\《约分》资源包\【素材】约分（北师大）\【素材】约分（北师大）约分方法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47022" y="1727597"/>
            <a:ext cx="394335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6"/>
          <p:cNvSpPr txBox="1">
            <a:spLocks noChangeArrowheads="1"/>
          </p:cNvSpPr>
          <p:nvPr/>
        </p:nvSpPr>
        <p:spPr bwMode="auto">
          <a:xfrm>
            <a:off x="732235" y="1016794"/>
            <a:ext cx="224313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约分的方法：</a:t>
            </a: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642938" y="1759744"/>
            <a:ext cx="7858125" cy="117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一般用分子和分母的公约数（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除外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）去除分数的分子和分母；通常要除到得出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最简分数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为止。</a:t>
            </a:r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642938" y="2926557"/>
            <a:ext cx="7858125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约分时，如果能很快看出分子和分母的最大公约数，直接用它们的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最大公约数去除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比较简便。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2393156" y="1827610"/>
            <a:ext cx="2330054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先分别除以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的公因数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</p:txBody>
      </p:sp>
      <p:cxnSp>
        <p:nvCxnSpPr>
          <p:cNvPr id="6147" name="直接连接符 7"/>
          <p:cNvCxnSpPr>
            <a:cxnSpLocks noChangeShapeType="1"/>
          </p:cNvCxnSpPr>
          <p:nvPr/>
        </p:nvCxnSpPr>
        <p:spPr bwMode="auto">
          <a:xfrm>
            <a:off x="661988" y="2796779"/>
            <a:ext cx="68580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" name="直接连接符 8"/>
          <p:cNvCxnSpPr>
            <a:cxnSpLocks noChangeShapeType="1"/>
          </p:cNvCxnSpPr>
          <p:nvPr/>
        </p:nvCxnSpPr>
        <p:spPr bwMode="auto">
          <a:xfrm>
            <a:off x="661988" y="3294460"/>
            <a:ext cx="68580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814388" y="2282429"/>
            <a:ext cx="381000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150" name="TextBox 10"/>
          <p:cNvSpPr txBox="1">
            <a:spLocks noChangeArrowheads="1"/>
          </p:cNvSpPr>
          <p:nvPr/>
        </p:nvSpPr>
        <p:spPr bwMode="auto">
          <a:xfrm>
            <a:off x="814388" y="3596879"/>
            <a:ext cx="381000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2297907" y="2995613"/>
            <a:ext cx="2332435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再分别除以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的公因数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cxnSp>
        <p:nvCxnSpPr>
          <p:cNvPr id="6152" name="直接连接符 12"/>
          <p:cNvCxnSpPr>
            <a:cxnSpLocks noChangeShapeType="1"/>
          </p:cNvCxnSpPr>
          <p:nvPr/>
        </p:nvCxnSpPr>
        <p:spPr bwMode="auto">
          <a:xfrm>
            <a:off x="661988" y="2366963"/>
            <a:ext cx="68580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直接连接符 13"/>
          <p:cNvCxnSpPr>
            <a:cxnSpLocks noChangeShapeType="1"/>
          </p:cNvCxnSpPr>
          <p:nvPr/>
        </p:nvCxnSpPr>
        <p:spPr bwMode="auto">
          <a:xfrm>
            <a:off x="661988" y="3681412"/>
            <a:ext cx="68580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4" name="TextBox 14"/>
          <p:cNvSpPr txBox="1">
            <a:spLocks noChangeArrowheads="1"/>
          </p:cNvSpPr>
          <p:nvPr/>
        </p:nvSpPr>
        <p:spPr bwMode="auto">
          <a:xfrm>
            <a:off x="814388" y="1821657"/>
            <a:ext cx="38100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814388" y="3985022"/>
            <a:ext cx="381000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56" name="TextBox 16"/>
          <p:cNvSpPr txBox="1">
            <a:spLocks noChangeArrowheads="1"/>
          </p:cNvSpPr>
          <p:nvPr/>
        </p:nvSpPr>
        <p:spPr bwMode="auto">
          <a:xfrm>
            <a:off x="1423988" y="2983707"/>
            <a:ext cx="38100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5372" name="Group 14"/>
          <p:cNvGrpSpPr/>
          <p:nvPr/>
        </p:nvGrpSpPr>
        <p:grpSpPr bwMode="auto">
          <a:xfrm>
            <a:off x="685801" y="2742010"/>
            <a:ext cx="992981" cy="927771"/>
            <a:chOff x="0" y="0"/>
            <a:chExt cx="1563" cy="1945"/>
          </a:xfrm>
        </p:grpSpPr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67" y="0"/>
              <a:ext cx="1496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Times New Roman" panose="02020603050405020304" pitchFamily="18" charset="0"/>
                </a:rPr>
                <a:t>12</a:t>
              </a:r>
              <a:endParaRPr lang="zh-CN" altLang="en-US"/>
            </a:p>
          </p:txBody>
        </p:sp>
        <p:sp>
          <p:nvSpPr>
            <p:cNvPr id="15374" name="Text Box 16"/>
            <p:cNvSpPr txBox="1">
              <a:spLocks noChangeArrowheads="1"/>
            </p:cNvSpPr>
            <p:nvPr/>
          </p:nvSpPr>
          <p:spPr bwMode="auto">
            <a:xfrm>
              <a:off x="103" y="977"/>
              <a:ext cx="775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Times New Roman" panose="02020603050405020304" pitchFamily="18" charset="0"/>
                </a:rPr>
                <a:t>18</a:t>
              </a:r>
              <a:endParaRPr lang="zh-CN" altLang="en-US"/>
            </a:p>
          </p:txBody>
        </p:sp>
        <p:sp>
          <p:nvSpPr>
            <p:cNvPr id="15375" name="Line 17"/>
            <p:cNvSpPr>
              <a:spLocks noChangeShapeType="1"/>
            </p:cNvSpPr>
            <p:nvPr/>
          </p:nvSpPr>
          <p:spPr bwMode="auto">
            <a:xfrm>
              <a:off x="0" y="941"/>
              <a:ext cx="1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8"/>
          <p:cNvGrpSpPr/>
          <p:nvPr/>
        </p:nvGrpSpPr>
        <p:grpSpPr bwMode="auto">
          <a:xfrm>
            <a:off x="1854994" y="2742010"/>
            <a:ext cx="423863" cy="927771"/>
            <a:chOff x="0" y="0"/>
            <a:chExt cx="1563" cy="1945"/>
          </a:xfrm>
        </p:grpSpPr>
        <p:sp>
          <p:nvSpPr>
            <p:cNvPr id="15377" name="Text Box 19"/>
            <p:cNvSpPr txBox="1">
              <a:spLocks noChangeArrowheads="1"/>
            </p:cNvSpPr>
            <p:nvPr/>
          </p:nvSpPr>
          <p:spPr bwMode="auto">
            <a:xfrm>
              <a:off x="67" y="0"/>
              <a:ext cx="1496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Times New Roman" panose="02020603050405020304" pitchFamily="18" charset="0"/>
                </a:rPr>
                <a:t>2</a:t>
              </a:r>
              <a:endParaRPr lang="zh-CN" altLang="en-US"/>
            </a:p>
          </p:txBody>
        </p:sp>
        <p:sp>
          <p:nvSpPr>
            <p:cNvPr id="15378" name="Text Box 20"/>
            <p:cNvSpPr txBox="1">
              <a:spLocks noChangeArrowheads="1"/>
            </p:cNvSpPr>
            <p:nvPr/>
          </p:nvSpPr>
          <p:spPr bwMode="auto">
            <a:xfrm>
              <a:off x="102" y="977"/>
              <a:ext cx="1248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Times New Roman" panose="02020603050405020304" pitchFamily="18" charset="0"/>
                </a:rPr>
                <a:t>3</a:t>
              </a:r>
              <a:endParaRPr lang="zh-CN" altLang="en-US"/>
            </a:p>
          </p:txBody>
        </p:sp>
        <p:sp>
          <p:nvSpPr>
            <p:cNvPr id="15379" name="Line 21"/>
            <p:cNvSpPr>
              <a:spLocks noChangeShapeType="1"/>
            </p:cNvSpPr>
            <p:nvPr/>
          </p:nvSpPr>
          <p:spPr bwMode="auto">
            <a:xfrm>
              <a:off x="0" y="941"/>
              <a:ext cx="1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6243638" y="2395538"/>
            <a:ext cx="2416969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也可以直接除以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的最大公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因数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6。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5"/>
          <p:cNvCxnSpPr>
            <a:cxnSpLocks noChangeShapeType="1"/>
          </p:cNvCxnSpPr>
          <p:nvPr/>
        </p:nvCxnSpPr>
        <p:spPr bwMode="auto">
          <a:xfrm>
            <a:off x="4880373" y="2761060"/>
            <a:ext cx="51554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5049441" y="2337197"/>
            <a:ext cx="2857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24" name="直接连接符 7"/>
          <p:cNvCxnSpPr>
            <a:cxnSpLocks noChangeShapeType="1"/>
          </p:cNvCxnSpPr>
          <p:nvPr/>
        </p:nvCxnSpPr>
        <p:spPr bwMode="auto">
          <a:xfrm>
            <a:off x="4880372" y="3211116"/>
            <a:ext cx="51435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5035154" y="3556397"/>
            <a:ext cx="28575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5451872" y="2897982"/>
            <a:ext cx="28575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</a:rPr>
              <a:t>=</a:t>
            </a:r>
            <a:endParaRPr lang="en-US" altLang="zh-CN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386" name="Group 10"/>
          <p:cNvGrpSpPr/>
          <p:nvPr/>
        </p:nvGrpSpPr>
        <p:grpSpPr bwMode="auto">
          <a:xfrm>
            <a:off x="4904185" y="2717006"/>
            <a:ext cx="744140" cy="927274"/>
            <a:chOff x="0" y="0"/>
            <a:chExt cx="1563" cy="1946"/>
          </a:xfrm>
        </p:grpSpPr>
        <p:sp>
          <p:nvSpPr>
            <p:cNvPr id="15387" name="Text Box 11"/>
            <p:cNvSpPr txBox="1">
              <a:spLocks noChangeArrowheads="1"/>
            </p:cNvSpPr>
            <p:nvPr/>
          </p:nvSpPr>
          <p:spPr bwMode="auto">
            <a:xfrm>
              <a:off x="67" y="0"/>
              <a:ext cx="1496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Times New Roman" panose="02020603050405020304" pitchFamily="18" charset="0"/>
                </a:rPr>
                <a:t>12</a:t>
              </a:r>
              <a:endParaRPr lang="zh-CN" altLang="en-US"/>
            </a:p>
          </p:txBody>
        </p:sp>
        <p:sp>
          <p:nvSpPr>
            <p:cNvPr id="15388" name="Text Box 12"/>
            <p:cNvSpPr txBox="1">
              <a:spLocks noChangeArrowheads="1"/>
            </p:cNvSpPr>
            <p:nvPr/>
          </p:nvSpPr>
          <p:spPr bwMode="auto">
            <a:xfrm>
              <a:off x="103" y="977"/>
              <a:ext cx="1034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Times New Roman" panose="02020603050405020304" pitchFamily="18" charset="0"/>
                </a:rPr>
                <a:t>18</a:t>
              </a:r>
              <a:endParaRPr lang="zh-CN" altLang="en-US"/>
            </a:p>
          </p:txBody>
        </p:sp>
        <p:sp>
          <p:nvSpPr>
            <p:cNvPr id="15389" name="Line 13"/>
            <p:cNvSpPr>
              <a:spLocks noChangeShapeType="1"/>
            </p:cNvSpPr>
            <p:nvPr/>
          </p:nvSpPr>
          <p:spPr bwMode="auto">
            <a:xfrm>
              <a:off x="0" y="941"/>
              <a:ext cx="1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5780485" y="2717006"/>
            <a:ext cx="503634" cy="927274"/>
            <a:chOff x="0" y="0"/>
            <a:chExt cx="1563" cy="1946"/>
          </a:xfrm>
        </p:grpSpPr>
        <p:sp>
          <p:nvSpPr>
            <p:cNvPr id="15391" name="Text Box 15"/>
            <p:cNvSpPr txBox="1">
              <a:spLocks noChangeArrowheads="1"/>
            </p:cNvSpPr>
            <p:nvPr/>
          </p:nvSpPr>
          <p:spPr bwMode="auto">
            <a:xfrm>
              <a:off x="67" y="0"/>
              <a:ext cx="1496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Times New Roman" panose="02020603050405020304" pitchFamily="18" charset="0"/>
                </a:rPr>
                <a:t>2</a:t>
              </a:r>
              <a:endParaRPr lang="zh-CN" altLang="en-US"/>
            </a:p>
          </p:txBody>
        </p:sp>
        <p:sp>
          <p:nvSpPr>
            <p:cNvPr id="15392" name="Text Box 16"/>
            <p:cNvSpPr txBox="1">
              <a:spLocks noChangeArrowheads="1"/>
            </p:cNvSpPr>
            <p:nvPr/>
          </p:nvSpPr>
          <p:spPr bwMode="auto">
            <a:xfrm>
              <a:off x="103" y="977"/>
              <a:ext cx="1051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Times New Roman" panose="02020603050405020304" pitchFamily="18" charset="0"/>
                </a:rPr>
                <a:t>3</a:t>
              </a:r>
              <a:endParaRPr lang="zh-CN" altLang="en-US"/>
            </a:p>
          </p:txBody>
        </p:sp>
        <p:sp>
          <p:nvSpPr>
            <p:cNvPr id="15393" name="Line 17"/>
            <p:cNvSpPr>
              <a:spLocks noChangeShapeType="1"/>
            </p:cNvSpPr>
            <p:nvPr/>
          </p:nvSpPr>
          <p:spPr bwMode="auto">
            <a:xfrm>
              <a:off x="0" y="941"/>
              <a:ext cx="1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94" name="圆角矩形 15"/>
          <p:cNvSpPr>
            <a:spLocks noChangeArrowheads="1"/>
          </p:cNvSpPr>
          <p:nvPr/>
        </p:nvSpPr>
        <p:spPr bwMode="auto">
          <a:xfrm>
            <a:off x="316707" y="739379"/>
            <a:ext cx="1807369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巩 固 练 习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95" name="TextBox 36"/>
          <p:cNvSpPr txBox="1">
            <a:spLocks noChangeArrowheads="1"/>
          </p:cNvSpPr>
          <p:nvPr/>
        </p:nvSpPr>
        <p:spPr bwMode="auto">
          <a:xfrm>
            <a:off x="770335" y="1239442"/>
            <a:ext cx="554235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       约成最简分数，并与大家交流。</a:t>
            </a:r>
          </a:p>
        </p:txBody>
      </p:sp>
      <p:grpSp>
        <p:nvGrpSpPr>
          <p:cNvPr id="15396" name="Group 10"/>
          <p:cNvGrpSpPr/>
          <p:nvPr/>
        </p:nvGrpSpPr>
        <p:grpSpPr bwMode="auto">
          <a:xfrm>
            <a:off x="1098948" y="1170385"/>
            <a:ext cx="515427" cy="576314"/>
            <a:chOff x="0" y="452"/>
            <a:chExt cx="1278" cy="966"/>
          </a:xfrm>
        </p:grpSpPr>
        <p:sp>
          <p:nvSpPr>
            <p:cNvPr id="15397" name="Text Box 11"/>
            <p:cNvSpPr txBox="1">
              <a:spLocks noChangeArrowheads="1"/>
            </p:cNvSpPr>
            <p:nvPr/>
          </p:nvSpPr>
          <p:spPr bwMode="auto">
            <a:xfrm>
              <a:off x="131" y="452"/>
              <a:ext cx="1147" cy="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5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98" name="Text Box 12"/>
            <p:cNvSpPr txBox="1">
              <a:spLocks noChangeArrowheads="1"/>
            </p:cNvSpPr>
            <p:nvPr/>
          </p:nvSpPr>
          <p:spPr bwMode="auto">
            <a:xfrm>
              <a:off x="131" y="876"/>
              <a:ext cx="1046" cy="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5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18</a:t>
              </a:r>
              <a:endParaRPr lang="zh-CN" alt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99" name="Line 13"/>
            <p:cNvSpPr>
              <a:spLocks noChangeShapeType="1"/>
            </p:cNvSpPr>
            <p:nvPr/>
          </p:nvSpPr>
          <p:spPr bwMode="auto">
            <a:xfrm>
              <a:off x="0" y="941"/>
              <a:ext cx="1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4" grpId="0"/>
      <p:bldP spid="6155" grpId="0"/>
      <p:bldP spid="6156" grpId="0"/>
      <p:bldP spid="21" grpId="0"/>
      <p:bldP spid="23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全屏显示(16:9)</PresentationFormat>
  <Paragraphs>132</Paragraphs>
  <Slides>12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2023-01-16T20:55:04Z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8D566675E2744B999FA81E14C1641C7A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