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05" r:id="rId3"/>
    <p:sldId id="257" r:id="rId4"/>
    <p:sldId id="306" r:id="rId5"/>
    <p:sldId id="259" r:id="rId6"/>
    <p:sldId id="261" r:id="rId7"/>
    <p:sldId id="267" r:id="rId8"/>
    <p:sldId id="260" r:id="rId9"/>
    <p:sldId id="307" r:id="rId10"/>
    <p:sldId id="262" r:id="rId11"/>
    <p:sldId id="310" r:id="rId12"/>
    <p:sldId id="311" r:id="rId13"/>
    <p:sldId id="308" r:id="rId14"/>
    <p:sldId id="285" r:id="rId15"/>
    <p:sldId id="312" r:id="rId16"/>
    <p:sldId id="313" r:id="rId17"/>
    <p:sldId id="309" r:id="rId18"/>
    <p:sldId id="295" r:id="rId19"/>
    <p:sldId id="296" r:id="rId20"/>
    <p:sldId id="298" r:id="rId21"/>
    <p:sldId id="314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231"/>
    <a:srgbClr val="004846"/>
    <a:srgbClr val="08645F"/>
    <a:srgbClr val="252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84" y="-8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994C-AE09-415E-8396-CBF79449C71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67F0-5E2E-4927-9FAE-C8E2B6F2D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7672-5E14-46D5-8F25-6B9ED69B65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7F0-5E2E-4927-9FAE-C8E2B6F2D9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jieri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-81423" y="266700"/>
            <a:ext cx="12352677" cy="6727108"/>
            <a:chOff x="224672" y="152400"/>
            <a:chExt cx="11662528" cy="6327058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644718" y="228600"/>
              <a:ext cx="4242482" cy="62508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0" i="0" kern="120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70000"/>
                      </a:schemeClr>
                    </a:glow>
                  </a:effectLst>
                  <a:latin typeface="汉仪雪君体简" panose="02010604000101010101" pitchFamily="2" charset="-122"/>
                  <a:ea typeface="汉仪雪君体简" panose="02010604000101010101" pitchFamily="2" charset="-122"/>
                  <a:cs typeface="+mn-cs"/>
                </a:rPr>
                <a:t>一 丨 丶 乚 亅 亠 亻 儿 入 丷 冂 冖 冫 凡 凵 刂 力 勹 匚 十 卩 厂 厶 又 口 囗 土 士 夂 大 女 子 宀 寸 小 尢 尸 山 巛 工 己 巾 干 幺 广 廴 廾 戈 弓 彐 彡 彳 冫 凡 凵 刂 </a:t>
              </a:r>
              <a:endParaRPr lang="zh-CN" altLang="en-US" sz="720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3647435" y="190500"/>
              <a:ext cx="4242482" cy="62508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0" i="0" kern="120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70000"/>
                      </a:schemeClr>
                    </a:glow>
                  </a:effectLst>
                  <a:latin typeface="汉仪雪君体简" panose="02010604000101010101" pitchFamily="2" charset="-122"/>
                  <a:ea typeface="汉仪雪君体简" panose="02010604000101010101" pitchFamily="2" charset="-122"/>
                  <a:cs typeface="+mn-cs"/>
                </a:rPr>
                <a:t>一 丨 丶 乚 亅 亠 亻 儿 入 丷 冂 冖 冫 凡 凵 刂 力 勹 匚 十 卩 厂 厶 又 口 囗 土 士 夂 大 女 子 宀 寸 小 尢 尸 山 巛 工 己 巾 干 幺 广 廴 廾 戈 弓 彐 彡 彳 冫 凡 凵 刂 </a:t>
              </a:r>
              <a:endParaRPr lang="zh-CN" altLang="en-US" sz="720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224672" y="152400"/>
              <a:ext cx="3661320" cy="62508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0" i="0" kern="120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70000"/>
                      </a:schemeClr>
                    </a:glow>
                  </a:effectLst>
                  <a:latin typeface="汉仪雪君体简" panose="02010604000101010101" pitchFamily="2" charset="-122"/>
                  <a:ea typeface="汉仪雪君体简" panose="02010604000101010101" pitchFamily="2" charset="-122"/>
                  <a:cs typeface="+mn-cs"/>
                </a:rPr>
                <a:t>一 丨 丶 乚 亅 亠 亻 儿 入 丷 冂 冖 冫 凡 凵 刂 力 勹 匚 十 卩 厂 厶 又 口 囗 土 士 夂 大 女 子 宀 寸 小 尢 尸 山 巛 工</a:t>
              </a:r>
              <a:endParaRPr lang="en-US" altLang="zh-CN" sz="4000" b="0" i="0" kern="120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  <a:cs typeface="+mn-cs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0" i="0" kern="120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70000"/>
                      </a:schemeClr>
                    </a:glow>
                  </a:effectLst>
                  <a:latin typeface="汉仪雪君体简" panose="02010604000101010101" pitchFamily="2" charset="-122"/>
                  <a:ea typeface="汉仪雪君体简" panose="02010604000101010101" pitchFamily="2" charset="-122"/>
                  <a:cs typeface="+mn-cs"/>
                </a:rPr>
                <a:t>弓 彐 彡 彳 冫 凡 凵 刂</a:t>
              </a:r>
              <a:endParaRPr lang="zh-CN" altLang="en-US" sz="400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汉仪雪君体简" panose="02010604000101010101" pitchFamily="2" charset="-122"/>
                <a:ea typeface="汉仪雪君体简" panose="02010604000101010101" pitchFamily="2" charset="-122"/>
              </a:endParaRPr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0" y="0"/>
            <a:ext cx="12192000" cy="6852223"/>
          </a:xfrm>
          <a:prstGeom prst="rect">
            <a:avLst/>
          </a:prstGeom>
          <a:solidFill>
            <a:srgbClr val="006666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191954" y="3200400"/>
            <a:ext cx="4099045" cy="4099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4081" y="-1047117"/>
            <a:ext cx="3923668" cy="3923668"/>
          </a:xfrm>
          <a:prstGeom prst="rect">
            <a:avLst/>
          </a:prstGeom>
        </p:spPr>
      </p:pic>
      <p:grpSp>
        <p:nvGrpSpPr>
          <p:cNvPr id="22" name="组合 21"/>
          <p:cNvGrpSpPr/>
          <p:nvPr userDrawn="1"/>
        </p:nvGrpSpPr>
        <p:grpSpPr>
          <a:xfrm>
            <a:off x="3907091" y="6267448"/>
            <a:ext cx="6227974" cy="584775"/>
            <a:chOff x="3907091" y="6267448"/>
            <a:chExt cx="6227974" cy="584775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3907091" y="6267448"/>
              <a:ext cx="6227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今日日南至        吾门方寂然</a:t>
              </a:r>
              <a:endParaRPr lang="zh-CN" altLang="en-US" sz="3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6158477" y="6319135"/>
              <a:ext cx="453713" cy="4605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660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过程 7"/>
          <p:cNvSpPr/>
          <p:nvPr userDrawn="1"/>
        </p:nvSpPr>
        <p:spPr>
          <a:xfrm>
            <a:off x="0" y="509336"/>
            <a:ext cx="12192000" cy="583932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26004" y="694005"/>
            <a:ext cx="333999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8645F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rPr>
              <a:t>冬至节气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" y="604586"/>
            <a:ext cx="11753850" cy="562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09336"/>
            <a:ext cx="12192000" cy="583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26004" y="694005"/>
            <a:ext cx="333999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8645F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rPr>
              <a:t>冬至习俗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" y="604586"/>
            <a:ext cx="11753850" cy="562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09336"/>
            <a:ext cx="12192000" cy="583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26004" y="694005"/>
            <a:ext cx="333999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8645F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rPr>
              <a:t>冬至养生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" y="604586"/>
            <a:ext cx="11753850" cy="562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09336"/>
            <a:ext cx="12192000" cy="583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26004" y="694005"/>
            <a:ext cx="333999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8645F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rPr>
              <a:t>冬至诗词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" y="604586"/>
            <a:ext cx="11753850" cy="562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09336"/>
            <a:ext cx="12192000" cy="583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5" y="623937"/>
            <a:ext cx="11753850" cy="562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660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0F9B-86E1-4D1E-861D-769C91E98F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8CA9-0FA1-41DD-8EFD-36CEC88C19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-317500"/>
            <a:ext cx="9567333" cy="717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78266" y="1951442"/>
            <a:ext cx="4755148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比较常见的是，在中国北方有冬至吃饺子的风俗。俗话说：冬至到，吃水饺。而南方则是吃汤圆，</a:t>
            </a:r>
          </a:p>
        </p:txBody>
      </p:sp>
      <p:sp>
        <p:nvSpPr>
          <p:cNvPr id="4" name="矩形 3"/>
          <p:cNvSpPr/>
          <p:nvPr/>
        </p:nvSpPr>
        <p:spPr>
          <a:xfrm>
            <a:off x="6578266" y="3616782"/>
            <a:ext cx="4755148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比较常见的是，在中国北方有冬至吃饺子的风俗。俗话说：冬至到，吃水饺。而南方则是吃汤圆，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6000" y="1793419"/>
            <a:ext cx="4987424" cy="336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13846" y="1472298"/>
            <a:ext cx="1431161" cy="4288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比较常见的是，在中国北方有冬至吃饺子的风俗。俗话说：冬至到，吃水饺。而南方则是吃汤圆，</a:t>
            </a:r>
          </a:p>
        </p:txBody>
      </p:sp>
      <p:sp>
        <p:nvSpPr>
          <p:cNvPr id="4" name="矩形 3"/>
          <p:cNvSpPr/>
          <p:nvPr/>
        </p:nvSpPr>
        <p:spPr>
          <a:xfrm>
            <a:off x="9652246" y="1458696"/>
            <a:ext cx="1431161" cy="4288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比较常见的是，在中国北方有冬至吃饺子的风俗。俗话说：冬至到，吃水饺。而南方则是吃汤圆，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45007" y="688530"/>
            <a:ext cx="5829300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2316" y="2352427"/>
            <a:ext cx="464736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冬至养生</a:t>
            </a:r>
          </a:p>
        </p:txBody>
      </p:sp>
      <p:sp>
        <p:nvSpPr>
          <p:cNvPr id="3" name="TextBox 506"/>
          <p:cNvSpPr txBox="1"/>
          <p:nvPr/>
        </p:nvSpPr>
        <p:spPr>
          <a:xfrm>
            <a:off x="3244273" y="3429000"/>
            <a:ext cx="5703453" cy="965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83876" y="1936951"/>
            <a:ext cx="2353549" cy="3464273"/>
            <a:chOff x="1783876" y="1936951"/>
            <a:chExt cx="2353549" cy="3464273"/>
          </a:xfrm>
        </p:grpSpPr>
        <p:grpSp>
          <p:nvGrpSpPr>
            <p:cNvPr id="3" name="组合 2"/>
            <p:cNvGrpSpPr/>
            <p:nvPr/>
          </p:nvGrpSpPr>
          <p:grpSpPr>
            <a:xfrm>
              <a:off x="1783876" y="3619828"/>
              <a:ext cx="2353549" cy="1781396"/>
              <a:chOff x="1390495" y="1636519"/>
              <a:chExt cx="2353549" cy="178139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390495" y="2079087"/>
                <a:ext cx="2353549" cy="133882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比较常见的是在中国北方有冬至吃饺子的风俗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696461" y="1636519"/>
                <a:ext cx="1712678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2000" b="1" spc="300" dirty="0"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842" y="1936951"/>
              <a:ext cx="1625397" cy="162539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887142" y="1994431"/>
            <a:ext cx="2353549" cy="3406793"/>
            <a:chOff x="4887142" y="1994431"/>
            <a:chExt cx="2353549" cy="3406793"/>
          </a:xfrm>
        </p:grpSpPr>
        <p:grpSp>
          <p:nvGrpSpPr>
            <p:cNvPr id="8" name="组合 7"/>
            <p:cNvGrpSpPr/>
            <p:nvPr/>
          </p:nvGrpSpPr>
          <p:grpSpPr>
            <a:xfrm>
              <a:off x="4887142" y="3619828"/>
              <a:ext cx="2353549" cy="1781396"/>
              <a:chOff x="1390495" y="1636519"/>
              <a:chExt cx="2353549" cy="178139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390495" y="2079087"/>
                <a:ext cx="2353549" cy="133882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比较常见的是在中国北方有冬至吃饺子的风俗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696461" y="1636519"/>
                <a:ext cx="1712678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2000" b="1" spc="300" dirty="0"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2898" y="1994431"/>
              <a:ext cx="1625397" cy="162539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7990409" y="1994100"/>
            <a:ext cx="2353549" cy="3407124"/>
            <a:chOff x="7990409" y="1994100"/>
            <a:chExt cx="2353549" cy="3407124"/>
          </a:xfrm>
        </p:grpSpPr>
        <p:grpSp>
          <p:nvGrpSpPr>
            <p:cNvPr id="13" name="组合 12"/>
            <p:cNvGrpSpPr/>
            <p:nvPr/>
          </p:nvGrpSpPr>
          <p:grpSpPr>
            <a:xfrm>
              <a:off x="7990409" y="3619828"/>
              <a:ext cx="2353549" cy="1781396"/>
              <a:chOff x="1390495" y="1636519"/>
              <a:chExt cx="2353549" cy="178139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90495" y="2079087"/>
                <a:ext cx="2353549" cy="133882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比较常见的是在中国北方有冬至吃饺子的风俗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696461" y="1636519"/>
                <a:ext cx="1712678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2000" b="1" spc="300" dirty="0"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6137" y="1994100"/>
              <a:ext cx="1625397" cy="162539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369762" y="62489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9890" y="1699526"/>
            <a:ext cx="6908056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多着衣、避寒邪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冬至阴寒之气隆盛，成为“进九”之始。在冬至养生中我们首先要注意的就是避寒邪，我国大部分地区习惯自冬至起“数九”。所以冬至养生首先要多着衣、避寒邪，特别是要注重足部的保暖。</a:t>
            </a:r>
          </a:p>
        </p:txBody>
      </p:sp>
      <p:sp>
        <p:nvSpPr>
          <p:cNvPr id="4" name="矩形 3"/>
          <p:cNvSpPr/>
          <p:nvPr/>
        </p:nvSpPr>
        <p:spPr>
          <a:xfrm>
            <a:off x="819890" y="3794178"/>
            <a:ext cx="6908056" cy="1848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起居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冬令气候趋寒，天地阳气潜藏，应之人体，冬季亦为人体养精蓄锐的最佳时段。在起居上，应早睡晚起。有晨练习惯的人群应注意，晨练时间不宜过早，以免诱发呼吸道及脑血管疾病，或使原有疾病复发。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27946" y="1352550"/>
            <a:ext cx="40386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57799" y="1861621"/>
            <a:ext cx="6249427" cy="2540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①温补类食物</a:t>
            </a:r>
            <a:r>
              <a:rPr lang="zh-CN" altLang="en-US" dirty="0">
                <a:cs typeface="+mn-ea"/>
                <a:sym typeface="+mn-lt"/>
              </a:rPr>
              <a:t>如龙眼肉、荔枝、饴糖、扁豆、山楂、胡桃等，但过多地进食温补类食品，容易上火。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②平补类食物</a:t>
            </a:r>
            <a:r>
              <a:rPr lang="zh-CN" altLang="en-US" dirty="0">
                <a:cs typeface="+mn-ea"/>
                <a:sym typeface="+mn-lt"/>
              </a:rPr>
              <a:t>，如莲子、芡实、苡仁、赤豆、大枣、银耳等，这些食物既无偏寒、偏温的特性，又无滋腻妨胃的不足。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③滋补类食物</a:t>
            </a:r>
            <a:r>
              <a:rPr lang="zh-CN" altLang="en-US" dirty="0">
                <a:cs typeface="+mn-ea"/>
                <a:sym typeface="+mn-lt"/>
              </a:rPr>
              <a:t>，具有滋阴益肾、填精补髓的功效。主要有：木耳、黑枣、芝麻、黑豆等。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308" y="5019706"/>
            <a:ext cx="10603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在这个阶段，有些人喜欢药物的冬令进补。比如膏方。膏方中加入不少甘甜滋润补养药物，服用时感滑润爽口，既能进补，又能治病。有病治病，无病防病，所以冬季进补膏方在有些地方成为一种时尚。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8" y="1462913"/>
            <a:ext cx="3728243" cy="3728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2316" y="2352427"/>
            <a:ext cx="464736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冬至诗词</a:t>
            </a:r>
          </a:p>
        </p:txBody>
      </p:sp>
      <p:sp>
        <p:nvSpPr>
          <p:cNvPr id="3" name="TextBox 506"/>
          <p:cNvSpPr txBox="1"/>
          <p:nvPr/>
        </p:nvSpPr>
        <p:spPr>
          <a:xfrm>
            <a:off x="3244273" y="3429000"/>
            <a:ext cx="5703453" cy="965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49584" y="2757090"/>
            <a:ext cx="4524316" cy="2029289"/>
            <a:chOff x="1745855" y="2645707"/>
            <a:chExt cx="4524316" cy="2029289"/>
          </a:xfrm>
        </p:grpSpPr>
        <p:sp>
          <p:nvSpPr>
            <p:cNvPr id="3" name="矩形 2"/>
            <p:cNvSpPr/>
            <p:nvPr/>
          </p:nvSpPr>
          <p:spPr>
            <a:xfrm>
              <a:off x="1745855" y="2645707"/>
              <a:ext cx="3508653" cy="20292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天时人事日相催，冬至阳生春又来。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刺绣五纹添弱线，吹葭六管动飞灰。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岸容待腊将舒柳，山意冲寒欲放梅。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云物不殊乡国异，教儿且覆掌中杯。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54508" y="2766723"/>
              <a:ext cx="1015663" cy="13245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小 至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 </a:t>
              </a:r>
              <a:r>
                <a:rPr lang="en-US" altLang="zh-CN" dirty="0">
                  <a:cs typeface="+mn-ea"/>
                  <a:sym typeface="+mn-lt"/>
                </a:rPr>
                <a:t>(</a:t>
              </a:r>
              <a:r>
                <a:rPr lang="zh-CN" altLang="en-US" dirty="0">
                  <a:cs typeface="+mn-ea"/>
                  <a:sym typeface="+mn-lt"/>
                </a:rPr>
                <a:t>唐</a:t>
              </a:r>
              <a:r>
                <a:rPr lang="en-US" altLang="zh-CN" dirty="0">
                  <a:cs typeface="+mn-ea"/>
                  <a:sym typeface="+mn-lt"/>
                </a:rPr>
                <a:t>)</a:t>
              </a:r>
              <a:r>
                <a:rPr lang="zh-CN" altLang="en-US" dirty="0">
                  <a:cs typeface="+mn-ea"/>
                  <a:sym typeface="+mn-lt"/>
                </a:rPr>
                <a:t>杜甫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18453" flipH="1">
            <a:off x="6737518" y="285749"/>
            <a:ext cx="5874007" cy="5874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85859" y="2109233"/>
            <a:ext cx="5770811" cy="3224445"/>
            <a:chOff x="499360" y="2278400"/>
            <a:chExt cx="5770811" cy="2301198"/>
          </a:xfrm>
        </p:grpSpPr>
        <p:sp>
          <p:nvSpPr>
            <p:cNvPr id="3" name="矩形 2"/>
            <p:cNvSpPr/>
            <p:nvPr/>
          </p:nvSpPr>
          <p:spPr>
            <a:xfrm>
              <a:off x="499360" y="2278400"/>
              <a:ext cx="4755148" cy="2301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年年至日长为客，忽忽穷愁泥杀人。</a:t>
              </a:r>
            </a:p>
            <a:p>
              <a:pPr algn="ctr"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江上形容吾独老，天边风俗自相亲。</a:t>
              </a:r>
            </a:p>
            <a:p>
              <a:pPr algn="ctr">
                <a:lnSpc>
                  <a:spcPct val="150000"/>
                </a:lnSpc>
              </a:pPr>
              <a:endParaRPr lang="en-US" altLang="zh-CN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杖藜雪后临丹壑，鸣玉朝来散紫宸。</a:t>
              </a:r>
            </a:p>
            <a:p>
              <a:pPr algn="ctr"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心折此时无一寸，路迷何处见三秦。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254508" y="2766723"/>
              <a:ext cx="1015663" cy="13245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冬至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 </a:t>
              </a:r>
              <a:r>
                <a:rPr lang="en-US" altLang="zh-CN" dirty="0">
                  <a:cs typeface="+mn-ea"/>
                  <a:sym typeface="+mn-lt"/>
                </a:rPr>
                <a:t>(</a:t>
              </a:r>
              <a:r>
                <a:rPr lang="zh-CN" altLang="en-US" dirty="0">
                  <a:cs typeface="+mn-ea"/>
                  <a:sym typeface="+mn-lt"/>
                </a:rPr>
                <a:t>唐</a:t>
              </a:r>
              <a:r>
                <a:rPr lang="en-US" altLang="zh-CN" dirty="0">
                  <a:cs typeface="+mn-ea"/>
                  <a:sym typeface="+mn-lt"/>
                </a:rPr>
                <a:t>)</a:t>
              </a:r>
              <a:r>
                <a:rPr lang="zh-CN" altLang="en-US" dirty="0">
                  <a:cs typeface="+mn-ea"/>
                  <a:sym typeface="+mn-lt"/>
                </a:rPr>
                <a:t>杜甫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36803"/>
            <a:ext cx="5569306" cy="5569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075" y="28205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邯郸冬至夜思家</a:t>
            </a: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白居易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邯郸驿里逢冬至，抱膝灯前影伴身。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想得家中夜深坐，还应说着远行人。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033" y="841704"/>
            <a:ext cx="4249881" cy="5662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720912" y="1742842"/>
            <a:ext cx="637180" cy="637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66600" y="2801091"/>
            <a:ext cx="63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冬至节气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7301" y="2813254"/>
            <a:ext cx="738664" cy="2954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点击输入您的文字内容点击输入您的文字内容点击输入</a:t>
            </a:r>
          </a:p>
        </p:txBody>
      </p:sp>
      <p:sp>
        <p:nvSpPr>
          <p:cNvPr id="17" name="椭圆 16"/>
          <p:cNvSpPr/>
          <p:nvPr/>
        </p:nvSpPr>
        <p:spPr>
          <a:xfrm>
            <a:off x="6526518" y="1742842"/>
            <a:ext cx="637180" cy="637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5970" y="2801091"/>
            <a:ext cx="63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冬至习俗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83079" y="2798106"/>
            <a:ext cx="738664" cy="2954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点击输入您的文字内容点击输入您的文字内容点击输入</a:t>
            </a:r>
          </a:p>
        </p:txBody>
      </p:sp>
      <p:sp>
        <p:nvSpPr>
          <p:cNvPr id="22" name="椭圆 21"/>
          <p:cNvSpPr/>
          <p:nvPr/>
        </p:nvSpPr>
        <p:spPr>
          <a:xfrm>
            <a:off x="8332124" y="1742842"/>
            <a:ext cx="637180" cy="637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85340" y="2801091"/>
            <a:ext cx="63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冬至养生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38475" y="2813254"/>
            <a:ext cx="738664" cy="2954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点击输入您的文字内容点击输入您的文字内容点击输入</a:t>
            </a:r>
          </a:p>
        </p:txBody>
      </p:sp>
      <p:sp>
        <p:nvSpPr>
          <p:cNvPr id="25" name="椭圆 24"/>
          <p:cNvSpPr/>
          <p:nvPr/>
        </p:nvSpPr>
        <p:spPr>
          <a:xfrm>
            <a:off x="10137731" y="1742842"/>
            <a:ext cx="637180" cy="637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486098" y="2801091"/>
            <a:ext cx="63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冬至诗词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955977" y="2798106"/>
            <a:ext cx="738664" cy="2954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点击输入您的文字内容点击输入您的文字内容点击输入</a:t>
            </a:r>
          </a:p>
        </p:txBody>
      </p:sp>
      <p:sp>
        <p:nvSpPr>
          <p:cNvPr id="28" name="文本框 3"/>
          <p:cNvSpPr txBox="1"/>
          <p:nvPr/>
        </p:nvSpPr>
        <p:spPr>
          <a:xfrm>
            <a:off x="1191174" y="1056951"/>
            <a:ext cx="1538883" cy="31136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-317500"/>
            <a:ext cx="9567333" cy="717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2316" y="2352427"/>
            <a:ext cx="464736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冬至节气</a:t>
            </a:r>
          </a:p>
        </p:txBody>
      </p:sp>
      <p:sp>
        <p:nvSpPr>
          <p:cNvPr id="3" name="TextBox 506"/>
          <p:cNvSpPr txBox="1"/>
          <p:nvPr/>
        </p:nvSpPr>
        <p:spPr>
          <a:xfrm>
            <a:off x="3244273" y="3429000"/>
            <a:ext cx="5703453" cy="965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54054" y="1383034"/>
            <a:ext cx="5170646" cy="434593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冬至，又称冬节、亚岁、长至节等，兼具自然与人文两大内涵，既是二十四节气中一个重要的节气，也是中国民间的传统节日。冬至，斗指子，太阳黄经达</a:t>
            </a:r>
            <a:r>
              <a:rPr lang="en-US" altLang="zh-CN" dirty="0">
                <a:cs typeface="+mn-ea"/>
                <a:sym typeface="+mn-lt"/>
              </a:rPr>
              <a:t>270°</a:t>
            </a:r>
            <a:r>
              <a:rPr lang="zh-CN" altLang="en-US" dirty="0">
                <a:cs typeface="+mn-ea"/>
                <a:sym typeface="+mn-lt"/>
              </a:rPr>
              <a:t>，于每年公历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21</a:t>
            </a:r>
            <a:r>
              <a:rPr lang="zh-CN" altLang="en-US" dirty="0">
                <a:cs typeface="+mn-ea"/>
                <a:sym typeface="+mn-lt"/>
              </a:rPr>
              <a:t>－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交节。冬至是时年八节之一，古时民间有在“八节”拜神祭祖的习俗。冬至被视为冬季的大节日，在民间有“冬至大如年”的讲法，所以古人称冬至为“亚岁”或“小年”。在我国南方沿海部分地区至今仍延续冬至祭祖的传统习俗。在我国北方一些地区，每年冬至日，有吃饺子的习俗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0" y="-15875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11616" y="2389592"/>
            <a:ext cx="4755148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比较常见的是，在中国北方有冬至吃饺子的风俗。俗话说：冬至到，吃水饺。而南方则是吃汤圆，当然也有例外，如在山东滕州等地冬至习惯叫做数九，流行过数九当天喝羊肉汤的习俗，寓意驱除寒冷之意比较常见的是，在中国北方有冬至吃饺子的风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9493" y="1725201"/>
            <a:ext cx="264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严冬季节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0449" y="1211103"/>
            <a:ext cx="4942299" cy="4942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06054" y="2219571"/>
            <a:ext cx="3667125" cy="1964116"/>
            <a:chOff x="7806054" y="2219571"/>
            <a:chExt cx="3667125" cy="196411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screen"/>
            <a:srcRect r="-6945"/>
            <a:stretch>
              <a:fillRect/>
            </a:stretch>
          </p:blipFill>
          <p:spPr>
            <a:xfrm>
              <a:off x="7806054" y="2219571"/>
              <a:ext cx="3667125" cy="1747161"/>
            </a:xfrm>
            <a:prstGeom prst="rect">
              <a:avLst/>
            </a:prstGeom>
          </p:spPr>
        </p:pic>
        <p:sp>
          <p:nvSpPr>
            <p:cNvPr id="9" name="56"/>
            <p:cNvSpPr txBox="1"/>
            <p:nvPr/>
          </p:nvSpPr>
          <p:spPr>
            <a:xfrm>
              <a:off x="8275955" y="3244968"/>
              <a:ext cx="25749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8967395" y="265494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冬至节气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95114" y="4472071"/>
            <a:ext cx="4001770" cy="1747161"/>
            <a:chOff x="4095114" y="4472071"/>
            <a:chExt cx="4001770" cy="174716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screen"/>
            <a:srcRect r="-6945"/>
            <a:stretch>
              <a:fillRect/>
            </a:stretch>
          </p:blipFill>
          <p:spPr>
            <a:xfrm>
              <a:off x="4423978" y="4472071"/>
              <a:ext cx="3667125" cy="1747161"/>
            </a:xfrm>
            <a:prstGeom prst="rect">
              <a:avLst/>
            </a:prstGeom>
          </p:spPr>
        </p:pic>
        <p:sp>
          <p:nvSpPr>
            <p:cNvPr id="6" name="632"/>
            <p:cNvSpPr txBox="1"/>
            <p:nvPr/>
          </p:nvSpPr>
          <p:spPr>
            <a:xfrm>
              <a:off x="4095114" y="5473563"/>
              <a:ext cx="4001770" cy="63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3"/>
            <p:cNvSpPr txBox="1"/>
            <p:nvPr/>
          </p:nvSpPr>
          <p:spPr>
            <a:xfrm>
              <a:off x="5490705" y="49107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冬至节气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0203" y="2114914"/>
            <a:ext cx="3667125" cy="2039563"/>
            <a:chOff x="890203" y="2114914"/>
            <a:chExt cx="3667125" cy="203956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r="-6945"/>
            <a:stretch>
              <a:fillRect/>
            </a:stretch>
          </p:blipFill>
          <p:spPr>
            <a:xfrm>
              <a:off x="890203" y="2114914"/>
              <a:ext cx="3667125" cy="1747161"/>
            </a:xfrm>
            <a:prstGeom prst="rect">
              <a:avLst/>
            </a:prstGeom>
          </p:spPr>
        </p:pic>
        <p:sp>
          <p:nvSpPr>
            <p:cNvPr id="3" name="6665"/>
            <p:cNvSpPr txBox="1"/>
            <p:nvPr/>
          </p:nvSpPr>
          <p:spPr>
            <a:xfrm>
              <a:off x="1436304" y="3215758"/>
              <a:ext cx="25749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请在此处添加具体内容，文字尽量言简意赅，简单说明即可，不必过于繁琐。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3"/>
            <p:cNvSpPr txBox="1"/>
            <p:nvPr/>
          </p:nvSpPr>
          <p:spPr>
            <a:xfrm>
              <a:off x="2016481" y="255028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冬至节气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11229" y="1045923"/>
            <a:ext cx="3885144" cy="3885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168048" y="1967803"/>
            <a:ext cx="1261899" cy="3556697"/>
            <a:chOff x="2229534" y="2120203"/>
            <a:chExt cx="1261899" cy="3556697"/>
          </a:xfrm>
        </p:grpSpPr>
        <p:sp>
          <p:nvSpPr>
            <p:cNvPr id="5" name="矩形 4"/>
            <p:cNvSpPr/>
            <p:nvPr/>
          </p:nvSpPr>
          <p:spPr>
            <a:xfrm>
              <a:off x="2229534" y="2230733"/>
              <a:ext cx="1015663" cy="344616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比较常见的是，在中国北方有冬至吃饺子的风俗。俗话说冬至到，吃水饺。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98990" y="2120203"/>
              <a:ext cx="492443" cy="2148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445870" y="2023066"/>
            <a:ext cx="1261899" cy="3556698"/>
            <a:chOff x="2229534" y="2120202"/>
            <a:chExt cx="1261899" cy="3556698"/>
          </a:xfrm>
        </p:grpSpPr>
        <p:sp>
          <p:nvSpPr>
            <p:cNvPr id="10" name="矩形 9"/>
            <p:cNvSpPr/>
            <p:nvPr/>
          </p:nvSpPr>
          <p:spPr>
            <a:xfrm>
              <a:off x="2229534" y="2230733"/>
              <a:ext cx="1015663" cy="344616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比较常见的是，在中国北方有冬至吃饺子的风俗。俗话说冬至到，吃水饺。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98990" y="2120202"/>
              <a:ext cx="492443" cy="2148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45548" y="1967802"/>
            <a:ext cx="1261899" cy="3556698"/>
            <a:chOff x="2229534" y="2120202"/>
            <a:chExt cx="1261899" cy="3556698"/>
          </a:xfrm>
        </p:grpSpPr>
        <p:sp>
          <p:nvSpPr>
            <p:cNvPr id="17" name="矩形 16"/>
            <p:cNvSpPr/>
            <p:nvPr/>
          </p:nvSpPr>
          <p:spPr>
            <a:xfrm>
              <a:off x="2229534" y="2230733"/>
              <a:ext cx="1015663" cy="344616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比较常见的是，在中国北方有冬至吃饺子的风俗。俗话说冬至到，吃水饺。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98990" y="2120202"/>
              <a:ext cx="492443" cy="2013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cs typeface="+mn-ea"/>
                  <a:sym typeface="+mn-lt"/>
                </a:rPr>
                <a:t>请输入标题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7454493" y="2133597"/>
            <a:ext cx="0" cy="2992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702393" y="2133597"/>
            <a:ext cx="0" cy="2992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38100" y="372416"/>
            <a:ext cx="457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2316" y="2352427"/>
            <a:ext cx="464736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冬至习俗</a:t>
            </a:r>
          </a:p>
        </p:txBody>
      </p:sp>
      <p:sp>
        <p:nvSpPr>
          <p:cNvPr id="3" name="TextBox 506"/>
          <p:cNvSpPr txBox="1"/>
          <p:nvPr/>
        </p:nvSpPr>
        <p:spPr>
          <a:xfrm>
            <a:off x="3244273" y="3429000"/>
            <a:ext cx="5703453" cy="965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23791" y="1617244"/>
            <a:ext cx="4339650" cy="4250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冬至，又称冬节、亚岁、长至节等，兼具自然与人文两大内涵，既是二十四节气中一个重要的节气，也是中国民间的传统节日。冬至是时年八节之一，古时民间有在“八节”拜神祭祖的习俗。冬至被视为冬季的大节日，在民间有“冬至大如年”的讲法，所以古人称冬至为“亚岁”或“小年”。在我国南方沿海部分地区至今仍延续冬至祭祖的传统习俗。在我国北方一些地区，每年冬至日，有吃饺子的习俗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91345" y="1617244"/>
            <a:ext cx="4574677" cy="3431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f4o3bl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宽屏</PresentationFormat>
  <Paragraphs>95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汉仪雪君体简</vt:lpstr>
      <vt:lpstr>宋体</vt:lpstr>
      <vt:lpstr>微软雅黑</vt:lpstr>
      <vt:lpstr>义启小魏楷</vt:lpstr>
      <vt:lpstr>字魂36号-正文宋楷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2022-03-11T03:09:42Z</dcterms:created>
  <dcterms:modified xsi:type="dcterms:W3CDTF">2023-01-10T11:45:59Z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64487DC7AB0748C1B4484467FD1620FE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