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258" r:id="rId2"/>
    <p:sldId id="269" r:id="rId3"/>
    <p:sldId id="292" r:id="rId4"/>
    <p:sldId id="337" r:id="rId5"/>
    <p:sldId id="295" r:id="rId6"/>
    <p:sldId id="338" r:id="rId7"/>
    <p:sldId id="299" r:id="rId8"/>
    <p:sldId id="339" r:id="rId9"/>
    <p:sldId id="271" r:id="rId10"/>
    <p:sldId id="302" r:id="rId11"/>
    <p:sldId id="366" r:id="rId12"/>
    <p:sldId id="340" r:id="rId13"/>
    <p:sldId id="277" r:id="rId14"/>
    <p:sldId id="303" r:id="rId15"/>
    <p:sldId id="304" r:id="rId16"/>
    <p:sldId id="341" r:id="rId17"/>
    <p:sldId id="307" r:id="rId18"/>
    <p:sldId id="309" r:id="rId19"/>
    <p:sldId id="315" r:id="rId20"/>
    <p:sldId id="365" r:id="rId21"/>
    <p:sldId id="317" r:id="rId22"/>
    <p:sldId id="367" r:id="rId23"/>
    <p:sldId id="346" r:id="rId24"/>
    <p:sldId id="347" r:id="rId25"/>
  </p:sldIdLst>
  <p:sldSz cx="12192000" cy="6858000"/>
  <p:notesSz cx="7104063" cy="10234613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00A6AD"/>
    <a:srgbClr val="C50023"/>
    <a:srgbClr val="F1A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-336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88595" cy="57471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9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4167998" y="0"/>
            <a:ext cx="3188595" cy="57471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9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10879875"/>
            <a:ext cx="3188595" cy="57471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9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4167998" y="10879875"/>
            <a:ext cx="3188595" cy="57471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9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88595" cy="57471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167998" y="0"/>
            <a:ext cx="3188595" cy="57471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242770" y="1431824"/>
            <a:ext cx="6872756" cy="3865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35830" y="5512523"/>
            <a:ext cx="5886637" cy="451024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10879875"/>
            <a:ext cx="3188595" cy="57471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167998" y="10879875"/>
            <a:ext cx="3188595" cy="57471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rotWithShape="1">
          <a:blip r:embed="rId2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自定义版式">
    <p:bg>
      <p:bgPr>
        <a:blipFill rotWithShape="1">
          <a:blip r:embed="rId2" cstate="email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bg>
      <p:bgPr>
        <a:blipFill rotWithShape="1">
          <a:blip r:embed="rId2" cstate="email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7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组合 8"/>
          <p:cNvGrpSpPr/>
          <p:nvPr/>
        </p:nvGrpSpPr>
        <p:grpSpPr>
          <a:xfrm>
            <a:off x="1589036" y="1702794"/>
            <a:ext cx="9553265" cy="2867879"/>
            <a:chOff x="3861" y="1192"/>
            <a:chExt cx="11117" cy="4172"/>
          </a:xfrm>
        </p:grpSpPr>
        <p:sp>
          <p:nvSpPr>
            <p:cNvPr id="10" name="Rectangle 5"/>
            <p:cNvSpPr/>
            <p:nvPr/>
          </p:nvSpPr>
          <p:spPr>
            <a:xfrm>
              <a:off x="3861" y="4334"/>
              <a:ext cx="11117" cy="1030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ctr">
              <a:spAutoFit/>
              <a:scene3d>
                <a:camera prst="orthographicFront"/>
                <a:lightRig rig="threePt" dir="t"/>
              </a:scene3d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5pPr>
            </a:lstStyle>
            <a:p>
              <a:pPr marL="0" indent="0" algn="ctr">
                <a:spcBef>
                  <a:spcPct val="0"/>
                </a:spcBef>
                <a:buNone/>
              </a:pPr>
              <a:r>
                <a:rPr lang="en-US" altLang="zh-CN" sz="4000" b="1" dirty="0" smtClean="0">
                  <a:solidFill>
                    <a:srgbClr val="C50023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Times New Roman" panose="02020603050405020304" pitchFamily="18" charset="0"/>
                  <a:ea typeface="微软雅黑" panose="020B0503020204020204" charset="-122"/>
                  <a:cs typeface="Times New Roman" panose="02020603050405020304" pitchFamily="18" charset="0"/>
                </a:rPr>
                <a:t>Section B</a:t>
              </a:r>
              <a:endParaRPr lang="zh-CN" altLang="en-US" sz="4000" b="1" dirty="0" smtClean="0">
                <a:solidFill>
                  <a:srgbClr val="C50023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endParaRPr>
            </a:p>
          </p:txBody>
        </p:sp>
        <p:sp>
          <p:nvSpPr>
            <p:cNvPr id="11" name="文本框 5"/>
            <p:cNvSpPr txBox="1"/>
            <p:nvPr/>
          </p:nvSpPr>
          <p:spPr>
            <a:xfrm>
              <a:off x="3877" y="1192"/>
              <a:ext cx="11101" cy="228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4800" b="1" dirty="0" smtClean="0">
                  <a:latin typeface="Times New Roman" panose="02020603050405020304" pitchFamily="18" charset="0"/>
                  <a:ea typeface="微软雅黑" panose="020B0503020204020204" charset="-122"/>
                  <a:cs typeface="Times New Roman" panose="02020603050405020304" pitchFamily="18" charset="0"/>
                </a:rPr>
                <a:t>Unit 13</a:t>
              </a:r>
            </a:p>
            <a:p>
              <a:pPr algn="ctr"/>
              <a:r>
                <a:rPr lang="en-US" altLang="zh-CN" sz="4800" b="1" dirty="0" smtClean="0">
                  <a:latin typeface="Times New Roman" panose="02020603050405020304" pitchFamily="18" charset="0"/>
                  <a:ea typeface="微软雅黑" panose="020B0503020204020204" charset="-122"/>
                  <a:cs typeface="Times New Roman" panose="02020603050405020304" pitchFamily="18" charset="0"/>
                </a:rPr>
                <a:t>We're trying to save the earth!</a:t>
              </a:r>
            </a:p>
          </p:txBody>
        </p:sp>
      </p:grpSp>
      <p:pic>
        <p:nvPicPr>
          <p:cNvPr id="12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135389" y="1923958"/>
            <a:ext cx="379412" cy="11271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3" name="矩形 12"/>
          <p:cNvSpPr/>
          <p:nvPr/>
        </p:nvSpPr>
        <p:spPr>
          <a:xfrm>
            <a:off x="0" y="5694620"/>
            <a:ext cx="12192000" cy="5651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lang="en-US" altLang="zh-CN" sz="2800" b="1" kern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sym typeface="+mn-ea"/>
              </a:rPr>
              <a:t>WWW.PPT818.COM</a:t>
            </a:r>
            <a:endParaRPr lang="en-US" altLang="zh-CN" sz="2800" b="1" kern="0" dirty="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553997" y="992084"/>
            <a:ext cx="11214337" cy="69717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throw away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的宾语有两种情况：</a:t>
            </a:r>
          </a:p>
        </p:txBody>
      </p:sp>
      <p:sp>
        <p:nvSpPr>
          <p:cNvPr id="14" name="Rectangle 5"/>
          <p:cNvSpPr/>
          <p:nvPr/>
        </p:nvSpPr>
        <p:spPr>
          <a:xfrm>
            <a:off x="1210140" y="111048"/>
            <a:ext cx="2140331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Section B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graphicFrame>
        <p:nvGraphicFramePr>
          <p:cNvPr id="7" name="表格 6"/>
          <p:cNvGraphicFramePr>
            <a:graphicFrameLocks noGrp="1"/>
          </p:cNvGraphicFramePr>
          <p:nvPr/>
        </p:nvGraphicFramePr>
        <p:xfrm>
          <a:off x="555812" y="1959011"/>
          <a:ext cx="10363199" cy="2926080"/>
        </p:xfrm>
        <a:graphic>
          <a:graphicData uri="http://schemas.openxmlformats.org/drawingml/2006/table">
            <a:tbl>
              <a:tblPr/>
              <a:tblGrid>
                <a:gridCol w="27495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136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zh-CN" altLang="en-US" sz="3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当它的宾语是名词时</a:t>
                      </a:r>
                    </a:p>
                  </a:txBody>
                  <a:tcPr marL="68580" marR="685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zh-CN" altLang="en-US" sz="3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该名词宾语可以位于</a:t>
                      </a:r>
                      <a:r>
                        <a:rPr lang="en-US" altLang="en-US" sz="3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throw</a:t>
                      </a:r>
                      <a:r>
                        <a:rPr lang="zh-CN" altLang="en-US" sz="3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和</a:t>
                      </a:r>
                      <a:r>
                        <a:rPr lang="en-US" altLang="en-US" sz="3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away</a:t>
                      </a:r>
                      <a:r>
                        <a:rPr lang="zh-CN" altLang="en-US" sz="3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之间，也可以位于</a:t>
                      </a:r>
                      <a:r>
                        <a:rPr lang="en-US" altLang="en-US" sz="3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throw away________________。</a:t>
                      </a:r>
                    </a:p>
                  </a:txBody>
                  <a:tcPr marL="68580" marR="685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zh-CN" altLang="en-US" sz="3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当它的宾语是代词时</a:t>
                      </a:r>
                    </a:p>
                  </a:txBody>
                  <a:tcPr marL="68580" marR="685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zh-CN" altLang="en-US" sz="3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该代词宾语只能位于</a:t>
                      </a: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________________</a:t>
                      </a:r>
                      <a:r>
                        <a:rPr lang="zh-CN" altLang="en-US" sz="3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。</a:t>
                      </a:r>
                    </a:p>
                  </a:txBody>
                  <a:tcPr marL="68580" marR="685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8" name="矩形 28"/>
          <p:cNvSpPr>
            <a:spLocks noChangeArrowheads="1"/>
          </p:cNvSpPr>
          <p:nvPr/>
        </p:nvSpPr>
        <p:spPr bwMode="auto">
          <a:xfrm>
            <a:off x="7549910" y="2809050"/>
            <a:ext cx="8002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zh-CN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之后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0" name="矩形 28"/>
          <p:cNvSpPr>
            <a:spLocks noChangeArrowheads="1"/>
          </p:cNvSpPr>
          <p:nvPr/>
        </p:nvSpPr>
        <p:spPr bwMode="auto">
          <a:xfrm>
            <a:off x="7153670" y="3933361"/>
            <a:ext cx="257557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throw</a:t>
            </a:r>
            <a:r>
              <a:rPr lang="zh-CN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和</a:t>
            </a: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away</a:t>
            </a:r>
            <a:r>
              <a:rPr lang="zh-CN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之间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8" grpId="0"/>
      <p:bldP spid="1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4"/>
          <p:cNvSpPr>
            <a:spLocks noChangeArrowheads="1"/>
          </p:cNvSpPr>
          <p:nvPr/>
        </p:nvSpPr>
        <p:spPr bwMode="auto">
          <a:xfrm>
            <a:off x="428987" y="900356"/>
            <a:ext cx="11214337" cy="69717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拓展</a:t>
            </a: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常见的含有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away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的短语：</a:t>
            </a:r>
          </a:p>
        </p:txBody>
      </p:sp>
      <p:sp>
        <p:nvSpPr>
          <p:cNvPr id="14" name="Rectangle 5"/>
          <p:cNvSpPr/>
          <p:nvPr/>
        </p:nvSpPr>
        <p:spPr>
          <a:xfrm>
            <a:off x="1210140" y="111048"/>
            <a:ext cx="2140331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Section B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pic>
        <p:nvPicPr>
          <p:cNvPr id="5" name="图片 4" descr="G:\英语RJ九下学练考课件\L5.EP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1276033" y="1649654"/>
            <a:ext cx="7016320" cy="48878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/>
        </p:nvSpPr>
        <p:spPr>
          <a:xfrm>
            <a:off x="746443" y="1192129"/>
            <a:ext cx="1491114" cy="583108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活学活用</a:t>
            </a:r>
            <a:r>
              <a:rPr lang="zh-CN" altLang="en-US" sz="2400" b="1" dirty="0" smtClean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en-US" sz="2400" b="1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73075" y="1326749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461063" y="1765842"/>
            <a:ext cx="11479925" cy="355481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1．(1)Recycling is good, so don't ________ bottles or newspapers.</a:t>
            </a:r>
          </a:p>
          <a:p>
            <a:pPr>
              <a:lnSpc>
                <a:spcPct val="150000"/>
              </a:lnSpc>
            </a:pPr>
            <a:r>
              <a:rPr lang="en-US" altLang="en-US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A．find</a:t>
            </a:r>
            <a:r>
              <a:rPr lang="en-US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out</a:t>
            </a:r>
          </a:p>
          <a:p>
            <a:pPr>
              <a:lnSpc>
                <a:spcPct val="150000"/>
              </a:lnSpc>
            </a:pPr>
            <a:r>
              <a:rPr lang="en-US" altLang="en-US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B．hand</a:t>
            </a:r>
            <a:r>
              <a:rPr lang="en-US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in</a:t>
            </a:r>
          </a:p>
          <a:p>
            <a:pPr>
              <a:lnSpc>
                <a:spcPct val="150000"/>
              </a:lnSpc>
            </a:pPr>
            <a:r>
              <a:rPr lang="en-US" altLang="en-US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C．use</a:t>
            </a:r>
            <a:r>
              <a:rPr lang="en-US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up</a:t>
            </a:r>
          </a:p>
          <a:p>
            <a:pPr>
              <a:lnSpc>
                <a:spcPct val="150000"/>
              </a:lnSpc>
            </a:pPr>
            <a:r>
              <a:rPr lang="en-US" altLang="en-US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D．throw</a:t>
            </a:r>
            <a:r>
              <a:rPr lang="en-US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away</a:t>
            </a:r>
          </a:p>
        </p:txBody>
      </p:sp>
      <p:sp>
        <p:nvSpPr>
          <p:cNvPr id="11" name="Rectangle 5"/>
          <p:cNvSpPr/>
          <p:nvPr/>
        </p:nvSpPr>
        <p:spPr>
          <a:xfrm>
            <a:off x="1210140" y="111048"/>
            <a:ext cx="2140331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Section B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5" name="Rectangle 8"/>
          <p:cNvSpPr>
            <a:spLocks noChangeArrowheads="1"/>
          </p:cNvSpPr>
          <p:nvPr/>
        </p:nvSpPr>
        <p:spPr bwMode="auto">
          <a:xfrm>
            <a:off x="6336323" y="1940367"/>
            <a:ext cx="87351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endParaRPr lang="zh-CN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664976" y="1067267"/>
            <a:ext cx="10755507" cy="424731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(2)2017·福建—Don't ________ the waste paper. We can collect and recycle it.</a:t>
            </a:r>
          </a:p>
          <a:p>
            <a:pPr>
              <a:lnSpc>
                <a:spcPct val="150000"/>
              </a:lnSpc>
            </a:pPr>
            <a:r>
              <a:rPr lang="en-US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—You're right. Everyone should be a greener person. </a:t>
            </a:r>
          </a:p>
          <a:p>
            <a:pPr>
              <a:lnSpc>
                <a:spcPct val="150000"/>
              </a:lnSpc>
            </a:pPr>
            <a:r>
              <a:rPr lang="en-US" altLang="en-US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A．blow</a:t>
            </a:r>
            <a:r>
              <a:rPr lang="en-US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away</a:t>
            </a:r>
          </a:p>
          <a:p>
            <a:pPr>
              <a:lnSpc>
                <a:spcPct val="150000"/>
              </a:lnSpc>
            </a:pPr>
            <a:r>
              <a:rPr lang="en-US" altLang="en-US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B．put</a:t>
            </a:r>
            <a:r>
              <a:rPr lang="en-US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away</a:t>
            </a:r>
          </a:p>
          <a:p>
            <a:pPr>
              <a:lnSpc>
                <a:spcPct val="150000"/>
              </a:lnSpc>
            </a:pPr>
            <a:r>
              <a:rPr lang="en-US" altLang="en-US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C．throw</a:t>
            </a:r>
            <a:r>
              <a:rPr lang="en-US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away</a:t>
            </a:r>
          </a:p>
        </p:txBody>
      </p:sp>
      <p:sp>
        <p:nvSpPr>
          <p:cNvPr id="11" name="Rectangle 5"/>
          <p:cNvSpPr/>
          <p:nvPr/>
        </p:nvSpPr>
        <p:spPr>
          <a:xfrm>
            <a:off x="1210140" y="111048"/>
            <a:ext cx="2140331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Section B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4452316" y="1224109"/>
            <a:ext cx="1303026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531088" y="1320232"/>
            <a:ext cx="8713787" cy="69717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pull…down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拆下；摧毁</a:t>
            </a:r>
          </a:p>
        </p:txBody>
      </p:sp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834118" y="2094516"/>
            <a:ext cx="10069360" cy="1523494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观察</a:t>
            </a:r>
            <a:r>
              <a:rPr lang="en-US" altLang="zh-CN" sz="30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wall between the two rooms will be pulled down. </a:t>
            </a:r>
          </a:p>
          <a:p>
            <a:pPr>
              <a:lnSpc>
                <a:spcPct val="150000"/>
              </a:lnSpc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这两个房间之间的这堵墙将会被拆掉。</a:t>
            </a:r>
          </a:p>
        </p:txBody>
      </p:sp>
      <p:sp>
        <p:nvSpPr>
          <p:cNvPr id="14" name="Rectangle 5"/>
          <p:cNvSpPr/>
          <p:nvPr/>
        </p:nvSpPr>
        <p:spPr>
          <a:xfrm>
            <a:off x="1210140" y="111048"/>
            <a:ext cx="2140331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Section B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utoUpdateAnimBg="0"/>
      <p:bldP spid="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629822" y="1904955"/>
            <a:ext cx="11129930" cy="139833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pull down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意为“拆下；摧毁”，是“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____________”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结构的短语。</a:t>
            </a:r>
          </a:p>
        </p:txBody>
      </p:sp>
      <p:sp>
        <p:nvSpPr>
          <p:cNvPr id="14" name="Rectangle 5"/>
          <p:cNvSpPr/>
          <p:nvPr/>
        </p:nvSpPr>
        <p:spPr>
          <a:xfrm>
            <a:off x="1224568" y="111048"/>
            <a:ext cx="2111475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Section B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8169324" y="1999622"/>
            <a:ext cx="2238699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zh-CN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动词＋副词</a:t>
            </a:r>
          </a:p>
        </p:txBody>
      </p:sp>
      <p:sp>
        <p:nvSpPr>
          <p:cNvPr id="8" name="Rectangle 14"/>
          <p:cNvSpPr>
            <a:spLocks noChangeArrowheads="1"/>
          </p:cNvSpPr>
          <p:nvPr/>
        </p:nvSpPr>
        <p:spPr bwMode="auto">
          <a:xfrm>
            <a:off x="717460" y="3535698"/>
            <a:ext cx="11129930" cy="147732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拓展</a:t>
            </a: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由</a:t>
            </a:r>
            <a:r>
              <a:rPr lang="en-US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pull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构成的其他短语：</a:t>
            </a:r>
          </a:p>
          <a:p>
            <a:pPr>
              <a:lnSpc>
                <a:spcPct val="150000"/>
              </a:lnSpc>
            </a:pPr>
            <a:r>
              <a:rPr lang="en-US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pull together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齐心协力 </a:t>
            </a:r>
            <a:r>
              <a:rPr lang="en-US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pull out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拉出；拔出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/>
        </p:nvSpPr>
        <p:spPr>
          <a:xfrm>
            <a:off x="746443" y="1192129"/>
            <a:ext cx="1491114" cy="583108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活学活用</a:t>
            </a:r>
            <a:r>
              <a:rPr lang="zh-CN" altLang="en-US" sz="2400" b="1" dirty="0" smtClean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en-US" sz="2400" b="1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73075" y="1326749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461063" y="1765842"/>
            <a:ext cx="10755507" cy="2962734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2．More and more people have realized that we shouldn't ________ the ancient build­ings in cities.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A．get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off            </a:t>
            </a:r>
            <a:r>
              <a:rPr lang="en-US" altLang="zh-CN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B．put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off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C．cut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down       </a:t>
            </a:r>
            <a:r>
              <a:rPr lang="en-US" altLang="zh-CN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D．pull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down</a:t>
            </a:r>
          </a:p>
        </p:txBody>
      </p:sp>
      <p:sp>
        <p:nvSpPr>
          <p:cNvPr id="11" name="Rectangle 5"/>
          <p:cNvSpPr/>
          <p:nvPr/>
        </p:nvSpPr>
        <p:spPr>
          <a:xfrm>
            <a:off x="1210140" y="111048"/>
            <a:ext cx="2140331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Section B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5" name="Rectangle 8"/>
          <p:cNvSpPr>
            <a:spLocks noChangeArrowheads="1"/>
          </p:cNvSpPr>
          <p:nvPr/>
        </p:nvSpPr>
        <p:spPr bwMode="auto">
          <a:xfrm>
            <a:off x="892977" y="2623235"/>
            <a:ext cx="990718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endParaRPr lang="zh-CN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530085" y="4659588"/>
            <a:ext cx="10870645" cy="179901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600" b="1" dirty="0" smtClean="0">
                <a:solidFill>
                  <a:srgbClr val="0000CC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【</a:t>
            </a:r>
            <a:r>
              <a:rPr lang="zh-CN" altLang="en-US" sz="2600" b="1" dirty="0" smtClean="0">
                <a:solidFill>
                  <a:srgbClr val="0000CC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解析</a:t>
            </a:r>
            <a:r>
              <a:rPr lang="en-US" altLang="zh-CN" sz="2600" b="1" dirty="0" smtClean="0">
                <a:solidFill>
                  <a:srgbClr val="0000CC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】</a:t>
            </a:r>
            <a:r>
              <a:rPr lang="en-US" altLang="zh-CN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get off</a:t>
            </a:r>
            <a:r>
              <a:rPr lang="zh-CN" altLang="zh-CN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意为</a:t>
            </a:r>
            <a:r>
              <a:rPr lang="en-US" altLang="zh-CN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“</a:t>
            </a:r>
            <a:r>
              <a:rPr lang="zh-CN" altLang="zh-CN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下车</a:t>
            </a:r>
            <a:r>
              <a:rPr lang="en-US" altLang="zh-CN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”</a:t>
            </a:r>
            <a:r>
              <a:rPr lang="zh-CN" altLang="zh-CN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；</a:t>
            </a:r>
            <a:r>
              <a:rPr lang="en-US" altLang="zh-CN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put off</a:t>
            </a:r>
            <a:r>
              <a:rPr lang="zh-CN" altLang="zh-CN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意为</a:t>
            </a:r>
            <a:r>
              <a:rPr lang="en-US" altLang="zh-CN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“</a:t>
            </a:r>
            <a:r>
              <a:rPr lang="zh-CN" altLang="zh-CN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推迟</a:t>
            </a:r>
            <a:r>
              <a:rPr lang="en-US" altLang="zh-CN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”</a:t>
            </a:r>
            <a:r>
              <a:rPr lang="zh-CN" altLang="zh-CN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；</a:t>
            </a:r>
            <a:r>
              <a:rPr lang="en-US" altLang="zh-CN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cut down</a:t>
            </a:r>
            <a:r>
              <a:rPr lang="zh-CN" altLang="zh-CN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意为</a:t>
            </a:r>
            <a:r>
              <a:rPr lang="en-US" altLang="zh-CN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“</a:t>
            </a:r>
            <a:r>
              <a:rPr lang="zh-CN" altLang="zh-CN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砍伐</a:t>
            </a:r>
            <a:r>
              <a:rPr lang="en-US" altLang="zh-CN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”</a:t>
            </a:r>
            <a:r>
              <a:rPr lang="zh-CN" altLang="zh-CN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；</a:t>
            </a:r>
            <a:r>
              <a:rPr lang="en-US" altLang="zh-CN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pull down</a:t>
            </a:r>
            <a:r>
              <a:rPr lang="zh-CN" altLang="zh-CN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意为</a:t>
            </a:r>
            <a:r>
              <a:rPr lang="en-US" altLang="zh-CN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“</a:t>
            </a:r>
            <a:r>
              <a:rPr lang="zh-CN" altLang="zh-CN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拆下；摧毁</a:t>
            </a:r>
            <a:r>
              <a:rPr lang="en-US" altLang="zh-CN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”</a:t>
            </a:r>
            <a:r>
              <a:rPr lang="zh-CN" altLang="zh-CN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。结合本题语境可知，越来越多的人已经意识到了我们不应该</a:t>
            </a:r>
            <a:r>
              <a:rPr lang="en-US" altLang="zh-CN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“</a:t>
            </a:r>
            <a:r>
              <a:rPr lang="zh-CN" altLang="zh-CN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拆毁</a:t>
            </a:r>
            <a:r>
              <a:rPr lang="en-US" altLang="zh-CN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”</a:t>
            </a:r>
            <a:r>
              <a:rPr lang="zh-CN" altLang="zh-CN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城市里的古老建筑，故答案为</a:t>
            </a:r>
            <a:r>
              <a:rPr lang="en-US" altLang="zh-CN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D</a:t>
            </a:r>
            <a:r>
              <a:rPr lang="zh-CN" altLang="zh-CN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531088" y="1320232"/>
            <a:ext cx="8713787" cy="69717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 set up </a:t>
            </a:r>
            <a:r>
              <a:rPr lang="en-US" altLang="zh-CN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成立；建立</a:t>
            </a:r>
            <a:endParaRPr lang="en-US" altLang="zh-CN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547934" y="2120439"/>
            <a:ext cx="10918915" cy="286232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en-US" altLang="zh-CN" sz="30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观察</a:t>
            </a:r>
            <a:r>
              <a:rPr lang="en-US" altLang="zh-CN" sz="30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Wang Tao hopes to set up a “metal art” theme park to show people the importance of environmental protection.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王涛希望能建立一个“金属艺术”主题公园，向人们展示环境保护的重要性。</a:t>
            </a:r>
          </a:p>
        </p:txBody>
      </p:sp>
      <p:sp>
        <p:nvSpPr>
          <p:cNvPr id="14" name="Rectangle 5"/>
          <p:cNvSpPr/>
          <p:nvPr/>
        </p:nvSpPr>
        <p:spPr>
          <a:xfrm>
            <a:off x="1210140" y="111048"/>
            <a:ext cx="2140331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Section B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0" name="Rectangle 14"/>
          <p:cNvSpPr>
            <a:spLocks noChangeArrowheads="1"/>
          </p:cNvSpPr>
          <p:nvPr/>
        </p:nvSpPr>
        <p:spPr bwMode="auto">
          <a:xfrm>
            <a:off x="541465" y="5021295"/>
            <a:ext cx="11359803" cy="78483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 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set up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是“动词＋副词”结构的短语，意为“成立；建立”。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utoUpdateAnimBg="0"/>
      <p:bldP spid="9" grpId="0"/>
      <p:bldP spid="10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/>
        </p:nvSpPr>
        <p:spPr>
          <a:xfrm>
            <a:off x="746443" y="1492385"/>
            <a:ext cx="1491114" cy="583108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活学活用</a:t>
            </a:r>
            <a:r>
              <a:rPr lang="zh-CN" altLang="en-US" sz="2400" b="1" dirty="0" smtClean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en-US" sz="2400" b="1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73075" y="1627005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461063" y="2380002"/>
            <a:ext cx="10839283" cy="2962734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UNICEF was ________ in 1946 to improve children's lives after World War II.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A．given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up    </a:t>
            </a:r>
            <a:r>
              <a:rPr lang="en-US" altLang="zh-CN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B．put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up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C．set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up        </a:t>
            </a:r>
            <a:r>
              <a:rPr lang="en-US" altLang="zh-CN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D．got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up</a:t>
            </a:r>
          </a:p>
        </p:txBody>
      </p:sp>
      <p:sp>
        <p:nvSpPr>
          <p:cNvPr id="11" name="Rectangle 5"/>
          <p:cNvSpPr/>
          <p:nvPr/>
        </p:nvSpPr>
        <p:spPr>
          <a:xfrm>
            <a:off x="1224568" y="111048"/>
            <a:ext cx="2111475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Section B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5" name="Rectangle 8"/>
          <p:cNvSpPr>
            <a:spLocks noChangeArrowheads="1"/>
          </p:cNvSpPr>
          <p:nvPr/>
        </p:nvSpPr>
        <p:spPr bwMode="auto">
          <a:xfrm>
            <a:off x="3596617" y="2565853"/>
            <a:ext cx="708097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endParaRPr lang="zh-CN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/>
        </p:nvSpPr>
        <p:spPr>
          <a:xfrm>
            <a:off x="719147" y="885970"/>
            <a:ext cx="1422184" cy="576248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句型透视</a:t>
            </a:r>
            <a:endParaRPr lang="zh-CN" altLang="en-US" sz="2400" b="1" dirty="0">
              <a:solidFill>
                <a:srgbClr val="00A6A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45779" y="985549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394609" y="1265651"/>
            <a:ext cx="11110452" cy="152349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She opened a small shop where she sells her bags…</a:t>
            </a:r>
          </a:p>
          <a:p>
            <a:pPr>
              <a:lnSpc>
                <a:spcPct val="150000"/>
              </a:lnSpc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她开了一家小店来卖她的包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……</a:t>
            </a:r>
            <a:endParaRPr lang="zh-CN" altLang="en-US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338603" y="2664150"/>
            <a:ext cx="11122172" cy="360098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本句中的“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where she sells her bags…”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是定语从句，修饰先行词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shop, ________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是关系副词，在定语从句中作 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。如：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This is the factory where my sister works.</a:t>
            </a:r>
          </a:p>
          <a:p>
            <a:pPr>
              <a:lnSpc>
                <a:spcPct val="150000"/>
              </a:lnSpc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这是我姐姐工作的那家工厂。</a:t>
            </a:r>
          </a:p>
        </p:txBody>
      </p:sp>
      <p:sp>
        <p:nvSpPr>
          <p:cNvPr id="14" name="Rectangle 5"/>
          <p:cNvSpPr/>
          <p:nvPr/>
        </p:nvSpPr>
        <p:spPr>
          <a:xfrm>
            <a:off x="1210140" y="111048"/>
            <a:ext cx="2140331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Section B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2370173" y="3553147"/>
            <a:ext cx="122876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where</a:t>
            </a:r>
            <a:endParaRPr lang="zh-CN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8937751" y="3558812"/>
            <a:ext cx="2238699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zh-CN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地点状语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 autoUpdateAnimBg="0"/>
      <p:bldP spid="9" grpId="0" bldLvl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/>
          <p:cNvGrpSpPr/>
          <p:nvPr/>
        </p:nvGrpSpPr>
        <p:grpSpPr>
          <a:xfrm>
            <a:off x="116205" y="1045210"/>
            <a:ext cx="3611733" cy="675005"/>
            <a:chOff x="183" y="1646"/>
            <a:chExt cx="4986" cy="1063"/>
          </a:xfrm>
        </p:grpSpPr>
        <p:pic>
          <p:nvPicPr>
            <p:cNvPr id="9" name="图片 8" descr="图标-02"/>
            <p:cNvPicPr>
              <a:picLocks noChangeAspect="1"/>
            </p:cNvPicPr>
            <p:nvPr/>
          </p:nvPicPr>
          <p:blipFill>
            <a:blip r:embed="rId2" cstate="email"/>
            <a:stretch>
              <a:fillRect/>
            </a:stretch>
          </p:blipFill>
          <p:spPr>
            <a:xfrm>
              <a:off x="183" y="1646"/>
              <a:ext cx="4986" cy="1063"/>
            </a:xfrm>
            <a:prstGeom prst="rect">
              <a:avLst/>
            </a:prstGeom>
          </p:spPr>
        </p:pic>
        <p:sp>
          <p:nvSpPr>
            <p:cNvPr id="4" name="文本框 3"/>
            <p:cNvSpPr txBox="1"/>
            <p:nvPr/>
          </p:nvSpPr>
          <p:spPr>
            <a:xfrm>
              <a:off x="462" y="1767"/>
              <a:ext cx="3684" cy="82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zh-CN" altLang="en-US" sz="28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华文新魏" panose="02010800040101010101" charset="-122"/>
                  <a:ea typeface="华文新魏" panose="02010800040101010101" charset="-122"/>
                  <a:sym typeface="+mn-ea"/>
                </a:rPr>
                <a:t>课前自主预习</a:t>
              </a:r>
              <a:endParaRPr lang="zh-CN" alt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新魏" panose="02010800040101010101" charset="-122"/>
                <a:ea typeface="华文新魏" panose="02010800040101010101" charset="-122"/>
                <a:sym typeface="+mn-ea"/>
              </a:endParaRPr>
            </a:p>
          </p:txBody>
        </p:sp>
      </p:grpSp>
      <p:graphicFrame>
        <p:nvGraphicFramePr>
          <p:cNvPr id="8" name="Group 35"/>
          <p:cNvGraphicFramePr>
            <a:graphicFrameLocks noGrp="1"/>
          </p:cNvGraphicFramePr>
          <p:nvPr/>
        </p:nvGraphicFramePr>
        <p:xfrm>
          <a:off x="1228825" y="1930655"/>
          <a:ext cx="9962339" cy="3749675"/>
        </p:xfrm>
        <a:graphic>
          <a:graphicData uri="http://schemas.openxmlformats.org/drawingml/2006/table">
            <a:tbl>
              <a:tblPr/>
              <a:tblGrid>
                <a:gridCol w="1371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5906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496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单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词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闯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关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1.</a:t>
                      </a:r>
                      <a:r>
                        <a:rPr kumimoji="0" lang="zh-CN" altLang="en-US" sz="3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回收利用；再利用 </a:t>
                      </a:r>
                      <a:r>
                        <a:rPr kumimoji="0" lang="en-US" altLang="zh-CN" sz="3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v. ________ </a:t>
                      </a:r>
                      <a:endParaRPr kumimoji="0" lang="zh-CN" altLang="en-US" sz="30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2.</a:t>
                      </a:r>
                      <a:r>
                        <a:rPr kumimoji="0" lang="zh-CN" altLang="en-US" sz="3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负责人；主席；总统 </a:t>
                      </a:r>
                      <a:r>
                        <a:rPr kumimoji="0" lang="en-US" altLang="zh-CN" sz="3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n. ________</a:t>
                      </a:r>
                      <a:endParaRPr kumimoji="0" lang="zh-CN" altLang="en-US" sz="30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3.</a:t>
                      </a:r>
                      <a:r>
                        <a:rPr kumimoji="0" lang="zh-CN" altLang="en-US" sz="3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创造力；独创性 </a:t>
                      </a:r>
                      <a:r>
                        <a:rPr kumimoji="0" lang="en-US" altLang="zh-CN" sz="3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n. ________ </a:t>
                      </a:r>
                      <a:r>
                        <a:rPr kumimoji="0" lang="zh-CN" altLang="en-US" sz="3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→</a:t>
                      </a:r>
                      <a:r>
                        <a:rPr kumimoji="0" lang="en-US" altLang="zh-CN" sz="3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(</a:t>
                      </a:r>
                      <a:r>
                        <a:rPr kumimoji="0" lang="zh-CN" altLang="en-US" sz="3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同根词</a:t>
                      </a:r>
                      <a:r>
                        <a:rPr kumimoji="0" lang="en-US" altLang="zh-CN" sz="3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)</a:t>
                      </a:r>
                      <a:r>
                        <a:rPr kumimoji="0" lang="zh-CN" altLang="en-US" sz="3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创造 </a:t>
                      </a:r>
                      <a:r>
                        <a:rPr kumimoji="0" lang="en-US" altLang="zh-CN" sz="3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v. ________</a:t>
                      </a:r>
                      <a:r>
                        <a:rPr kumimoji="0" lang="zh-CN" altLang="en-US" sz="3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→</a:t>
                      </a:r>
                      <a:r>
                        <a:rPr kumimoji="0" lang="en-US" altLang="zh-CN" sz="3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(</a:t>
                      </a:r>
                      <a:r>
                        <a:rPr kumimoji="0" lang="zh-CN" altLang="en-US" sz="3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同根词</a:t>
                      </a:r>
                      <a:r>
                        <a:rPr kumimoji="0" lang="en-US" altLang="zh-CN" sz="3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)</a:t>
                      </a:r>
                      <a:r>
                        <a:rPr kumimoji="0" lang="zh-CN" altLang="en-US" sz="3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有创造性的</a:t>
                      </a:r>
                      <a:r>
                        <a:rPr kumimoji="0" lang="en-US" altLang="zh-CN" sz="3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adj. ________</a:t>
                      </a:r>
                      <a:endParaRPr kumimoji="0" lang="zh-CN" altLang="en-US" sz="30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3991383" y="2909010"/>
            <a:ext cx="1584325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2" name="矩形 27"/>
          <p:cNvSpPr>
            <a:spLocks noChangeArrowheads="1"/>
          </p:cNvSpPr>
          <p:nvPr/>
        </p:nvSpPr>
        <p:spPr bwMode="auto">
          <a:xfrm>
            <a:off x="6509116" y="2510334"/>
            <a:ext cx="109921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recycle</a:t>
            </a:r>
            <a:endParaRPr lang="zh-CN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3" name="矩形 28"/>
          <p:cNvSpPr>
            <a:spLocks noChangeArrowheads="1"/>
          </p:cNvSpPr>
          <p:nvPr/>
        </p:nvSpPr>
        <p:spPr bwMode="auto">
          <a:xfrm>
            <a:off x="6965188" y="3240379"/>
            <a:ext cx="141019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president</a:t>
            </a:r>
          </a:p>
        </p:txBody>
      </p:sp>
      <p:sp>
        <p:nvSpPr>
          <p:cNvPr id="15" name="矩形 38"/>
          <p:cNvSpPr>
            <a:spLocks noChangeArrowheads="1"/>
          </p:cNvSpPr>
          <p:nvPr/>
        </p:nvSpPr>
        <p:spPr bwMode="auto">
          <a:xfrm>
            <a:off x="6312970" y="4040717"/>
            <a:ext cx="142462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creativity</a:t>
            </a:r>
          </a:p>
        </p:txBody>
      </p:sp>
      <p:sp>
        <p:nvSpPr>
          <p:cNvPr id="18" name="矩形 27"/>
          <p:cNvSpPr>
            <a:spLocks noChangeArrowheads="1"/>
          </p:cNvSpPr>
          <p:nvPr/>
        </p:nvSpPr>
        <p:spPr bwMode="auto">
          <a:xfrm>
            <a:off x="3052689" y="4740923"/>
            <a:ext cx="112702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zh-CN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create</a:t>
            </a:r>
          </a:p>
        </p:txBody>
      </p:sp>
      <p:sp>
        <p:nvSpPr>
          <p:cNvPr id="19" name="矩形 28"/>
          <p:cNvSpPr>
            <a:spLocks noChangeArrowheads="1"/>
          </p:cNvSpPr>
          <p:nvPr/>
        </p:nvSpPr>
        <p:spPr bwMode="auto">
          <a:xfrm>
            <a:off x="8648183" y="4751596"/>
            <a:ext cx="129638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creative </a:t>
            </a:r>
          </a:p>
        </p:txBody>
      </p:sp>
      <p:sp>
        <p:nvSpPr>
          <p:cNvPr id="21" name="Rectangle 5"/>
          <p:cNvSpPr/>
          <p:nvPr/>
        </p:nvSpPr>
        <p:spPr>
          <a:xfrm>
            <a:off x="1210140" y="111048"/>
            <a:ext cx="2140331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Section B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5" grpId="0"/>
      <p:bldP spid="18" grpId="0"/>
      <p:bldP spid="19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5"/>
          <p:cNvSpPr/>
          <p:nvPr/>
        </p:nvSpPr>
        <p:spPr>
          <a:xfrm>
            <a:off x="1210140" y="111048"/>
            <a:ext cx="2140331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Section B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" name="Rectangle 9"/>
          <p:cNvSpPr/>
          <p:nvPr/>
        </p:nvSpPr>
        <p:spPr>
          <a:xfrm>
            <a:off x="733197" y="974976"/>
            <a:ext cx="1491114" cy="583108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活学活用</a:t>
            </a:r>
            <a:r>
              <a:rPr lang="zh-CN" altLang="en-US" sz="2400" b="1" dirty="0" smtClean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en-US" sz="2400" b="1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612229" y="1091667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1" name="Rectangle 14"/>
          <p:cNvSpPr>
            <a:spLocks noChangeArrowheads="1"/>
          </p:cNvSpPr>
          <p:nvPr/>
        </p:nvSpPr>
        <p:spPr bwMode="auto">
          <a:xfrm>
            <a:off x="508130" y="1639066"/>
            <a:ext cx="11020482" cy="21698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1．They would like to visit a place ________ people are friendly.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A．what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altLang="zh-CN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B．which</a:t>
            </a:r>
            <a:endParaRPr lang="en-US" altLang="zh-CN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C．who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en-US" altLang="zh-CN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D．where</a:t>
            </a:r>
            <a:endParaRPr lang="en-US" altLang="zh-CN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6639951" y="1820545"/>
            <a:ext cx="1168308" cy="4603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1" grpId="0" bldLvl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560256" y="1415783"/>
            <a:ext cx="11001271" cy="277467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Not only can the art bring happiness to others, but it also shows that even cold, hard iron can be brought back to life with a little creativity.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艺术不仅能够给他人带来快乐，而且也说明只需要一点创造力，即便是冰冷、坚硬的铁也可产生活力。</a:t>
            </a:r>
          </a:p>
        </p:txBody>
      </p:sp>
      <p:sp>
        <p:nvSpPr>
          <p:cNvPr id="14" name="Rectangle 5"/>
          <p:cNvSpPr/>
          <p:nvPr/>
        </p:nvSpPr>
        <p:spPr>
          <a:xfrm>
            <a:off x="1210140" y="111048"/>
            <a:ext cx="2140331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Section B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587004" y="1171868"/>
            <a:ext cx="11371914" cy="360098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 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not only…but also…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意为“不但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……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而且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……”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not only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位于 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时，前一个分句使用部分倒装。如：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Not only can my sister play the piano, but  she can also play the violin. </a:t>
            </a:r>
          </a:p>
          <a:p>
            <a:pPr>
              <a:lnSpc>
                <a:spcPct val="150000"/>
              </a:lnSpc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我姐姐不但会弹钢琴，还会拉小提琴。</a:t>
            </a:r>
          </a:p>
        </p:txBody>
      </p:sp>
      <p:sp>
        <p:nvSpPr>
          <p:cNvPr id="14" name="Rectangle 5"/>
          <p:cNvSpPr/>
          <p:nvPr/>
        </p:nvSpPr>
        <p:spPr>
          <a:xfrm>
            <a:off x="1210140" y="111048"/>
            <a:ext cx="2140331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Section B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1337687" y="2033066"/>
            <a:ext cx="1228761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zh-CN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句首</a:t>
            </a:r>
            <a:endParaRPr lang="zh-CN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5"/>
          <p:cNvSpPr/>
          <p:nvPr/>
        </p:nvSpPr>
        <p:spPr>
          <a:xfrm>
            <a:off x="1210140" y="111048"/>
            <a:ext cx="2140331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Section B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6" name="Rectangle 9"/>
          <p:cNvSpPr/>
          <p:nvPr/>
        </p:nvSpPr>
        <p:spPr>
          <a:xfrm>
            <a:off x="773739" y="1082956"/>
            <a:ext cx="1491114" cy="583108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活学活用</a:t>
            </a:r>
            <a:r>
              <a:rPr lang="zh-CN" altLang="en-US" sz="2400" b="1" dirty="0" smtClean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en-US" sz="2400" b="1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500371" y="1217576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20120" y="1629349"/>
            <a:ext cx="10755507" cy="21698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．太阳不仅给我们带来光，还给我们提供热量。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 ________ ________ the sun give us light, but it also provides us with heat.</a:t>
            </a:r>
          </a:p>
        </p:txBody>
      </p:sp>
      <p:sp>
        <p:nvSpPr>
          <p:cNvPr id="13" name="Rectangle 8"/>
          <p:cNvSpPr>
            <a:spLocks noChangeArrowheads="1"/>
          </p:cNvSpPr>
          <p:nvPr/>
        </p:nvSpPr>
        <p:spPr bwMode="auto">
          <a:xfrm>
            <a:off x="961989" y="2499864"/>
            <a:ext cx="4368011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Not            only                 does</a:t>
            </a:r>
            <a:endParaRPr lang="zh-CN" altLang="zh-CN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0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/>
        </p:nvSpPr>
        <p:spPr>
          <a:xfrm>
            <a:off x="746443" y="1090690"/>
            <a:ext cx="1499128" cy="576248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课文回顾 </a:t>
            </a:r>
            <a:endParaRPr lang="zh-CN" altLang="en-US" sz="2400" b="1" dirty="0">
              <a:solidFill>
                <a:srgbClr val="00A6A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73075" y="1190269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4" name="Rectangle 5"/>
          <p:cNvSpPr/>
          <p:nvPr/>
        </p:nvSpPr>
        <p:spPr>
          <a:xfrm>
            <a:off x="1210140" y="111048"/>
            <a:ext cx="2140331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Section B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pic>
        <p:nvPicPr>
          <p:cNvPr id="11" name="图片 10" descr="G:\英语RJ九下学练考课件\18RJ7.EP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0" y="1080507"/>
            <a:ext cx="10866986" cy="5096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9801466" y="959177"/>
            <a:ext cx="1579296" cy="4001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en-US" altLang="zh-CN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rubbish </a:t>
            </a:r>
            <a:endParaRPr lang="zh-CN" altLang="en-US" sz="20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Rectangle 8"/>
          <p:cNvSpPr>
            <a:spLocks noChangeArrowheads="1"/>
          </p:cNvSpPr>
          <p:nvPr/>
        </p:nvSpPr>
        <p:spPr bwMode="auto">
          <a:xfrm>
            <a:off x="8572058" y="1282044"/>
            <a:ext cx="1261258" cy="70788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old buildings</a:t>
            </a:r>
            <a:endParaRPr lang="zh-CN" altLang="en-US" sz="20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Rectangle 8"/>
          <p:cNvSpPr>
            <a:spLocks noChangeArrowheads="1"/>
          </p:cNvSpPr>
          <p:nvPr/>
        </p:nvSpPr>
        <p:spPr bwMode="auto">
          <a:xfrm>
            <a:off x="6317920" y="2698467"/>
            <a:ext cx="2460319" cy="4001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make bags </a:t>
            </a:r>
            <a:endParaRPr lang="zh-CN" altLang="en-US" sz="20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Rectangle 8"/>
          <p:cNvSpPr>
            <a:spLocks noChangeArrowheads="1"/>
          </p:cNvSpPr>
          <p:nvPr/>
        </p:nvSpPr>
        <p:spPr bwMode="auto">
          <a:xfrm>
            <a:off x="8423659" y="3770232"/>
            <a:ext cx="3351000" cy="4001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en-US" altLang="zh-CN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new ways to use old clothes</a:t>
            </a:r>
            <a:endParaRPr lang="zh-CN" altLang="zh-CN" sz="20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Rectangle 8"/>
          <p:cNvSpPr>
            <a:spLocks noChangeArrowheads="1"/>
          </p:cNvSpPr>
          <p:nvPr/>
        </p:nvSpPr>
        <p:spPr bwMode="auto">
          <a:xfrm>
            <a:off x="5486821" y="4883236"/>
            <a:ext cx="374158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make beautiful art pieces</a:t>
            </a:r>
            <a:endParaRPr lang="zh-CN" altLang="zh-CN" sz="20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Rectangle 8"/>
          <p:cNvSpPr>
            <a:spLocks noChangeArrowheads="1"/>
          </p:cNvSpPr>
          <p:nvPr/>
        </p:nvSpPr>
        <p:spPr bwMode="auto">
          <a:xfrm>
            <a:off x="7372028" y="5595308"/>
            <a:ext cx="3994665" cy="4001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en-US" altLang="zh-CN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environmental protection</a:t>
            </a:r>
            <a:endParaRPr lang="zh-CN" altLang="zh-CN" sz="20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Group 35"/>
          <p:cNvGraphicFramePr>
            <a:graphicFrameLocks noGrp="1"/>
          </p:cNvGraphicFramePr>
          <p:nvPr/>
        </p:nvGraphicFramePr>
        <p:xfrm>
          <a:off x="1256121" y="1562159"/>
          <a:ext cx="9962339" cy="4027480"/>
        </p:xfrm>
        <a:graphic>
          <a:graphicData uri="http://schemas.openxmlformats.org/drawingml/2006/table">
            <a:tbl>
              <a:tblPr/>
              <a:tblGrid>
                <a:gridCol w="1371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5906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2748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短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语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互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译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1. </a:t>
                      </a:r>
                      <a:r>
                        <a:rPr kumimoji="0" lang="zh-CN" altLang="en-US" sz="3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好好利用某物  </a:t>
                      </a:r>
                      <a:r>
                        <a:rPr kumimoji="0" lang="en-US" altLang="zh-CN" sz="3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________________</a:t>
                      </a:r>
                      <a:endParaRPr kumimoji="0" lang="zh-CN" altLang="en-US" sz="30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2.</a:t>
                      </a:r>
                      <a:r>
                        <a:rPr kumimoji="0" lang="zh-CN" altLang="en-US" sz="3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拆下；摧毁  </a:t>
                      </a:r>
                      <a:r>
                        <a:rPr kumimoji="0" lang="en-US" altLang="zh-CN" sz="3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____________</a:t>
                      </a:r>
                      <a:endParaRPr kumimoji="0" lang="zh-CN" altLang="en-US" sz="30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3.</a:t>
                      </a:r>
                      <a:r>
                        <a:rPr kumimoji="0" lang="zh-CN" altLang="en-US" sz="3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上下颠倒；倒转  </a:t>
                      </a:r>
                      <a:r>
                        <a:rPr kumimoji="0" lang="en-US" altLang="zh-CN" sz="3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____________ </a:t>
                      </a:r>
                      <a:endParaRPr kumimoji="0" lang="zh-CN" altLang="en-US" sz="30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4.</a:t>
                      </a:r>
                      <a:r>
                        <a:rPr kumimoji="0" lang="zh-CN" altLang="en-US" sz="3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恢复；使想起；归还  </a:t>
                      </a:r>
                      <a:r>
                        <a:rPr kumimoji="0" lang="en-US" altLang="zh-CN" sz="3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____________ </a:t>
                      </a:r>
                      <a:endParaRPr kumimoji="0" lang="zh-CN" altLang="en-US" sz="30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5.</a:t>
                      </a:r>
                      <a:r>
                        <a:rPr kumimoji="0" lang="zh-CN" altLang="en-US" sz="3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扔掉；抛弃  </a:t>
                      </a:r>
                      <a:r>
                        <a:rPr kumimoji="0" lang="en-US" altLang="zh-CN" sz="3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____________</a:t>
                      </a:r>
                      <a:endParaRPr kumimoji="0" lang="zh-CN" altLang="en-US" sz="30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3991383" y="2909010"/>
            <a:ext cx="1584325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dirty="0"/>
              <a:t>  </a:t>
            </a:r>
            <a:endParaRPr lang="zh-CN" altLang="en-US" u="sng" dirty="0">
              <a:solidFill>
                <a:srgbClr val="C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2" name="矩形 27"/>
          <p:cNvSpPr>
            <a:spLocks noChangeArrowheads="1"/>
          </p:cNvSpPr>
          <p:nvPr/>
        </p:nvSpPr>
        <p:spPr bwMode="auto">
          <a:xfrm>
            <a:off x="5655323" y="1740758"/>
            <a:ext cx="272702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put </a:t>
            </a:r>
            <a:r>
              <a:rPr lang="en-US" altLang="zh-CN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sth</a:t>
            </a: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. to good use</a:t>
            </a:r>
            <a:endParaRPr lang="en-US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3" name="矩形 28"/>
          <p:cNvSpPr>
            <a:spLocks noChangeArrowheads="1"/>
          </p:cNvSpPr>
          <p:nvPr/>
        </p:nvSpPr>
        <p:spPr bwMode="auto">
          <a:xfrm>
            <a:off x="5542310" y="2601957"/>
            <a:ext cx="172515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pull…down</a:t>
            </a:r>
            <a:endParaRPr lang="zh-CN" altLang="zh-CN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5" name="矩形 38"/>
          <p:cNvSpPr>
            <a:spLocks noChangeArrowheads="1"/>
          </p:cNvSpPr>
          <p:nvPr/>
        </p:nvSpPr>
        <p:spPr bwMode="auto">
          <a:xfrm>
            <a:off x="5941356" y="3390670"/>
            <a:ext cx="183736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upside down</a:t>
            </a:r>
            <a:endParaRPr lang="en-US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4" name="矩形 28"/>
          <p:cNvSpPr>
            <a:spLocks noChangeArrowheads="1"/>
          </p:cNvSpPr>
          <p:nvPr/>
        </p:nvSpPr>
        <p:spPr bwMode="auto">
          <a:xfrm>
            <a:off x="6852056" y="4112893"/>
            <a:ext cx="161294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bring back</a:t>
            </a:r>
            <a:endParaRPr lang="en-US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6" name="Rectangle 5"/>
          <p:cNvSpPr/>
          <p:nvPr/>
        </p:nvSpPr>
        <p:spPr>
          <a:xfrm>
            <a:off x="1210140" y="111048"/>
            <a:ext cx="2140331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Section B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9" name="矩形 28"/>
          <p:cNvSpPr>
            <a:spLocks noChangeArrowheads="1"/>
          </p:cNvSpPr>
          <p:nvPr/>
        </p:nvSpPr>
        <p:spPr bwMode="auto">
          <a:xfrm>
            <a:off x="5065767" y="4940192"/>
            <a:ext cx="172758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throw away</a:t>
            </a:r>
            <a:endParaRPr lang="en-US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5" grpId="0"/>
      <p:bldP spid="14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Group 35"/>
          <p:cNvGraphicFramePr>
            <a:graphicFrameLocks noGrp="1"/>
          </p:cNvGraphicFramePr>
          <p:nvPr/>
        </p:nvGraphicFramePr>
        <p:xfrm>
          <a:off x="1256121" y="1562159"/>
          <a:ext cx="9962339" cy="4027480"/>
        </p:xfrm>
        <a:graphic>
          <a:graphicData uri="http://schemas.openxmlformats.org/drawingml/2006/table">
            <a:tbl>
              <a:tblPr/>
              <a:tblGrid>
                <a:gridCol w="1371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5906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2748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短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语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互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译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6.不但……</a:t>
                      </a:r>
                      <a:r>
                        <a:rPr kumimoji="0" lang="en-US" altLang="zh-CN" sz="30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而且</a:t>
                      </a:r>
                      <a:r>
                        <a:rPr kumimoji="0" lang="en-US" altLang="zh-CN" sz="3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…… __________________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7.set up  ____________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8.be made of/from…  ____________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9.be known for…  ____________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10.build…out of…____________</a:t>
                      </a:r>
                      <a:endParaRPr kumimoji="0" lang="en-US" altLang="zh-CN" sz="30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3991383" y="2909010"/>
            <a:ext cx="1584325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2" name="矩形 27"/>
          <p:cNvSpPr>
            <a:spLocks noChangeArrowheads="1"/>
          </p:cNvSpPr>
          <p:nvPr/>
        </p:nvSpPr>
        <p:spPr bwMode="auto">
          <a:xfrm>
            <a:off x="6386843" y="1810156"/>
            <a:ext cx="290496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not only…but also…</a:t>
            </a:r>
            <a:endParaRPr lang="zh-CN" altLang="zh-CN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3" name="矩形 28"/>
          <p:cNvSpPr>
            <a:spLocks noChangeArrowheads="1"/>
          </p:cNvSpPr>
          <p:nvPr/>
        </p:nvSpPr>
        <p:spPr bwMode="auto">
          <a:xfrm>
            <a:off x="4498351" y="2599596"/>
            <a:ext cx="8002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zh-CN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建立</a:t>
            </a:r>
            <a:endParaRPr lang="en-US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5" name="矩形 38"/>
          <p:cNvSpPr>
            <a:spLocks noChangeArrowheads="1"/>
          </p:cNvSpPr>
          <p:nvPr/>
        </p:nvSpPr>
        <p:spPr bwMode="auto">
          <a:xfrm>
            <a:off x="6497167" y="3359896"/>
            <a:ext cx="172515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由</a:t>
            </a: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……</a:t>
            </a:r>
            <a:r>
              <a:rPr lang="zh-CN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制成</a:t>
            </a:r>
          </a:p>
        </p:txBody>
      </p:sp>
      <p:sp>
        <p:nvSpPr>
          <p:cNvPr id="14" name="矩形 28"/>
          <p:cNvSpPr>
            <a:spLocks noChangeArrowheads="1"/>
          </p:cNvSpPr>
          <p:nvPr/>
        </p:nvSpPr>
        <p:spPr bwMode="auto">
          <a:xfrm>
            <a:off x="5716142" y="4157074"/>
            <a:ext cx="203292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zh-CN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因</a:t>
            </a: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……</a:t>
            </a:r>
            <a:r>
              <a:rPr lang="zh-CN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而著名</a:t>
            </a:r>
            <a:endParaRPr lang="zh-CN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6" name="Rectangle 5"/>
          <p:cNvSpPr/>
          <p:nvPr/>
        </p:nvSpPr>
        <p:spPr>
          <a:xfrm>
            <a:off x="1210140" y="111048"/>
            <a:ext cx="2140331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Section B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9" name="矩形 28"/>
          <p:cNvSpPr>
            <a:spLocks noChangeArrowheads="1"/>
          </p:cNvSpPr>
          <p:nvPr/>
        </p:nvSpPr>
        <p:spPr bwMode="auto">
          <a:xfrm>
            <a:off x="5898327" y="4957021"/>
            <a:ext cx="234391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zh-CN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用</a:t>
            </a: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……</a:t>
            </a:r>
            <a:r>
              <a:rPr lang="zh-CN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建造</a:t>
            </a: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……</a:t>
            </a:r>
            <a:endParaRPr lang="zh-CN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5" grpId="0"/>
      <p:bldP spid="14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Group 35"/>
          <p:cNvGraphicFramePr>
            <a:graphicFrameLocks noGrp="1"/>
          </p:cNvGraphicFramePr>
          <p:nvPr/>
        </p:nvGraphicFramePr>
        <p:xfrm>
          <a:off x="650578" y="1062157"/>
          <a:ext cx="11075257" cy="4480560"/>
        </p:xfrm>
        <a:graphic>
          <a:graphicData uri="http://schemas.openxmlformats.org/drawingml/2006/table">
            <a:tbl>
              <a:tblPr/>
              <a:tblGrid>
                <a:gridCol w="13084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668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6070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句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型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在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线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1.</a:t>
                      </a:r>
                      <a:r>
                        <a:rPr kumimoji="0" lang="zh-CN" altLang="en-US" sz="3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窗户和门来自她的城镇周围被拆毁的旧建筑物。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The windows and doors come from old buildings around her town ________ ________ ________ ________.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2.</a:t>
                      </a:r>
                      <a:r>
                        <a:rPr kumimoji="0" lang="zh-CN" altLang="en-US" sz="3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她开了一家小店来卖她的包</a:t>
                      </a:r>
                      <a:r>
                        <a:rPr kumimoji="0" lang="en-US" altLang="zh-CN" sz="3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……</a:t>
                      </a:r>
                      <a:endParaRPr kumimoji="0" lang="zh-CN" altLang="en-US" sz="30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She opened ________ ________ ________ ________ she sells her bags…</a:t>
                      </a:r>
                      <a:endParaRPr kumimoji="0" lang="en-US" altLang="zh-CN" sz="30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5" name="矩形 38"/>
          <p:cNvSpPr>
            <a:spLocks noChangeArrowheads="1"/>
          </p:cNvSpPr>
          <p:nvPr/>
        </p:nvSpPr>
        <p:spPr bwMode="auto">
          <a:xfrm>
            <a:off x="3952227" y="2668419"/>
            <a:ext cx="597252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that            were               pulled          down</a:t>
            </a:r>
            <a:endParaRPr lang="zh-CN" altLang="zh-CN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6" name="矩形 28"/>
          <p:cNvSpPr>
            <a:spLocks noChangeArrowheads="1"/>
          </p:cNvSpPr>
          <p:nvPr/>
        </p:nvSpPr>
        <p:spPr bwMode="auto">
          <a:xfrm>
            <a:off x="4476826" y="4259275"/>
            <a:ext cx="588733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a                 small               shop           where</a:t>
            </a:r>
            <a:endParaRPr lang="zh-CN" altLang="zh-CN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21" name="Rectangle 5"/>
          <p:cNvSpPr/>
          <p:nvPr/>
        </p:nvSpPr>
        <p:spPr>
          <a:xfrm>
            <a:off x="1210140" y="111048"/>
            <a:ext cx="2140331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Section B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Group 35"/>
          <p:cNvGraphicFramePr>
            <a:graphicFrameLocks noGrp="1"/>
          </p:cNvGraphicFramePr>
          <p:nvPr/>
        </p:nvGraphicFramePr>
        <p:xfrm>
          <a:off x="946413" y="1379682"/>
          <a:ext cx="10508249" cy="5035865"/>
        </p:xfrm>
        <a:graphic>
          <a:graphicData uri="http://schemas.openxmlformats.org/drawingml/2006/table">
            <a:tbl>
              <a:tblPr/>
              <a:tblGrid>
                <a:gridCol w="12414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2668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03586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句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型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在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线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3.</a:t>
                      </a:r>
                      <a:r>
                        <a:rPr kumimoji="0" lang="zh-CN" altLang="en-US" sz="3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艺术不仅能够给他人带来快乐，而且也说明只需要一点创造力，即便是冰冷、坚硬的铁也可产生活力。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 </a:t>
                      </a:r>
                      <a:r>
                        <a:rPr kumimoji="0" lang="en-US" altLang="zh-CN" sz="3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________  ________  ________ the art bring happiness to others, but it also shows that even cold, hard iron  ________  ________  ________  ________ to life with a little creativity.</a:t>
                      </a:r>
                      <a:endParaRPr kumimoji="0" lang="en-US" altLang="zh-CN" sz="30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3991383" y="2909010"/>
            <a:ext cx="1584325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dirty="0"/>
              <a:t>  </a:t>
            </a:r>
            <a:endParaRPr lang="zh-CN" altLang="en-US" u="sng" dirty="0">
              <a:solidFill>
                <a:srgbClr val="C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2" name="矩形 27"/>
          <p:cNvSpPr>
            <a:spLocks noChangeArrowheads="1"/>
          </p:cNvSpPr>
          <p:nvPr/>
        </p:nvSpPr>
        <p:spPr bwMode="auto">
          <a:xfrm>
            <a:off x="2731509" y="3381156"/>
            <a:ext cx="422904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Not                   only              can</a:t>
            </a:r>
          </a:p>
        </p:txBody>
      </p:sp>
      <p:sp>
        <p:nvSpPr>
          <p:cNvPr id="18" name="矩形 38"/>
          <p:cNvSpPr>
            <a:spLocks noChangeArrowheads="1"/>
          </p:cNvSpPr>
          <p:nvPr/>
        </p:nvSpPr>
        <p:spPr bwMode="auto">
          <a:xfrm>
            <a:off x="2687928" y="4738678"/>
            <a:ext cx="627388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can                  be                 brought         back</a:t>
            </a:r>
            <a:endParaRPr lang="zh-CN" altLang="zh-CN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21" name="Rectangle 5"/>
          <p:cNvSpPr/>
          <p:nvPr/>
        </p:nvSpPr>
        <p:spPr>
          <a:xfrm>
            <a:off x="1210140" y="111048"/>
            <a:ext cx="2140331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Section B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Group 35"/>
          <p:cNvGraphicFramePr>
            <a:graphicFrameLocks noGrp="1"/>
          </p:cNvGraphicFramePr>
          <p:nvPr/>
        </p:nvGraphicFramePr>
        <p:xfrm>
          <a:off x="323791" y="1222304"/>
          <a:ext cx="11285503" cy="4060709"/>
        </p:xfrm>
        <a:graphic>
          <a:graphicData uri="http://schemas.openxmlformats.org/drawingml/2006/table">
            <a:tbl>
              <a:tblPr/>
              <a:tblGrid>
                <a:gridCol w="13332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522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6070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课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文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初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探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阅读</a:t>
                      </a:r>
                      <a:r>
                        <a:rPr kumimoji="0" lang="en-US" altLang="zh-CN" sz="3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2b，</a:t>
                      </a:r>
                      <a:r>
                        <a:rPr kumimoji="0" lang="zh-CN" altLang="en-US" sz="3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根据文章内容补全句子。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1.Amy Hayes lives in a house and she ________ ________ to build the house.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2.Amy Hayes used ________ ________ ________ as the top of the house. </a:t>
                      </a:r>
                      <a:endParaRPr kumimoji="0" lang="en-US" altLang="zh-CN" sz="30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4" name="矩形 28"/>
          <p:cNvSpPr>
            <a:spLocks noChangeArrowheads="1"/>
          </p:cNvSpPr>
          <p:nvPr/>
        </p:nvSpPr>
        <p:spPr bwMode="auto">
          <a:xfrm>
            <a:off x="8105768" y="2323849"/>
            <a:ext cx="273504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used            rubbish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1" name="Rectangle 5"/>
          <p:cNvSpPr/>
          <p:nvPr/>
        </p:nvSpPr>
        <p:spPr>
          <a:xfrm>
            <a:off x="1210140" y="111048"/>
            <a:ext cx="2140331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Section B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7" name="矩形 28"/>
          <p:cNvSpPr>
            <a:spLocks noChangeArrowheads="1"/>
          </p:cNvSpPr>
          <p:nvPr/>
        </p:nvSpPr>
        <p:spPr bwMode="auto">
          <a:xfrm>
            <a:off x="5224132" y="3807569"/>
            <a:ext cx="464297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an                  old                  boat</a:t>
            </a:r>
            <a:endParaRPr lang="zh-CN" altLang="zh-CN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Group 35"/>
          <p:cNvGraphicFramePr>
            <a:graphicFrameLocks noGrp="1"/>
          </p:cNvGraphicFramePr>
          <p:nvPr/>
        </p:nvGraphicFramePr>
        <p:xfrm>
          <a:off x="784172" y="1410274"/>
          <a:ext cx="10906080" cy="4784049"/>
        </p:xfrm>
        <a:graphic>
          <a:graphicData uri="http://schemas.openxmlformats.org/drawingml/2006/table">
            <a:tbl>
              <a:tblPr/>
              <a:tblGrid>
                <a:gridCol w="12884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6176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78404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课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文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初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探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3.Both Amy ________ Jessica Wong are good at ________.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4.Jessica opened a small shop and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________ ________ ________ ________ to sell her bags.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5.Wang Tao is known for _______ beautiful _____ _____.</a:t>
                      </a:r>
                      <a:endParaRPr kumimoji="0" lang="en-US" altLang="zh-CN" sz="30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3" name="矩形 28"/>
          <p:cNvSpPr>
            <a:spLocks noChangeArrowheads="1"/>
          </p:cNvSpPr>
          <p:nvPr/>
        </p:nvSpPr>
        <p:spPr bwMode="auto">
          <a:xfrm>
            <a:off x="4529769" y="2479011"/>
            <a:ext cx="68159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and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1" name="Rectangle 5"/>
          <p:cNvSpPr/>
          <p:nvPr/>
        </p:nvSpPr>
        <p:spPr>
          <a:xfrm>
            <a:off x="1210140" y="111048"/>
            <a:ext cx="2140331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Section B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6" name="矩形 28"/>
          <p:cNvSpPr>
            <a:spLocks noChangeArrowheads="1"/>
          </p:cNvSpPr>
          <p:nvPr/>
        </p:nvSpPr>
        <p:spPr bwMode="auto">
          <a:xfrm>
            <a:off x="2525742" y="4006640"/>
            <a:ext cx="58625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set                  up                  a              website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2" name="矩形 28"/>
          <p:cNvSpPr>
            <a:spLocks noChangeArrowheads="1"/>
          </p:cNvSpPr>
          <p:nvPr/>
        </p:nvSpPr>
        <p:spPr bwMode="auto">
          <a:xfrm>
            <a:off x="6381527" y="4784711"/>
            <a:ext cx="117692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making</a:t>
            </a:r>
          </a:p>
        </p:txBody>
      </p:sp>
      <p:sp>
        <p:nvSpPr>
          <p:cNvPr id="10" name="矩形 28"/>
          <p:cNvSpPr>
            <a:spLocks noChangeArrowheads="1"/>
          </p:cNvSpPr>
          <p:nvPr/>
        </p:nvSpPr>
        <p:spPr bwMode="auto">
          <a:xfrm>
            <a:off x="10022376" y="2431291"/>
            <a:ext cx="168110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recycling</a:t>
            </a:r>
            <a:r>
              <a:rPr lang="zh-CN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　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4" name="矩形 28"/>
          <p:cNvSpPr>
            <a:spLocks noChangeArrowheads="1"/>
          </p:cNvSpPr>
          <p:nvPr/>
        </p:nvSpPr>
        <p:spPr bwMode="auto">
          <a:xfrm>
            <a:off x="9508353" y="4756874"/>
            <a:ext cx="182453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art      pieces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6" grpId="0"/>
      <p:bldP spid="12" grpId="0"/>
      <p:bldP spid="10" grpId="0"/>
      <p:bldP spid="1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图片 9" descr="图标-03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77470" y="894080"/>
            <a:ext cx="4431030" cy="845185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746760" y="1064895"/>
            <a:ext cx="23391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l"/>
            <a:r>
              <a:rPr lang="zh-CN" alt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华文新魏" panose="02010800040101010101" charset="-122"/>
                <a:cs typeface="Times New Roman" panose="02020603050405020304" pitchFamily="18" charset="0"/>
                <a:sym typeface="+mn-ea"/>
              </a:rPr>
              <a:t>课堂互动探究</a:t>
            </a:r>
            <a:endParaRPr lang="zh-CN" altLang="en-US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华文新魏" panose="02010800040101010101" charset="-122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4" name="Rectangle 9"/>
          <p:cNvSpPr/>
          <p:nvPr/>
        </p:nvSpPr>
        <p:spPr>
          <a:xfrm>
            <a:off x="746443" y="1901825"/>
            <a:ext cx="1491114" cy="646331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词汇点睛</a:t>
            </a:r>
            <a:r>
              <a:rPr lang="zh-CN" altLang="en-US" sz="2400" b="1" dirty="0" smtClean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en-US" sz="2400" b="1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473075" y="2036445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531088" y="2425068"/>
            <a:ext cx="8713787" cy="69717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throw away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扔掉；抛弃</a:t>
            </a:r>
          </a:p>
        </p:txBody>
      </p:sp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403265" y="3066144"/>
            <a:ext cx="11498684" cy="286232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观察</a:t>
            </a:r>
            <a:r>
              <a:rPr lang="en-US" altLang="zh-CN" sz="30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 you often throw away things you don't need anymore?</a:t>
            </a:r>
          </a:p>
          <a:p>
            <a:pPr>
              <a:lnSpc>
                <a:spcPct val="150000"/>
              </a:lnSpc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你经常扔掉你不再需要的东西吗？</a:t>
            </a:r>
          </a:p>
          <a:p>
            <a:pPr>
              <a:lnSpc>
                <a:spcPct val="150000"/>
              </a:lnSpc>
            </a:pPr>
            <a:r>
              <a:rPr lang="en-US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These books are very useful. I won't throw them away. </a:t>
            </a:r>
          </a:p>
          <a:p>
            <a:pPr>
              <a:lnSpc>
                <a:spcPct val="150000"/>
              </a:lnSpc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这些书很有用，我不会把它们扔掉。</a:t>
            </a:r>
          </a:p>
        </p:txBody>
      </p:sp>
      <p:sp>
        <p:nvSpPr>
          <p:cNvPr id="14" name="Rectangle 5"/>
          <p:cNvSpPr/>
          <p:nvPr/>
        </p:nvSpPr>
        <p:spPr>
          <a:xfrm>
            <a:off x="1210140" y="111048"/>
            <a:ext cx="2140331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Section B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 autoUpdateAnimBg="0"/>
      <p:bldP spid="9" grpId="0"/>
    </p:bld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1169</Words>
  <Application>Microsoft Office PowerPoint</Application>
  <PresentationFormat>宽屏</PresentationFormat>
  <Paragraphs>190</Paragraphs>
  <Slides>24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24</vt:i4>
      </vt:variant>
    </vt:vector>
  </HeadingPairs>
  <TitlesOfParts>
    <vt:vector size="34" baseType="lpstr">
      <vt:lpstr>仿宋</vt:lpstr>
      <vt:lpstr>黑体</vt:lpstr>
      <vt:lpstr>华文新魏</vt:lpstr>
      <vt:lpstr>宋体</vt:lpstr>
      <vt:lpstr>微软雅黑</vt:lpstr>
      <vt:lpstr>Arial</vt:lpstr>
      <vt:lpstr>Calibri</vt:lpstr>
      <vt:lpstr>Calibri Light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2018-02-07T00:47:00Z</dcterms:created>
  <dcterms:modified xsi:type="dcterms:W3CDTF">2023-01-16T20:55:25Z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4C8C530AA7404100961C3EC5FBA75C45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