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02" r:id="rId2"/>
    <p:sldId id="705" r:id="rId3"/>
    <p:sldId id="744" r:id="rId4"/>
    <p:sldId id="745" r:id="rId5"/>
    <p:sldId id="746" r:id="rId6"/>
    <p:sldId id="736" r:id="rId7"/>
    <p:sldId id="737" r:id="rId8"/>
    <p:sldId id="739" r:id="rId9"/>
    <p:sldId id="740" r:id="rId10"/>
    <p:sldId id="741" r:id="rId11"/>
    <p:sldId id="748" r:id="rId12"/>
    <p:sldId id="747" r:id="rId13"/>
    <p:sldId id="742" r:id="rId14"/>
    <p:sldId id="743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1FE"/>
    <a:srgbClr val="3333FF"/>
    <a:srgbClr val="E9F3FA"/>
    <a:srgbClr val="FF00FF"/>
    <a:srgbClr val="CFE5F6"/>
    <a:srgbClr val="FF00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7" autoAdjust="0"/>
    <p:restoredTop sz="95317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ED35EE-6182-4B46-BD07-E22269F183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C56FB55A-6DF8-4E81-A909-E95E0D88701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3AC789-497F-45D9-8623-1ED658A4AD57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6197DB0-A0BC-4CF4-9FD2-EF1D29AE2FB0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B55A-6DF8-4E81-A909-E95E0D8870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214FE24-1D74-48AF-B33B-0387F587CD9B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B025656-9666-4576-82E5-489E4EB26FB0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3206D37-EB23-4816-8E2D-4D6BF6F045EE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A9ABDC6-50A5-44B5-A879-E55C9339E3C5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D8E32BD-4230-44D1-9DA2-21605DFFE4CF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B213-3C21-4F16-A494-9A2408BA1F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F9E7F-D8CE-405F-ABA9-F535DDE024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5B8C-6C75-407C-88D8-404ADE7BAB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27ED-A506-4DE0-8846-05E944241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307B9DF-F78D-40EB-A08E-9AA8F86924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9F75-055B-4288-ABF1-78D1CEA86B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A7D6A-714D-4F76-861F-935FFA1DBB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7CA8-B0CD-476C-8302-FC9B2B7688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4DE7C-05EC-4654-9DF4-21EF6A75B7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8A9A-B204-4F42-8D29-270949CB74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D1465-3410-4D02-89B3-3FD785F552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487A-60BD-465D-8037-6ED68E9F11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B286-5DFB-4D8C-AA06-F56A3CF4F4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BCC7-E25B-48FC-9932-08DAA1A5AB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F99B0-7C50-4DE0-BC07-DA2B9E688D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F152-7E95-4699-BFD5-92326A0305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15C46-38FE-4C48-A085-5E897634E6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47C8-A1C7-4785-800B-EF7E005387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6A99-C88F-471A-8D40-88628B6452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38A2-F380-45D1-97D0-02C4285BAC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70CC-1CA6-4C5F-A779-EDA654C665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F5898C-7F17-4B94-9ED2-97FF80AE44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A06D71-9FF6-4D60-81ED-D4E68D1A415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5&#19979;\Lesson11%20&#25945;&#23398;&#35838;&#20214;\&#20987;&#40723;&#22768;.mp3" TargetMode="External"/><Relationship Id="rId1" Type="http://schemas.microsoft.com/office/2007/relationships/media" Target="file:///E:\&#20154;&#25945;&#26032;&#29256;5&#19979;\Lesson11%20&#25945;&#23398;&#35838;&#20214;\&#20987;&#40723;&#22768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&#24773;&#26223;&#23545;&#35805;&#65306;How_much_is_it&#65311;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10_Let&#8217;s_chant&#35838;&#25991;&#21160;&#30011;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Lesson11_Just_talk&#35838;&#25991;&#21160;&#30011;.SW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9;\Lesson11%20&#25945;&#23398;&#35838;&#20214;\P1.mp3" TargetMode="External"/><Relationship Id="rId1" Type="http://schemas.microsoft.com/office/2007/relationships/media" Target="file:///E:\&#20154;&#25945;&#26032;&#29256;5&#19979;\Lesson11%20&#25945;&#23398;&#35838;&#20214;\P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9;\Lesson11%20&#25945;&#23398;&#35838;&#20214;\P2.mp3" TargetMode="External"/><Relationship Id="rId1" Type="http://schemas.microsoft.com/office/2007/relationships/media" Target="file:///E:\&#20154;&#25945;&#26032;&#29256;5&#19979;\Lesson11%20&#25945;&#23398;&#35838;&#20214;\P2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11%20&#25945;&#23398;&#35838;&#20214;\04-128k.mp3" TargetMode="External"/><Relationship Id="rId13" Type="http://schemas.openxmlformats.org/officeDocument/2006/relationships/slideLayout" Target="../slideLayouts/slideLayout6.xml"/><Relationship Id="rId3" Type="http://schemas.microsoft.com/office/2007/relationships/media" Target="file:///E:\&#20154;&#25945;&#26032;&#29256;5&#19979;\Lesson11%20&#25945;&#23398;&#35838;&#20214;\02-128k.mp3" TargetMode="External"/><Relationship Id="rId7" Type="http://schemas.microsoft.com/office/2007/relationships/media" Target="file:///E:\&#20154;&#25945;&#26032;&#29256;5&#19979;\Lesson11%20&#25945;&#23398;&#35838;&#20214;\04-128k.mp3" TargetMode="External"/><Relationship Id="rId12" Type="http://schemas.openxmlformats.org/officeDocument/2006/relationships/audio" Target="file:///E:\&#20154;&#25945;&#26032;&#29256;5&#19979;\Lesson11%20&#25945;&#23398;&#35838;&#20214;\06-128k.mp3" TargetMode="External"/><Relationship Id="rId2" Type="http://schemas.openxmlformats.org/officeDocument/2006/relationships/audio" Target="file:///E:\&#20154;&#25945;&#26032;&#29256;5&#19979;\Lesson11%20&#25945;&#23398;&#35838;&#20214;\01-128k.mp3" TargetMode="External"/><Relationship Id="rId1" Type="http://schemas.microsoft.com/office/2007/relationships/media" Target="file:///E:\&#20154;&#25945;&#26032;&#29256;5&#19979;\Lesson11%20&#25945;&#23398;&#35838;&#20214;\01-128k.mp3" TargetMode="External"/><Relationship Id="rId6" Type="http://schemas.openxmlformats.org/officeDocument/2006/relationships/audio" Target="file:///E:\&#20154;&#25945;&#26032;&#29256;5&#19979;\Lesson11%20&#25945;&#23398;&#35838;&#20214;\03-128k.mp3" TargetMode="External"/><Relationship Id="rId11" Type="http://schemas.microsoft.com/office/2007/relationships/media" Target="file:///E:\&#20154;&#25945;&#26032;&#29256;5&#19979;\Lesson11%20&#25945;&#23398;&#35838;&#20214;\06-128k.mp3" TargetMode="External"/><Relationship Id="rId5" Type="http://schemas.microsoft.com/office/2007/relationships/media" Target="file:///E:\&#20154;&#25945;&#26032;&#29256;5&#19979;\Lesson11%20&#25945;&#23398;&#35838;&#20214;\03-128k.mp3" TargetMode="External"/><Relationship Id="rId10" Type="http://schemas.openxmlformats.org/officeDocument/2006/relationships/audio" Target="file:///E:\&#20154;&#25945;&#26032;&#29256;5&#19979;\Lesson11%20&#25945;&#23398;&#35838;&#20214;\05-128k.mp3" TargetMode="External"/><Relationship Id="rId4" Type="http://schemas.openxmlformats.org/officeDocument/2006/relationships/audio" Target="file:///E:\&#20154;&#25945;&#26032;&#29256;5&#19979;\Lesson11%20&#25945;&#23398;&#35838;&#20214;\02-128k.mp3" TargetMode="External"/><Relationship Id="rId9" Type="http://schemas.microsoft.com/office/2007/relationships/media" Target="file:///E:\&#20154;&#25945;&#26032;&#29256;5&#19979;\Lesson11%20&#25945;&#23398;&#35838;&#20214;\05-128k.mp3" TargetMode="Externa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9;\Lesson11%20&#25945;&#23398;&#35838;&#20214;\10-128k.mp3" TargetMode="External"/><Relationship Id="rId13" Type="http://schemas.openxmlformats.org/officeDocument/2006/relationships/slideLayout" Target="../slideLayouts/slideLayout6.xml"/><Relationship Id="rId3" Type="http://schemas.microsoft.com/office/2007/relationships/media" Target="file:///E:\&#20154;&#25945;&#26032;&#29256;5&#19979;\Lesson11%20&#25945;&#23398;&#35838;&#20214;\08-128k.mp3" TargetMode="External"/><Relationship Id="rId7" Type="http://schemas.microsoft.com/office/2007/relationships/media" Target="file:///E:\&#20154;&#25945;&#26032;&#29256;5&#19979;\Lesson11%20&#25945;&#23398;&#35838;&#20214;\10-128k.mp3" TargetMode="External"/><Relationship Id="rId12" Type="http://schemas.openxmlformats.org/officeDocument/2006/relationships/audio" Target="file:///E:\&#20154;&#25945;&#26032;&#29256;5&#19979;\Lesson11%20&#25945;&#23398;&#35838;&#20214;\12-128k.mp3" TargetMode="External"/><Relationship Id="rId2" Type="http://schemas.openxmlformats.org/officeDocument/2006/relationships/audio" Target="file:///E:\&#20154;&#25945;&#26032;&#29256;5&#19979;\Lesson11%20&#25945;&#23398;&#35838;&#20214;\07-128k.mp3" TargetMode="External"/><Relationship Id="rId1" Type="http://schemas.microsoft.com/office/2007/relationships/media" Target="file:///E:\&#20154;&#25945;&#26032;&#29256;5&#19979;\Lesson11%20&#25945;&#23398;&#35838;&#20214;\07-128k.mp3" TargetMode="External"/><Relationship Id="rId6" Type="http://schemas.openxmlformats.org/officeDocument/2006/relationships/audio" Target="file:///E:\&#20154;&#25945;&#26032;&#29256;5&#19979;\Lesson11%20&#25945;&#23398;&#35838;&#20214;\09-128k.mp3" TargetMode="External"/><Relationship Id="rId11" Type="http://schemas.microsoft.com/office/2007/relationships/media" Target="file:///E:\&#20154;&#25945;&#26032;&#29256;5&#19979;\Lesson11%20&#25945;&#23398;&#35838;&#20214;\12-128k.mp3" TargetMode="External"/><Relationship Id="rId5" Type="http://schemas.microsoft.com/office/2007/relationships/media" Target="file:///E:\&#20154;&#25945;&#26032;&#29256;5&#19979;\Lesson11%20&#25945;&#23398;&#35838;&#20214;\09-128k.mp3" TargetMode="External"/><Relationship Id="rId10" Type="http://schemas.openxmlformats.org/officeDocument/2006/relationships/audio" Target="file:///E:\&#20154;&#25945;&#26032;&#29256;5&#19979;\Lesson11%20&#25945;&#23398;&#35838;&#20214;\11-128k.mp3" TargetMode="External"/><Relationship Id="rId4" Type="http://schemas.openxmlformats.org/officeDocument/2006/relationships/audio" Target="file:///E:\&#20154;&#25945;&#26032;&#29256;5&#19979;\Lesson11%20&#25945;&#23398;&#35838;&#20214;\08-128k.mp3" TargetMode="External"/><Relationship Id="rId9" Type="http://schemas.microsoft.com/office/2007/relationships/media" Target="file:///E:\&#20154;&#25945;&#26032;&#29256;5&#19979;\Lesson11%20&#25945;&#23398;&#35838;&#20214;\11-128k.mp3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331" y="1245780"/>
            <a:ext cx="5795963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Can I help you?</a:t>
            </a:r>
            <a:endParaRPr lang="zh-CN" altLang="en-US" sz="6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3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930661"/>
            <a:ext cx="22320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72923" y="5277941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45"/>
          <p:cNvGrpSpPr/>
          <p:nvPr/>
        </p:nvGrpSpPr>
        <p:grpSpPr bwMode="auto">
          <a:xfrm>
            <a:off x="487363" y="1196975"/>
            <a:ext cx="2303462" cy="1171575"/>
            <a:chOff x="3470685" y="558800"/>
            <a:chExt cx="2541587" cy="1199934"/>
          </a:xfrm>
        </p:grpSpPr>
        <p:grpSp>
          <p:nvGrpSpPr>
            <p:cNvPr id="40979" name="Group 2"/>
            <p:cNvGrpSpPr/>
            <p:nvPr/>
          </p:nvGrpSpPr>
          <p:grpSpPr bwMode="auto">
            <a:xfrm flipH="1">
              <a:off x="3470685" y="558800"/>
              <a:ext cx="2541587" cy="1199934"/>
              <a:chOff x="0" y="0"/>
              <a:chExt cx="1488" cy="912"/>
            </a:xfrm>
          </p:grpSpPr>
          <p:pic>
            <p:nvPicPr>
              <p:cNvPr id="40981" name="图片 3" descr="2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14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82" name="Text Box 6"/>
              <p:cNvSpPr txBox="1">
                <a:spLocks noChangeArrowheads="1"/>
              </p:cNvSpPr>
              <p:nvPr/>
            </p:nvSpPr>
            <p:spPr bwMode="auto">
              <a:xfrm>
                <a:off x="49" y="384"/>
                <a:ext cx="1392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0000"/>
                  </a:solidFill>
                  <a:latin typeface="Arial Black" panose="020B0A0402010202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780720" y="1044953"/>
              <a:ext cx="2012602" cy="59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Let’s act</a:t>
              </a: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3959225" y="1352550"/>
            <a:ext cx="4718050" cy="4799013"/>
            <a:chOff x="3959861" y="1005751"/>
            <a:chExt cx="4716990" cy="4799512"/>
          </a:xfrm>
        </p:grpSpPr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>
              <a:off x="4078897" y="2620407"/>
              <a:ext cx="4597954" cy="3184856"/>
            </a:xfrm>
            <a:prstGeom prst="foldedCorner">
              <a:avLst>
                <a:gd name="adj" fmla="val 125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ysClr val="window" lastClr="FFFFFF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 smtClean="0">
                <a:solidFill>
                  <a:prstClr val="black"/>
                </a:solidFill>
                <a:ea typeface="黑体" panose="02010609060101010101" pitchFamily="49" charset="-122"/>
              </a:endParaRPr>
            </a:p>
          </p:txBody>
        </p:sp>
        <p:grpSp>
          <p:nvGrpSpPr>
            <p:cNvPr id="40967" name="Group 6"/>
            <p:cNvGrpSpPr/>
            <p:nvPr/>
          </p:nvGrpSpPr>
          <p:grpSpPr bwMode="auto">
            <a:xfrm>
              <a:off x="3959861" y="1005751"/>
              <a:ext cx="4456581" cy="4582753"/>
              <a:chOff x="693" y="-1902"/>
              <a:chExt cx="9359" cy="9625"/>
            </a:xfrm>
          </p:grpSpPr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1526" y="1943"/>
                <a:ext cx="7699" cy="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dirty="0" smtClean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Read fluently  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流利地朗读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dirty="0" smtClean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Act fluently 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流利地表演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dirty="0" smtClean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Act it out with emotions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  <a:sym typeface="Arial" panose="020B0604020202020204" pitchFamily="34" charset="0"/>
                  </a:rPr>
                  <a:t>有感情的表演</a:t>
                </a:r>
                <a:endParaRPr lang="en-US" b="1" dirty="0" smtClean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0969" name="Group 10"/>
              <p:cNvGrpSpPr/>
              <p:nvPr/>
            </p:nvGrpSpPr>
            <p:grpSpPr bwMode="auto">
              <a:xfrm>
                <a:off x="5373" y="2991"/>
                <a:ext cx="3607" cy="4494"/>
                <a:chOff x="636" y="-1665"/>
                <a:chExt cx="3607" cy="4494"/>
              </a:xfrm>
            </p:grpSpPr>
            <p:sp>
              <p:nvSpPr>
                <p:cNvPr id="35" name="AutoShape 11"/>
                <p:cNvSpPr>
                  <a:spLocks noChangeArrowheads="1"/>
                </p:cNvSpPr>
                <p:nvPr/>
              </p:nvSpPr>
              <p:spPr bwMode="auto">
                <a:xfrm>
                  <a:off x="636" y="-1666"/>
                  <a:ext cx="910" cy="794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" name="AutoShape 12"/>
                <p:cNvSpPr>
                  <a:spLocks noChangeArrowheads="1"/>
                </p:cNvSpPr>
                <p:nvPr/>
              </p:nvSpPr>
              <p:spPr bwMode="auto">
                <a:xfrm>
                  <a:off x="1739" y="68"/>
                  <a:ext cx="910" cy="797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7" name="AutoShape 13"/>
                <p:cNvSpPr>
                  <a:spLocks noChangeArrowheads="1"/>
                </p:cNvSpPr>
                <p:nvPr/>
              </p:nvSpPr>
              <p:spPr bwMode="auto">
                <a:xfrm>
                  <a:off x="639" y="98"/>
                  <a:ext cx="907" cy="794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40974" name="Group 14"/>
                <p:cNvGrpSpPr/>
                <p:nvPr/>
              </p:nvGrpSpPr>
              <p:grpSpPr bwMode="auto">
                <a:xfrm>
                  <a:off x="1102" y="2036"/>
                  <a:ext cx="3141" cy="793"/>
                  <a:chOff x="136" y="-183"/>
                  <a:chExt cx="1256" cy="317"/>
                </a:xfrm>
              </p:grpSpPr>
              <p:sp>
                <p:nvSpPr>
                  <p:cNvPr id="39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36" y="-183"/>
                    <a:ext cx="363" cy="317"/>
                  </a:xfrm>
                  <a:prstGeom prst="star5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zh-CN" altLang="en-US"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  <p:grpSp>
                <p:nvGrpSpPr>
                  <p:cNvPr id="40976" name="Group 16"/>
                  <p:cNvGrpSpPr/>
                  <p:nvPr/>
                </p:nvGrpSpPr>
                <p:grpSpPr bwMode="auto">
                  <a:xfrm>
                    <a:off x="573" y="-183"/>
                    <a:ext cx="819" cy="317"/>
                    <a:chOff x="165" y="-183"/>
                    <a:chExt cx="819" cy="317"/>
                  </a:xfrm>
                </p:grpSpPr>
                <p:sp>
                  <p:nvSpPr>
                    <p:cNvPr id="41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-183"/>
                      <a:ext cx="363" cy="317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zh-CN" altLang="en-US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4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" y="-183"/>
                      <a:ext cx="363" cy="317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zh-CN" altLang="en-US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p:txBody>
                </p:sp>
              </p:grpSp>
            </p:grpSp>
          </p:grp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>
                <a:off x="693" y="-1902"/>
                <a:ext cx="9359" cy="2294"/>
              </a:xfrm>
              <a:prstGeom prst="cloudCallout">
                <a:avLst>
                  <a:gd name="adj1" fmla="val -1028"/>
                  <a:gd name="adj2" fmla="val 11785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92D05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Tips for actors</a:t>
                </a:r>
              </a:p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zh-CN" altLang="en-US" sz="21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（</a:t>
                </a:r>
                <a:r>
                  <a:rPr lang="zh-CN" altLang="en-US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演</a:t>
                </a:r>
                <a:r>
                  <a:rPr lang="zh-CN" altLang="en-US" dirty="0" smtClean="0">
                    <a:solidFill>
                      <a:schemeClr val="tx1">
                        <a:lumMod val="50000"/>
                      </a:schemeClr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员</a:t>
                </a:r>
                <a:r>
                  <a:rPr lang="zh-CN" altLang="en-US" dirty="0" smtClean="0">
                    <a:solidFill>
                      <a:schemeClr val="tx1">
                        <a:lumMod val="50000"/>
                      </a:schemeClr>
                    </a:solidFill>
                    <a:ea typeface="黑体" panose="02010609060101010101" pitchFamily="49" charset="-122"/>
                  </a:rPr>
                  <a:t>考核标准</a:t>
                </a:r>
                <a:r>
                  <a:rPr lang="zh-CN" altLang="en-US" sz="21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）</a:t>
                </a:r>
                <a:endParaRPr lang="zh-CN" altLang="en-US" sz="2100" dirty="0" smtClean="0"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40964" name="图片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" y="3000375"/>
            <a:ext cx="35067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3001963" y="1258888"/>
            <a:ext cx="2163762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击鼓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</a:t>
            </a:r>
          </a:p>
        </p:txBody>
      </p:sp>
      <p:pic>
        <p:nvPicPr>
          <p:cNvPr id="43012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25" y="5084763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图片 1"/>
          <p:cNvPicPr>
            <a:picLocks noChangeAspect="1"/>
          </p:cNvPicPr>
          <p:nvPr/>
        </p:nvPicPr>
        <p:blipFill>
          <a:blip r:embed="rId6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635500"/>
            <a:ext cx="16986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2"/>
          <p:cNvGrpSpPr/>
          <p:nvPr/>
        </p:nvGrpSpPr>
        <p:grpSpPr bwMode="auto">
          <a:xfrm>
            <a:off x="1820863" y="2149475"/>
            <a:ext cx="6804025" cy="1998663"/>
            <a:chOff x="2237372" y="2912956"/>
            <a:chExt cx="5255166" cy="1742260"/>
          </a:xfrm>
        </p:grpSpPr>
        <p:sp>
          <p:nvSpPr>
            <p:cNvPr id="10" name="云形标注 9"/>
            <p:cNvSpPr/>
            <p:nvPr/>
          </p:nvSpPr>
          <p:spPr>
            <a:xfrm>
              <a:off x="2237372" y="2912956"/>
              <a:ext cx="4249745" cy="1742260"/>
            </a:xfrm>
            <a:prstGeom prst="cloudCallout">
              <a:avLst>
                <a:gd name="adj1" fmla="val -38688"/>
                <a:gd name="adj2" fmla="val 84385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200000"/>
                </a:lnSpc>
                <a:defRPr/>
              </a:pPr>
              <a:endParaRPr lang="en-US" altLang="zh-CN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>
                <a:lnSpc>
                  <a:spcPct val="200000"/>
                </a:lnSpc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endParaRPr lang="zh-CN" altLang="en-US" dirty="0"/>
            </a:p>
          </p:txBody>
        </p:sp>
        <p:sp>
          <p:nvSpPr>
            <p:cNvPr id="11" name="文本框 21"/>
            <p:cNvSpPr txBox="1">
              <a:spLocks noChangeArrowheads="1"/>
            </p:cNvSpPr>
            <p:nvPr/>
          </p:nvSpPr>
          <p:spPr bwMode="auto">
            <a:xfrm>
              <a:off x="2740083" y="3101159"/>
              <a:ext cx="4752455" cy="136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Would you show me …?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How much …? 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2" name="击鼓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5514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图片 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085850"/>
            <a:ext cx="21193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292225" y="1212850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3001963" y="1258888"/>
            <a:ext cx="2163762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配音表演</a:t>
            </a:r>
          </a:p>
        </p:txBody>
      </p:sp>
      <p:pic>
        <p:nvPicPr>
          <p:cNvPr id="45060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085850"/>
            <a:ext cx="21193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92225" y="1212850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2026651"/>
            <a:ext cx="6823527" cy="4210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506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229225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8"/>
          <p:cNvSpPr txBox="1"/>
          <p:nvPr/>
        </p:nvSpPr>
        <p:spPr bwMode="auto">
          <a:xfrm>
            <a:off x="323850" y="-269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00113" y="1484313"/>
            <a:ext cx="7346950" cy="46815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6084" name="矩形 2"/>
          <p:cNvSpPr>
            <a:spLocks noChangeArrowheads="1"/>
          </p:cNvSpPr>
          <p:nvPr/>
        </p:nvSpPr>
        <p:spPr bwMode="auto">
          <a:xfrm>
            <a:off x="1258888" y="1878013"/>
            <a:ext cx="5519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本课学到的重点句型是什么？</a:t>
            </a:r>
            <a:endParaRPr lang="en-US" altLang="zh-CN" sz="32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8888" y="2500313"/>
            <a:ext cx="6440487" cy="121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Would you show me that pair of 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    short pants?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8888" y="4344988"/>
            <a:ext cx="6719887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How much are these short pants?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8888" y="3644900"/>
            <a:ext cx="4170362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Sure. Here you are.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8888" y="5065713"/>
            <a:ext cx="4784725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—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They’re sixty-five </a:t>
            </a:r>
            <a:r>
              <a:rPr lang="en-US" altLang="zh-CN" sz="3200" kern="100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yuan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46089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048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8"/>
          <p:cNvSpPr txBox="1"/>
          <p:nvPr/>
        </p:nvSpPr>
        <p:spPr bwMode="auto">
          <a:xfrm>
            <a:off x="323850" y="-26988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42988" y="1862138"/>
            <a:ext cx="6913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根据本课对话以及你在生活中的购物经历，编写一段新的对话，要求不少于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Lesson12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051720" y="292417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5508625" y="43640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5864225" y="43640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707904" y="5156299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4019054" y="5151536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325441" y="5151536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90588" y="1660525"/>
            <a:ext cx="7381875" cy="428942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711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4575" y="53371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99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1681596"/>
            <a:ext cx="5902424" cy="4267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9699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4868863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268413"/>
            <a:ext cx="20875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2420888"/>
            <a:ext cx="5628530" cy="423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1892300" y="1341438"/>
            <a:ext cx="45608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Who are they?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92300" y="1844675"/>
            <a:ext cx="67833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</a:rPr>
              <a:t>What are they talking about? </a:t>
            </a:r>
            <a:endParaRPr lang="zh-CN" altLang="en-US" dirty="0"/>
          </a:p>
        </p:txBody>
      </p:sp>
      <p:pic>
        <p:nvPicPr>
          <p:cNvPr id="30728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0163" y="5716588"/>
            <a:ext cx="1003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42988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11188" y="1633538"/>
            <a:ext cx="6129337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1. What does Peter want to buy?</a:t>
            </a:r>
          </a:p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550" y="2617788"/>
            <a:ext cx="394176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</a:rPr>
              <a:t>A pair of short pants.</a:t>
            </a:r>
            <a:endParaRPr lang="zh-CN" altLang="en-US" sz="5400" dirty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188" y="3717925"/>
            <a:ext cx="7038975" cy="741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2. Are they nice for Peter? </a:t>
            </a:r>
            <a:endParaRPr lang="zh-CN" altLang="zh-CN" sz="3200" kern="100" dirty="0">
              <a:solidFill>
                <a:schemeClr val="tx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5350" y="4686300"/>
            <a:ext cx="5238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No, they are too big for him.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70062" y="4293096"/>
            <a:ext cx="268082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188" y="1633538"/>
            <a:ext cx="4672012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3. What does Peter say?</a:t>
            </a:r>
          </a:p>
          <a:p>
            <a:pPr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9638" y="2370138"/>
            <a:ext cx="7118350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Would you show me that pair of short 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pants?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188" y="3749675"/>
            <a:ext cx="70389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chemeClr val="tx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4. How much are these short pants? </a:t>
            </a:r>
            <a:endParaRPr lang="zh-CN" altLang="zh-CN" sz="3200" kern="100" dirty="0">
              <a:solidFill>
                <a:schemeClr val="tx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550" y="4708525"/>
            <a:ext cx="4375150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They’re sixty-five </a:t>
            </a:r>
            <a:r>
              <a:rPr lang="en-US" altLang="zh-CN" sz="3200" kern="100" dirty="0" err="1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yuan</a:t>
            </a:r>
            <a:r>
              <a:rPr lang="en-US" altLang="zh-CN" sz="3200" kern="100" dirty="0">
                <a:solidFill>
                  <a:srgbClr val="FF0000"/>
                </a:solidFill>
                <a:latin typeface="Arial" panose="020B0604020202020204"/>
                <a:cs typeface="Times New Roman" panose="02020603050405020304" pitchFamily="18" charset="0"/>
              </a:rPr>
              <a:t>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89548" y="4437112"/>
            <a:ext cx="2521079" cy="187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内容占位符 2"/>
          <p:cNvSpPr txBox="1"/>
          <p:nvPr/>
        </p:nvSpPr>
        <p:spPr>
          <a:xfrm>
            <a:off x="492125" y="73818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say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42988" y="1268413"/>
            <a:ext cx="25209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296697"/>
            <a:ext cx="7800480" cy="553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9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695950" y="2341563"/>
            <a:ext cx="3135313" cy="1012825"/>
          </a:xfrm>
          <a:prstGeom prst="wedgeRoundRectCallout">
            <a:avLst>
              <a:gd name="adj1" fmla="val -23148"/>
              <a:gd name="adj2" fmla="val 680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Can I try them on?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005388" y="1038225"/>
            <a:ext cx="3825875" cy="1030288"/>
          </a:xfrm>
          <a:prstGeom prst="wedgeRoundRectCallout">
            <a:avLst>
              <a:gd name="adj1" fmla="val -21125"/>
              <a:gd name="adj2" fmla="val 699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I want a pair of short pants, please.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883275" y="5021263"/>
            <a:ext cx="2936875" cy="1071562"/>
          </a:xfrm>
          <a:prstGeom prst="wedgeRoundRectCallout">
            <a:avLst>
              <a:gd name="adj1" fmla="val 4936"/>
              <a:gd name="adj2" fmla="val -715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Oh, they are too big for me.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36550" y="1503363"/>
            <a:ext cx="3343275" cy="846137"/>
          </a:xfrm>
          <a:prstGeom prst="wedgeRoundRectCallout">
            <a:avLst>
              <a:gd name="adj1" fmla="val 29930"/>
              <a:gd name="adj2" fmla="val 668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Can I help you?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23850" y="3730625"/>
            <a:ext cx="3140075" cy="1011238"/>
          </a:xfrm>
          <a:prstGeom prst="wedgeRoundRectCallout">
            <a:avLst>
              <a:gd name="adj1" fmla="val 30967"/>
              <a:gd name="adj2" fmla="val -670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How about this one?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内容占位符 2"/>
          <p:cNvSpPr txBox="1"/>
          <p:nvPr/>
        </p:nvSpPr>
        <p:spPr>
          <a:xfrm>
            <a:off x="492125" y="6921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042988" y="1230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标注 16"/>
          <p:cNvSpPr/>
          <p:nvPr/>
        </p:nvSpPr>
        <p:spPr>
          <a:xfrm>
            <a:off x="366713" y="5191125"/>
            <a:ext cx="1884362" cy="803275"/>
          </a:xfrm>
          <a:prstGeom prst="wedgeRoundRectCallout">
            <a:avLst>
              <a:gd name="adj1" fmla="val 43167"/>
              <a:gd name="adj2" fmla="val -7049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Sure.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2988" y="1326458"/>
            <a:ext cx="7104796" cy="558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09563" y="3948113"/>
            <a:ext cx="2894012" cy="1011237"/>
          </a:xfrm>
          <a:prstGeom prst="wedgeRoundRectCallout">
            <a:avLst>
              <a:gd name="adj1" fmla="val -3807"/>
              <a:gd name="adj2" fmla="val -629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They’re sixty-five </a:t>
            </a:r>
            <a:r>
              <a:rPr lang="en-US" altLang="zh-CN" sz="3200" kern="100" dirty="0" err="1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yuan</a:t>
            </a: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09563" y="1439863"/>
            <a:ext cx="3325812" cy="1054100"/>
          </a:xfrm>
          <a:prstGeom prst="wedgeRoundRectCallout">
            <a:avLst>
              <a:gd name="adj1" fmla="val 28191"/>
              <a:gd name="adj2" fmla="val 737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Sure. Here you are.</a:t>
            </a:r>
            <a:endParaRPr lang="zh-CN" altLang="zh-CN" sz="3200" kern="1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36550" y="5603875"/>
            <a:ext cx="2290763" cy="735013"/>
          </a:xfrm>
          <a:prstGeom prst="wedgeRoundRectCallout">
            <a:avLst>
              <a:gd name="adj1" fmla="val 36761"/>
              <a:gd name="adj2" fmla="val -6928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Thank you.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5189538" y="1314450"/>
            <a:ext cx="3678237" cy="1558925"/>
          </a:xfrm>
          <a:prstGeom prst="wedgeRoundRectCallout">
            <a:avLst>
              <a:gd name="adj1" fmla="val -37426"/>
              <a:gd name="adj2" fmla="val 6995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Would you please show me that pair of short pants?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457825" y="3498850"/>
            <a:ext cx="3409950" cy="1444625"/>
          </a:xfrm>
          <a:prstGeom prst="wedgeRoundRectCallout">
            <a:avLst>
              <a:gd name="adj1" fmla="val -55786"/>
              <a:gd name="adj2" fmla="val -116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They are good. How much are they?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492125" y="6921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42988" y="1230313"/>
            <a:ext cx="25923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标注 19"/>
          <p:cNvSpPr/>
          <p:nvPr/>
        </p:nvSpPr>
        <p:spPr>
          <a:xfrm>
            <a:off x="5651500" y="5513388"/>
            <a:ext cx="2327275" cy="825500"/>
          </a:xfrm>
          <a:prstGeom prst="wedgeRoundRectCallout">
            <a:avLst>
              <a:gd name="adj1" fmla="val -65622"/>
              <a:gd name="adj2" fmla="val -382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I’ll take it.</a:t>
            </a:r>
            <a:endParaRPr lang="zh-CN" altLang="zh-CN" sz="3200" kern="1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2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1514475"/>
          <a:ext cx="9144000" cy="529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02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Can I help you?</a:t>
                      </a:r>
                      <a:endParaRPr kumimoji="1" lang="zh-CN" altLang="zh-CN" sz="3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21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Peter: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want a pair of short pants, please.</a:t>
                      </a:r>
                      <a:endParaRPr lang="zh-CN" altLang="zh-CN" sz="3200" kern="100" dirty="0">
                        <a:solidFill>
                          <a:srgbClr val="FF0000"/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447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 about this one?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78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Peter: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Can I try them on?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02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Sure.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78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9" marB="45709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Peter: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Oh, they are too big for me.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937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39750" y="654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42988" y="1196975"/>
            <a:ext cx="28082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01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738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2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593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3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50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4-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322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5-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259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6-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122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标题 4"/>
          <p:cNvSpPr txBox="1"/>
          <p:nvPr/>
        </p:nvSpPr>
        <p:spPr bwMode="auto">
          <a:xfrm>
            <a:off x="3276600" y="1058863"/>
            <a:ext cx="2889250" cy="503237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Just talk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1341438"/>
          <a:ext cx="9144000" cy="542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48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3" marB="45703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Peter: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Would you please show me that pair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3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of short pants?</a:t>
                      </a:r>
                      <a:endParaRPr kumimoji="1" lang="zh-CN" altLang="zh-CN" sz="3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3" marB="45703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Sure. Here you are.</a:t>
                      </a:r>
                      <a:endParaRPr lang="zh-CN" altLang="zh-CN" sz="3200" kern="100" dirty="0" smtClean="0">
                        <a:solidFill>
                          <a:srgbClr val="FF0000"/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333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3" marB="45703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Peter: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They are good. How much are they?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677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3" marB="45703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They’re sixty-five </a:t>
                      </a:r>
                      <a:r>
                        <a:rPr lang="en-US" altLang="zh-CN" sz="3200" kern="100" dirty="0" err="1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yuan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zh-CN" sz="3200" kern="100" dirty="0" smtClean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903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3" marB="45703"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Peter:</a:t>
                      </a:r>
                      <a:r>
                        <a:rPr lang="en-US" altLang="zh-CN" sz="3200" b="0" kern="100" baseline="0" dirty="0" smtClean="0">
                          <a:solidFill>
                            <a:srgbClr val="3333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I’ll take it.</a:t>
                      </a:r>
                      <a:endParaRPr lang="zh-CN" altLang="zh-CN" sz="3200" kern="100" dirty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677">
                <a:tc>
                  <a:txBody>
                    <a:bodyPr/>
                    <a:lstStyle/>
                    <a:p>
                      <a:pPr algn="l"/>
                      <a:endParaRPr lang="zh-CN" altLang="en-US" sz="3600" dirty="0">
                        <a:latin typeface="+mj-lt"/>
                      </a:endParaRPr>
                    </a:p>
                  </a:txBody>
                  <a:tcPr marT="45703" marB="45703"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00" dirty="0" smtClean="0">
                          <a:solidFill>
                            <a:srgbClr val="FF00FF"/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Salesman:</a:t>
                      </a:r>
                      <a:r>
                        <a:rPr lang="en-US" altLang="zh-CN" sz="3200" b="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kern="100" dirty="0" smtClean="0">
                          <a:solidFill>
                            <a:srgbClr val="5F5F5F">
                              <a:lumMod val="50000"/>
                            </a:srgbClr>
                          </a:solidFill>
                          <a:latin typeface="Arial" panose="020B0604020202020204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Thank you.</a:t>
                      </a:r>
                      <a:endParaRPr lang="zh-CN" altLang="zh-CN" sz="3200" kern="100" dirty="0" smtClean="0">
                        <a:solidFill>
                          <a:srgbClr val="5F5F5F">
                            <a:lumMod val="50000"/>
                          </a:srgbClr>
                        </a:solidFill>
                        <a:latin typeface="Arial" panose="020B0604020202020204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61" name="标题 8"/>
          <p:cNvSpPr txBox="1"/>
          <p:nvPr/>
        </p:nvSpPr>
        <p:spPr bwMode="auto">
          <a:xfrm>
            <a:off x="336550" y="14288"/>
            <a:ext cx="727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39750" y="654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read</a:t>
            </a:r>
            <a:endParaRPr kumimoji="0" lang="zh-CN" alt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42988" y="1196975"/>
            <a:ext cx="280828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07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557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8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56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9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0-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264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-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229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-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426</Words>
  <Application>Microsoft Office PowerPoint</Application>
  <PresentationFormat>全屏显示(4:3)</PresentationFormat>
  <Paragraphs>96</Paragraphs>
  <Slides>14</Slides>
  <Notes>8</Notes>
  <HiddenSlides>0</HiddenSlides>
  <MMClips>15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Unit2 Can I help you?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2023-01-16T20:55:31Z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559863A447974F968F83613E488D05A6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