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7" r:id="rId4"/>
    <p:sldId id="268" r:id="rId5"/>
    <p:sldId id="269" r:id="rId6"/>
    <p:sldId id="258" r:id="rId7"/>
    <p:sldId id="259" r:id="rId8"/>
    <p:sldId id="262" r:id="rId9"/>
    <p:sldId id="264" r:id="rId10"/>
    <p:sldId id="265" r:id="rId11"/>
    <p:sldId id="270" r:id="rId12"/>
    <p:sldId id="272" r:id="rId13"/>
    <p:sldId id="273" r:id="rId14"/>
    <p:sldId id="274" r:id="rId15"/>
    <p:sldId id="276" r:id="rId16"/>
    <p:sldId id="271" r:id="rId17"/>
    <p:sldId id="257" r:id="rId1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466234B-A3C6-4CE8-A4B2-8EA79104EA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B2C1D42-81B6-4556-B0E7-9CA2329CEA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2C1D42-81B6-4556-B0E7-9CA2329CEAC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4FBC-A00F-4CCD-912D-2D4ACF2EE00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28BBB-6016-422B-997C-7DD4DF7138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AB7F3-6D90-418E-8355-7B9CC3CC30A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AB441-BE26-4D9C-8BFD-9B1F3D6338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482C-2AC1-4FDC-8DC5-87A25A8D1F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3E0C-712C-4AC1-A249-FDA6C10E76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27F7-A39C-4DA5-A6CE-FFF31AE2BD2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3F49-1582-4991-8786-5275495528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C564-6D7E-40FC-84F1-0A9388C1106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DC802-A3C3-4807-B859-4250F227B0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B34F-B328-4E9C-9C60-D0561A505E8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3F67F-FE38-49B7-9DC8-29F6EE3BE6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CD393-13DC-4CB8-9A91-1B0D652588A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5962-BF9F-47F6-B5F3-16C869AF6F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66B9-E9EA-4F87-A7A8-6CF68B0B141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DF50-E384-46D9-A716-8A6908DA62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BE9B2-8473-4D19-9092-BD8E6309373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AA68-62AF-404D-B328-4F6C5CB21A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7908-BD70-44E9-A121-34246A4B82B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2CBA-5974-4621-A290-66A4DC0DFC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E902E-50A0-420C-9260-508D6FC4F80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8F28-F661-4973-93E2-67762D8CBC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381C3A-D6F9-4DE3-862E-7055F8606DA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6C0D134-1053-41A0-A072-5A6DD5E63FC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38" y="771550"/>
            <a:ext cx="9144000" cy="22159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Lesson 1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4800" b="1" dirty="0"/>
              <a:t>This is my desk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"/>
            <a:ext cx="9144000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422793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8" descr="图片1 (2)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3011488" cy="213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1" descr="图片2 (3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56368" y="2411017"/>
            <a:ext cx="2687637" cy="230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71755" y="482205"/>
            <a:ext cx="557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Comic Sans MS" panose="030F0702030302020204" pitchFamily="66" charset="0"/>
              </a:rPr>
              <a:t>What’s this?</a:t>
            </a:r>
            <a:endParaRPr lang="zh-CN" altLang="en-US" sz="3600" b="1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57630" y="3482581"/>
            <a:ext cx="328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Comic Sans MS" panose="030F0702030302020204" pitchFamily="66" charset="0"/>
              </a:rPr>
              <a:t>This is a door.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11270" name="Picture 20" descr="3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4" y="964406"/>
            <a:ext cx="17811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8" descr="图片1 (2)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3011488" cy="213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11" descr="图片2 (3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56368" y="2411017"/>
            <a:ext cx="2687637" cy="230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71755" y="482205"/>
            <a:ext cx="557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Comic Sans MS" panose="030F0702030302020204" pitchFamily="66" charset="0"/>
              </a:rPr>
              <a:t>What’s this?</a:t>
            </a:r>
            <a:endParaRPr lang="zh-CN" altLang="en-US" sz="3600" b="1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00380" y="3375424"/>
            <a:ext cx="3857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Comic Sans MS" panose="030F0702030302020204" pitchFamily="66" charset="0"/>
              </a:rPr>
              <a:t>This is a window.</a:t>
            </a:r>
            <a:endParaRPr lang="zh-CN" altLang="en-US" sz="3600" b="1">
              <a:latin typeface="Comic Sans MS" panose="030F0702030302020204" pitchFamily="66" charset="0"/>
            </a:endParaRPr>
          </a:p>
        </p:txBody>
      </p:sp>
      <p:pic>
        <p:nvPicPr>
          <p:cNvPr id="12294" name="Picture 21" descr="3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1017987"/>
            <a:ext cx="2468562" cy="218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E:\photos &amp; mv\PPT\QQ空间\14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982394"/>
            <a:ext cx="500062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:\photos &amp; mv\PPT\QQ空间\14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30" y="2196706"/>
            <a:ext cx="5000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E:\photos &amp; mv\PPT\QQ空间\14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482206"/>
            <a:ext cx="500062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:\photos &amp; mv\PPT\QQ空间\14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5" y="1821659"/>
            <a:ext cx="5000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E:\photos &amp; mv\PPT\QQ空间\14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5" y="3268269"/>
            <a:ext cx="5000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E:\photos &amp; mv\PPT\QQ空间\14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9" y="3000378"/>
            <a:ext cx="5000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E:\photos &amp; mv\PPT\QQ空间\14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9" y="1660925"/>
            <a:ext cx="5000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4"/>
          <p:cNvGrpSpPr/>
          <p:nvPr/>
        </p:nvGrpSpPr>
        <p:grpSpPr bwMode="auto">
          <a:xfrm>
            <a:off x="1403350" y="3857625"/>
            <a:ext cx="7454900" cy="1057216"/>
            <a:chOff x="1546502" y="206518"/>
            <a:chExt cx="7454654" cy="1409450"/>
          </a:xfrm>
        </p:grpSpPr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1546502" y="508107"/>
              <a:ext cx="7384806" cy="1107861"/>
            </a:xfrm>
            <a:prstGeom prst="rect">
              <a:avLst/>
            </a:prstGeom>
            <a:ln w="57150" cmpd="sng">
              <a:beve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4800" b="1" dirty="0">
                  <a:solidFill>
                    <a:srgbClr val="FF0000"/>
                  </a:solidFill>
                </a:rPr>
                <a:t>What’s in the classroom?</a:t>
              </a:r>
              <a:endParaRPr lang="zh-CN" altLang="en-US" sz="4800" b="1" dirty="0">
                <a:solidFill>
                  <a:srgbClr val="FF0000"/>
                </a:solidFill>
              </a:endParaRPr>
            </a:p>
          </p:txBody>
        </p:sp>
        <p:pic>
          <p:nvPicPr>
            <p:cNvPr id="13334" name="Picture 5" descr="E:\photos &amp; mv\PPT\QQ空间\14.bm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851569">
              <a:off x="7968619" y="206518"/>
              <a:ext cx="1000132" cy="97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5" descr="E:\photos &amp; mv\PPT\QQ空间\14.bm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80498" y="800104"/>
              <a:ext cx="720658" cy="700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3" name="Picture 17" descr="c:\users\wwque\appdata\roaming\360se6\USERDA~1\Temp\201104~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-107156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E:\photos &amp; mv\PPT\QQ空间\14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80" y="482206"/>
            <a:ext cx="5000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28875" y="1928815"/>
            <a:ext cx="708848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TV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28943" y="2786065"/>
            <a:ext cx="1164101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chair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58063" y="3161112"/>
            <a:ext cx="11430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desk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86003" y="803674"/>
            <a:ext cx="1048685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light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786689" y="2035971"/>
            <a:ext cx="1095172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door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00505" y="1553768"/>
            <a:ext cx="2428875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blackboard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8625" y="1339456"/>
            <a:ext cx="168668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window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214942" y="535783"/>
            <a:ext cx="798617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fan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E:\photos &amp; mv\PPT\QQ空间\14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982394"/>
            <a:ext cx="500062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:\photos &amp; mv\PPT\QQ空间\14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30" y="2196706"/>
            <a:ext cx="5000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E:\photos &amp; mv\PPT\QQ空间\14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482206"/>
            <a:ext cx="500062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:\photos &amp; mv\PPT\QQ空间\14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5" y="1821659"/>
            <a:ext cx="5000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E:\photos &amp; mv\PPT\QQ空间\14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5" y="3268269"/>
            <a:ext cx="5000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E:\photos &amp; mv\PPT\QQ空间\14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9" y="3000378"/>
            <a:ext cx="5000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E:\photos &amp; mv\PPT\QQ空间\14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9" y="1660925"/>
            <a:ext cx="5000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7" descr="c:\users\wwque\appdata\roaming\360se6\USERDA~1\Temp\201104~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-107156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E:\photos &amp; mv\PPT\QQ空间\14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80" y="482206"/>
            <a:ext cx="5000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1071565" y="1607346"/>
            <a:ext cx="13684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2428879" y="1607346"/>
            <a:ext cx="13684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0">
                <a:solidFill>
                  <a:srgbClr val="FF0000"/>
                </a:solidFill>
              </a:rPr>
              <a:t>h</a:t>
            </a:r>
          </a:p>
        </p:txBody>
      </p:sp>
      <p:pic>
        <p:nvPicPr>
          <p:cNvPr id="15365" name="Picture 8" descr="learn the letters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57189"/>
            <a:ext cx="4392612" cy="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14943" y="1553769"/>
            <a:ext cx="13684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15068" y="1553769"/>
            <a:ext cx="13684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0">
                <a:solidFill>
                  <a:srgbClr val="FF0000"/>
                </a:solidFill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/>
      <p:bldP spid="270342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928690" y="1768081"/>
            <a:ext cx="13684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2500318" y="1500190"/>
            <a:ext cx="13684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0">
                <a:solidFill>
                  <a:srgbClr val="FF0000"/>
                </a:solidFill>
              </a:rPr>
              <a:t>j</a:t>
            </a:r>
          </a:p>
        </p:txBody>
      </p:sp>
      <p:pic>
        <p:nvPicPr>
          <p:cNvPr id="16389" name="Picture 8" descr="learn the letters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57189"/>
            <a:ext cx="4392612" cy="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00693" y="1607346"/>
            <a:ext cx="13684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072318" y="1607346"/>
            <a:ext cx="13684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0">
                <a:solidFill>
                  <a:srgbClr val="FF0000"/>
                </a:solidFill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/>
      <p:bldP spid="27034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8" descr="af5ef2054b726b41718da56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418" y="939404"/>
            <a:ext cx="8169275" cy="400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"/>
            <a:ext cx="9144000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5"/>
          <p:cNvSpPr>
            <a:spLocks noChangeArrowheads="1" noChangeShapeType="1" noTextEdit="1"/>
          </p:cNvSpPr>
          <p:nvPr/>
        </p:nvSpPr>
        <p:spPr bwMode="auto">
          <a:xfrm>
            <a:off x="2916243" y="627460"/>
            <a:ext cx="344963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03393" y="1558828"/>
            <a:ext cx="6624637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5000"/>
              </a:lnSpc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the words. 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desk    chair    classroom    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This is my…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Make a mini dialogue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107156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>
                <a:latin typeface="Comic Sans MS" panose="030F0702030302020204" pitchFamily="66" charset="0"/>
              </a:rPr>
              <a:t>Thank you!</a:t>
            </a:r>
            <a:endParaRPr lang="zh-CN" altLang="en-US" sz="88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wenhuayongpinyi2_063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5" y="1085853"/>
            <a:ext cx="5400675" cy="34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762000" y="685801"/>
            <a:ext cx="4579938" cy="1857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6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/>
              </a:rPr>
              <a:t>New Words</a:t>
            </a:r>
            <a:endParaRPr lang="zh-CN" altLang="en-US" sz="60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5715000" y="1143001"/>
            <a:ext cx="2376488" cy="1081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48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classroom</a:t>
            </a:r>
            <a:endParaRPr lang="zh-CN" altLang="en-US" sz="48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67405" y="2457450"/>
            <a:ext cx="27289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5400" b="1" dirty="0"/>
              <a:t>教室</a:t>
            </a:r>
          </a:p>
        </p:txBody>
      </p:sp>
      <p:sp>
        <p:nvSpPr>
          <p:cNvPr id="4100" name="AutoShape 1" descr="C:\Users\yinghu\AppData\Roaming\Tencent\Users\1585676360\QQ\WinTemp\RichOle\TPBDX3SJHCN{SWO9B2%6.jp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AutoShape 2" descr="C:\Users\yinghu\AppData\Roaming\Tencent\Users\1585676360\QQ\WinTemp\RichOle\TPBDX3SJHCN{SWO9B2%6.jp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" name="Picture 5" descr="u=2123463108,2807996537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32290"/>
            <a:ext cx="4470400" cy="289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5715000" y="1143001"/>
            <a:ext cx="2376488" cy="1081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48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desk</a:t>
            </a:r>
            <a:endParaRPr lang="zh-CN" altLang="en-US" sz="48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67405" y="2457450"/>
            <a:ext cx="27289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5400" b="1" dirty="0"/>
              <a:t>桌子</a:t>
            </a:r>
          </a:p>
        </p:txBody>
      </p:sp>
      <p:sp>
        <p:nvSpPr>
          <p:cNvPr id="5124" name="AutoShape 1" descr="C:\Users\yinghu\AppData\Roaming\Tencent\Users\1585676360\QQ\WinTemp\RichOle\TPBDX3SJHCN{SWO9B2%6.jp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AutoShape 2" descr="C:\Users\yinghu\AppData\Roaming\Tencent\Users\1585676360\QQ\WinTemp\RichOle\TPBDX3SJHCN{SWO9B2%6.jp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126" name="Picture 22" descr="200506051958162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393033"/>
            <a:ext cx="42291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5715000" y="1143001"/>
            <a:ext cx="2376488" cy="1081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48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chair</a:t>
            </a:r>
            <a:endParaRPr lang="zh-CN" altLang="en-US" sz="48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67405" y="2457452"/>
            <a:ext cx="272891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5400" b="1" dirty="0"/>
              <a:t>椅子</a:t>
            </a:r>
            <a:endParaRPr lang="en-US" altLang="zh-CN" sz="5400" b="1" dirty="0"/>
          </a:p>
          <a:p>
            <a:pPr eaLnBrk="1" hangingPunct="1">
              <a:spcBef>
                <a:spcPct val="50000"/>
              </a:spcBef>
            </a:pPr>
            <a:endParaRPr lang="zh-CN" altLang="en-US" sz="5400" b="1" dirty="0"/>
          </a:p>
        </p:txBody>
      </p:sp>
      <p:sp>
        <p:nvSpPr>
          <p:cNvPr id="6148" name="AutoShape 1" descr="C:\Users\yinghu\AppData\Roaming\Tencent\Users\1585676360\QQ\WinTemp\RichOle\TPBDX3SJHCN{SWO9B2%6.jp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9" name="AutoShape 2" descr="C:\Users\yinghu\AppData\Roaming\Tencent\Users\1585676360\QQ\WinTemp\RichOle\TPBDX3SJHCN{SWO9B2%6.jp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150" name="Picture 1" descr="C:\Users\yinghu\AppData\Roaming\Tencent\Users\1585676360\QQ\WinTemp\RichOle\6X@AF2Z{G]~X9PZQ6R_4A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5" y="1470425"/>
            <a:ext cx="2962275" cy="289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0"/>
            <a:ext cx="2643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Words </a:t>
            </a:r>
            <a:endParaRPr lang="zh-CN" altLang="en-US" sz="4000" b="1">
              <a:latin typeface="Comic Sans MS" panose="030F0702030302020204" pitchFamily="66" charset="0"/>
            </a:endParaRPr>
          </a:p>
        </p:txBody>
      </p:sp>
      <p:pic>
        <p:nvPicPr>
          <p:cNvPr id="3" name="图片 2" descr="QQ截图2014071110524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36" y="535767"/>
            <a:ext cx="2571429" cy="192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0" y="160737"/>
            <a:ext cx="2143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Calibri" panose="020F0502020204030204" pitchFamily="34" charset="0"/>
              </a:rPr>
              <a:t>desk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4875" y="160737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Calibri" panose="020F0502020204030204" pitchFamily="34" charset="0"/>
              </a:rPr>
              <a:t>chair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7250" y="2625331"/>
            <a:ext cx="2571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Calibri" panose="020F0502020204030204" pitchFamily="34" charset="0"/>
              </a:rPr>
              <a:t>classroom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pic>
        <p:nvPicPr>
          <p:cNvPr id="11" name="图片 10" descr="u=1553162918,385491731&amp;fm=23&amp;gp=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1543" y="3321851"/>
            <a:ext cx="2579627" cy="1199207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176" name="AutoShape 11" descr="C:\Users\yinghu\AppData\Roaming\Tencent\Users\1585676360\QQ\WinTemp\RichOle\ES0AB9OHX@UZWSG)UR7[N.jp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7" name="AutoShape 12" descr="C:\Users\yinghu\AppData\Roaming\Tencent\Users\1585676360\QQ\WinTemp\RichOle\ES0AB9OHX@UZWSG)UR7[N.jp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178" name="Picture 13" descr="C:\Users\yinghu\AppData\Roaming\Tencent\Users\1585676360\QQ\WinTemp\RichOle\)4R%9AZ)M5~UQQ3C`ESV0QR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4F2F2"/>
              </a:clrFrom>
              <a:clrTo>
                <a:srgbClr val="E4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920356"/>
            <a:ext cx="1812925" cy="16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4" descr="C:\Users\yinghu\AppData\Roaming\Tencent\Users\1585676360\QQ\WinTemp\RichOle\YEPJI6@GH2J4JS{5@Z07{@A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3107533"/>
            <a:ext cx="2833688" cy="168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 descr="图片1 (2)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3011488" cy="213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11" descr="图片2 (3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56368" y="2411017"/>
            <a:ext cx="2687637" cy="230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71750" y="482205"/>
            <a:ext cx="4929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Comic Sans MS" panose="030F0702030302020204" pitchFamily="66" charset="0"/>
              </a:rPr>
              <a:t>What’s this?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8197" name="TextBox 14"/>
          <p:cNvSpPr txBox="1">
            <a:spLocks noChangeArrowheads="1"/>
          </p:cNvSpPr>
          <p:nvPr/>
        </p:nvSpPr>
        <p:spPr bwMode="auto">
          <a:xfrm>
            <a:off x="3071818" y="3375424"/>
            <a:ext cx="407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Comic Sans MS" panose="030F0702030302020204" pitchFamily="66" charset="0"/>
              </a:rPr>
              <a:t>This is my desk.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8198" name="Picture 19" descr="c:\users\samsung\appdata\roaming\360se6\USERDA~1\Temp\201002~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1393031"/>
            <a:ext cx="29352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8" descr="图片1 (2)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3011488" cy="213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11" descr="图片2 (3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56368" y="2411017"/>
            <a:ext cx="2687637" cy="230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71750" y="482205"/>
            <a:ext cx="4929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Comic Sans MS" panose="030F0702030302020204" pitchFamily="66" charset="0"/>
              </a:rPr>
              <a:t>What’s this?</a:t>
            </a:r>
            <a:endParaRPr lang="zh-CN" altLang="en-US" sz="3600" b="1">
              <a:latin typeface="Comic Sans MS" panose="030F0702030302020204" pitchFamily="66" charset="0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2857505" y="3482581"/>
            <a:ext cx="4429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Comic Sans MS" panose="030F0702030302020204" pitchFamily="66" charset="0"/>
              </a:rPr>
              <a:t>This is my chair.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9222" name="Picture 1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5" y="1232299"/>
            <a:ext cx="20478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8" descr="图片1 (2)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3011488" cy="213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11" descr="图片2 (3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56368" y="2411017"/>
            <a:ext cx="2687637" cy="230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71755" y="482205"/>
            <a:ext cx="557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Comic Sans MS" panose="030F0702030302020204" pitchFamily="66" charset="0"/>
              </a:rPr>
              <a:t>What’s this?</a:t>
            </a:r>
            <a:endParaRPr lang="zh-CN" altLang="en-US" sz="3600" b="1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7708" y="3954902"/>
            <a:ext cx="5214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Comic Sans MS" panose="030F0702030302020204" pitchFamily="66" charset="0"/>
              </a:rPr>
              <a:t>This is our classroom.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6152" name="Picture 8" descr="C:\Users\yinghu\AppData\Roaming\Tencent\Users\1585676360\QQ\WinTemp\RichOle\XAFM`2P56G@]0GGL(6BAP%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5" y="1125133"/>
            <a:ext cx="3809991" cy="2056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7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全屏显示(16:9)</PresentationFormat>
  <Paragraphs>48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2014-07-11T02:40:00Z</dcterms:created>
  <dcterms:modified xsi:type="dcterms:W3CDTF">2023-01-16T20:55:49Z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1FCFC51B764544B79795E5BD396DB6C3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