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08" r:id="rId2"/>
    <p:sldId id="257" r:id="rId3"/>
    <p:sldId id="261" r:id="rId4"/>
    <p:sldId id="296" r:id="rId5"/>
    <p:sldId id="282" r:id="rId6"/>
    <p:sldId id="300" r:id="rId7"/>
    <p:sldId id="304" r:id="rId8"/>
    <p:sldId id="297" r:id="rId9"/>
    <p:sldId id="298" r:id="rId10"/>
    <p:sldId id="294" r:id="rId11"/>
    <p:sldId id="305" r:id="rId12"/>
    <p:sldId id="306" r:id="rId13"/>
    <p:sldId id="299" r:id="rId14"/>
    <p:sldId id="303" r:id="rId15"/>
    <p:sldId id="302" r:id="rId16"/>
    <p:sldId id="301" r:id="rId17"/>
    <p:sldId id="260" r:id="rId18"/>
    <p:sldId id="264" r:id="rId19"/>
  </p:sldIdLst>
  <p:sldSz cx="9144000" cy="6858000" type="screen4x3"/>
  <p:notesSz cx="6858000" cy="9144000"/>
  <p:custDataLst>
    <p:tags r:id="rId22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66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C91C275-915A-4326-AEFB-C42AC76ED99B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0873F50C-15C2-4DA2-B20F-3B2441248F4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4C4C2F4-49A4-4EED-A85C-1A17BA2090E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614CC6FD-6F63-48C2-AA7C-27BA2CBC4DA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3DDB892-8713-4F57-83D2-99F97CC89126}" type="slidenum">
              <a:rPr lang="zh-CN" altLang="en-US">
                <a:ea typeface="宋体" panose="02010600030101010101" pitchFamily="2" charset="-122"/>
              </a:rPr>
              <a:t>2</a:t>
            </a:fld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04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1A48D52-7679-471A-B267-6276BA95F8EE}" type="slidenum">
              <a:rPr lang="zh-CN" altLang="en-US">
                <a:ea typeface="宋体" panose="02010600030101010101" pitchFamily="2" charset="-122"/>
              </a:rPr>
              <a:t>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4CC6FD-6F63-48C2-AA7C-27BA2CBC4DA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6EA0040-6AB8-46EF-862D-103CCE15E918}" type="slidenum">
              <a:rPr lang="zh-CN" altLang="en-US">
                <a:ea typeface="宋体" panose="02010600030101010101" pitchFamily="2" charset="-122"/>
              </a:rPr>
              <a:t>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E8478D68-E2E0-435D-9D94-8411992C3C1C}" type="slidenum">
              <a:rPr lang="zh-CN" altLang="en-US">
                <a:ea typeface="宋体" panose="02010600030101010101" pitchFamily="2" charset="-122"/>
              </a:rPr>
              <a:t>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05D2A81-BF8B-4151-B130-3A2EC0FC13EE}" type="slidenum">
              <a:rPr lang="zh-CN" altLang="en-US">
                <a:ea typeface="宋体" panose="02010600030101010101" pitchFamily="2" charset="-122"/>
              </a:rPr>
              <a:t>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/>
          <a:lstStyle/>
          <a:p>
            <a:endParaRPr lang="zh-CN" altLang="en-US" smtClean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9821923-DC7F-49F8-B6C5-3A8AC5DE3E4A}" type="slidenum">
              <a:rPr lang="zh-CN" altLang="en-US">
                <a:ea typeface="宋体" panose="02010600030101010101" pitchFamily="2" charset="-122"/>
              </a:rPr>
              <a:t>15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127125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>
                <a:sym typeface="Times New Roman" panose="02020603050405020304" pitchFamily="18" charset="0"/>
              </a:rPr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>
                <a:sym typeface="Times New Roman" panose="02020603050405020304" pitchFamily="18" charset="0"/>
              </a:rPr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403225"/>
            <a:ext cx="2057400" cy="57229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03225"/>
            <a:ext cx="6019800" cy="57229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SO_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fld id="{312167EA-A538-4C28-BE62-11A32E7CC09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3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/>
            </a:lvl1pPr>
          </a:lstStyle>
          <a:p>
            <a:fld id="{E6BC4FBE-1B91-494E-BF6C-5068AA83EF3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03225"/>
            <a:ext cx="8229600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>
                <a:sym typeface="Arial" panose="020B0604020202020204" pitchFamily="34" charset="0"/>
              </a:rPr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>
                <a:sym typeface="Times New Roman" panose="02020603050405020304" pitchFamily="18" charset="0"/>
              </a:rPr>
              <a:t>单击此处编辑母版文本样式</a:t>
            </a:r>
          </a:p>
          <a:p>
            <a:pPr lvl="1"/>
            <a:r>
              <a:rPr lang="zh-CN" altLang="en-US" smtClean="0">
                <a:sym typeface="Times New Roman" panose="02020603050405020304" pitchFamily="18" charset="0"/>
              </a:rPr>
              <a:t>第二级</a:t>
            </a:r>
          </a:p>
          <a:p>
            <a:pPr lvl="2"/>
            <a:r>
              <a:rPr lang="zh-CN" altLang="en-US" smtClean="0">
                <a:sym typeface="Times New Roman" panose="02020603050405020304" pitchFamily="18" charset="0"/>
              </a:rPr>
              <a:t>第三级</a:t>
            </a:r>
          </a:p>
          <a:p>
            <a:pPr lvl="3"/>
            <a:r>
              <a:rPr lang="zh-CN" altLang="en-US" smtClean="0">
                <a:sym typeface="Times New Roman" panose="02020603050405020304" pitchFamily="18" charset="0"/>
              </a:rPr>
              <a:t>第四级</a:t>
            </a:r>
          </a:p>
          <a:p>
            <a:pPr lvl="4"/>
            <a:r>
              <a:rPr lang="zh-CN" altLang="en-US" smtClean="0">
                <a:sym typeface="Times New Roman" panose="02020603050405020304" pitchFamily="18" charset="0"/>
              </a:rPr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 kern="1200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sym typeface="Arial" panose="020B0604020202020204" pitchFamily="34" charset="0"/>
        </a:defRPr>
      </a:lvl9pPr>
    </p:titleStyle>
    <p:bodyStyle>
      <a:lvl1pPr marL="342900" indent="-342900" algn="l" defTabSz="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1pPr>
      <a:lvl2pPr marL="742950" indent="-285750" algn="l" defTabSz="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2pPr>
      <a:lvl3pPr marL="1143000" indent="-228600" algn="l" defTabSz="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3pPr>
      <a:lvl4pPr marL="1600200" indent="-228600" algn="l" defTabSz="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4pPr>
      <a:lvl5pPr marL="2057400" indent="-228600" algn="l" defTabSz="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L5TALK.SW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&#22235;&#19979;Unit1%20&#25945;&#23398;&#35838;&#20214;\Unit1%20&#31532;5&#35838;&#26102;&#25945;&#23398;&#35838;&#20214;\TALK04_128k.mp3" TargetMode="External"/><Relationship Id="rId13" Type="http://schemas.openxmlformats.org/officeDocument/2006/relationships/image" Target="../media/image12.png"/><Relationship Id="rId3" Type="http://schemas.microsoft.com/office/2007/relationships/media" Target="file:///E:\&#20154;&#25945;&#26032;&#29256;&#22235;&#19979;Unit1%20&#25945;&#23398;&#35838;&#20214;\Unit1%20&#31532;5&#35838;&#26102;&#25945;&#23398;&#35838;&#20214;\TALK02_128k.mp3" TargetMode="External"/><Relationship Id="rId7" Type="http://schemas.microsoft.com/office/2007/relationships/media" Target="file:///E:\&#20154;&#25945;&#26032;&#29256;&#22235;&#19979;Unit1%20&#25945;&#23398;&#35838;&#20214;\Unit1%20&#31532;5&#35838;&#26102;&#25945;&#23398;&#35838;&#20214;\TALK04_128k.mp3" TargetMode="External"/><Relationship Id="rId12" Type="http://schemas.openxmlformats.org/officeDocument/2006/relationships/image" Target="../media/image4.png"/><Relationship Id="rId2" Type="http://schemas.openxmlformats.org/officeDocument/2006/relationships/audio" Target="file:///E:\&#20154;&#25945;&#26032;&#29256;&#22235;&#19979;Unit1%20&#25945;&#23398;&#35838;&#20214;\Unit1%20&#31532;5&#35838;&#26102;&#25945;&#23398;&#35838;&#20214;\TALK01_128k.mp3" TargetMode="External"/><Relationship Id="rId1" Type="http://schemas.microsoft.com/office/2007/relationships/media" Target="file:///E:\&#20154;&#25945;&#26032;&#29256;&#22235;&#19979;Unit1%20&#25945;&#23398;&#35838;&#20214;\Unit1%20&#31532;5&#35838;&#26102;&#25945;&#23398;&#35838;&#20214;\TALK01_128k.mp3" TargetMode="External"/><Relationship Id="rId6" Type="http://schemas.openxmlformats.org/officeDocument/2006/relationships/audio" Target="file:///E:\&#20154;&#25945;&#26032;&#29256;&#22235;&#19979;Unit1%20&#25945;&#23398;&#35838;&#20214;\Unit1%20&#31532;5&#35838;&#26102;&#25945;&#23398;&#35838;&#20214;\TALK03_128k.mp3" TargetMode="External"/><Relationship Id="rId11" Type="http://schemas.openxmlformats.org/officeDocument/2006/relationships/slideLayout" Target="../slideLayouts/slideLayout13.xml"/><Relationship Id="rId5" Type="http://schemas.microsoft.com/office/2007/relationships/media" Target="file:///E:\&#20154;&#25945;&#26032;&#29256;&#22235;&#19979;Unit1%20&#25945;&#23398;&#35838;&#20214;\Unit1%20&#31532;5&#35838;&#26102;&#25945;&#23398;&#35838;&#20214;\TALK03_128k.mp3" TargetMode="External"/><Relationship Id="rId10" Type="http://schemas.openxmlformats.org/officeDocument/2006/relationships/audio" Target="file:///E:\&#20154;&#25945;&#26032;&#29256;&#22235;&#19979;Unit1%20&#25945;&#23398;&#35838;&#20214;\Unit1%20&#31532;5&#35838;&#26102;&#25945;&#23398;&#35838;&#20214;\TALK05_128k.mp3" TargetMode="External"/><Relationship Id="rId4" Type="http://schemas.openxmlformats.org/officeDocument/2006/relationships/audio" Target="file:///E:\&#20154;&#25945;&#26032;&#29256;&#22235;&#19979;Unit1%20&#25945;&#23398;&#35838;&#20214;\Unit1%20&#31532;5&#35838;&#26102;&#25945;&#23398;&#35838;&#20214;\TALK02_128k.mp3" TargetMode="External"/><Relationship Id="rId9" Type="http://schemas.microsoft.com/office/2007/relationships/media" Target="file:///E:\&#20154;&#25945;&#26032;&#29256;&#22235;&#19979;Unit1%20&#25945;&#23398;&#35838;&#20214;\Unit1%20&#31532;5&#35838;&#26102;&#25945;&#23398;&#35838;&#20214;\TALK05_128k.m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U1WRITE5.SW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L5CHANT.SW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hyperlink" Target="L4CHANT.SW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3.png"/><Relationship Id="rId2" Type="http://schemas.openxmlformats.org/officeDocument/2006/relationships/audio" Target="file:///E:\&#20154;&#25945;&#26032;&#29256;&#22235;&#19979;Unit1%20&#25945;&#23398;&#35838;&#20214;\Unit1%20&#31532;5&#35838;&#26102;&#25945;&#23398;&#35838;&#20214;\bathroom_128k.mp3" TargetMode="External"/><Relationship Id="rId1" Type="http://schemas.microsoft.com/office/2007/relationships/media" Target="file:///E:\&#20154;&#25945;&#26032;&#29256;&#22235;&#19979;Unit1%20&#25945;&#23398;&#35838;&#20214;\Unit1%20&#31532;5&#35838;&#26102;&#25945;&#23398;&#35838;&#20214;\bathroom_128k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png"/><Relationship Id="rId2" Type="http://schemas.openxmlformats.org/officeDocument/2006/relationships/audio" Target="file:///E:\&#20154;&#25945;&#26032;&#29256;&#22235;&#19979;Unit1%20&#25945;&#23398;&#35838;&#20214;\Unit1%20&#31532;5&#35838;&#26102;&#25945;&#23398;&#35838;&#20214;\DVDplayer_128k.mp3" TargetMode="External"/><Relationship Id="rId1" Type="http://schemas.microsoft.com/office/2007/relationships/media" Target="file:///E:\&#20154;&#25945;&#26032;&#29256;&#22235;&#19979;Unit1%20&#25945;&#23398;&#35838;&#20214;\Unit1%20&#31532;5&#35838;&#26102;&#25945;&#23398;&#35838;&#20214;\DVDplayer_128k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png"/><Relationship Id="rId2" Type="http://schemas.openxmlformats.org/officeDocument/2006/relationships/audio" Target="file:///E:\&#20154;&#25945;&#26032;&#29256;&#22235;&#19979;Unit1%20&#25945;&#23398;&#35838;&#20214;\Unit1%20&#31532;5&#35838;&#26102;&#25945;&#23398;&#35838;&#20214;\clock_128k.mp3" TargetMode="External"/><Relationship Id="rId1" Type="http://schemas.microsoft.com/office/2007/relationships/media" Target="file:///E:\&#20154;&#25945;&#26032;&#29256;&#22235;&#19979;Unit1%20&#25945;&#23398;&#35838;&#20214;\Unit1%20&#31532;5&#35838;&#26102;&#25945;&#23398;&#35838;&#20214;\clock_128k.mp3" TargetMode="External"/><Relationship Id="rId6" Type="http://schemas.openxmlformats.org/officeDocument/2006/relationships/image" Target="../media/image21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 txBox="1"/>
          <p:nvPr/>
        </p:nvSpPr>
        <p:spPr bwMode="auto">
          <a:xfrm>
            <a:off x="-3820" y="2862484"/>
            <a:ext cx="9144000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Arial" panose="020B060402020202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defRPr>
            </a:lvl9pPr>
          </a:lstStyle>
          <a:p>
            <a:pPr algn="ctr"/>
            <a:r>
              <a:rPr lang="en-US" altLang="zh-CN" sz="4400" spc="-150" dirty="0" smtClean="0">
                <a:latin typeface="Arial" panose="020B0604020202020204" pitchFamily="34" charset="0"/>
                <a:cs typeface="Arial" panose="020B0604020202020204" pitchFamily="34" charset="0"/>
              </a:rPr>
              <a:t>Unit1 Welcome to my new home!</a:t>
            </a:r>
            <a:endParaRPr lang="zh-CN" altLang="en-US" sz="4400" spc="-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 txBox="1"/>
          <p:nvPr/>
        </p:nvSpPr>
        <p:spPr bwMode="auto">
          <a:xfrm>
            <a:off x="1471836" y="1430363"/>
            <a:ext cx="6192688" cy="566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imes New Roman" panose="02020603050405020304" pitchFamily="18" charset="0"/>
              </a:defRPr>
            </a:lvl1pPr>
            <a:lvl2pPr marL="742950" indent="-285750" algn="l" defTabSz="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imes New Roman" panose="02020603050405020304" pitchFamily="18" charset="0"/>
              </a:defRPr>
            </a:lvl2pPr>
            <a:lvl3pPr marL="11430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imes New Roman" panose="02020603050405020304" pitchFamily="18" charset="0"/>
              </a:defRPr>
            </a:lvl3pPr>
            <a:lvl4pPr marL="16002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imes New Roman" panose="02020603050405020304" pitchFamily="18" charset="0"/>
              </a:defRPr>
            </a:lvl4pPr>
            <a:lvl5pPr marL="2057400" indent="-228600" algn="l" defTabSz="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zh-CN" altLang="en-US" sz="3200" spc="300" dirty="0" smtClean="0"/>
              <a:t>人教精通版四年级下册</a:t>
            </a:r>
            <a:endParaRPr lang="zh-CN" altLang="en-US" sz="3200" spc="300" dirty="0"/>
          </a:p>
        </p:txBody>
      </p:sp>
      <p:sp>
        <p:nvSpPr>
          <p:cNvPr id="6" name="矩形 5"/>
          <p:cNvSpPr/>
          <p:nvPr/>
        </p:nvSpPr>
        <p:spPr>
          <a:xfrm>
            <a:off x="2662049" y="5229200"/>
            <a:ext cx="3812262" cy="5663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WWW.PPT818.COM</a:t>
            </a:r>
            <a:endParaRPr lang="en-US" altLang="zh-CN" sz="28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13" name="图片 1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20129" y="1412776"/>
            <a:ext cx="4702756" cy="36724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  <p:sp>
        <p:nvSpPr>
          <p:cNvPr id="30723" name="矩形 10"/>
          <p:cNvSpPr>
            <a:spLocks noChangeArrowheads="1"/>
          </p:cNvSpPr>
          <p:nvPr/>
        </p:nvSpPr>
        <p:spPr bwMode="auto">
          <a:xfrm>
            <a:off x="5292725" y="5899150"/>
            <a:ext cx="2441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zh-CN" altLang="en-US" sz="1600">
                <a:latin typeface="Arial" panose="020B0604020202020204" pitchFamily="34" charset="0"/>
                <a:ea typeface="宋体" panose="02010600030101010101" pitchFamily="2" charset="-122"/>
              </a:rPr>
              <a:t>（单击图片可播放动画）</a:t>
            </a:r>
          </a:p>
        </p:txBody>
      </p:sp>
      <p:pic>
        <p:nvPicPr>
          <p:cNvPr id="30724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组合 2"/>
          <p:cNvGrpSpPr/>
          <p:nvPr/>
        </p:nvGrpSpPr>
        <p:grpSpPr bwMode="auto">
          <a:xfrm>
            <a:off x="1979613" y="893787"/>
            <a:ext cx="5118100" cy="5343525"/>
            <a:chOff x="2005930" y="826349"/>
            <a:chExt cx="5118770" cy="5343817"/>
          </a:xfrm>
        </p:grpSpPr>
        <p:pic>
          <p:nvPicPr>
            <p:cNvPr id="31755" name="图片 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19300" y="3141216"/>
              <a:ext cx="5105400" cy="3028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56" name="图片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05930" y="826349"/>
              <a:ext cx="5086350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圆角矩形标注 7"/>
          <p:cNvSpPr/>
          <p:nvPr/>
        </p:nvSpPr>
        <p:spPr>
          <a:xfrm>
            <a:off x="5802313" y="1147763"/>
            <a:ext cx="2592387" cy="1025525"/>
          </a:xfrm>
          <a:prstGeom prst="wedgeRoundRectCallout">
            <a:avLst>
              <a:gd name="adj1" fmla="val -64102"/>
              <a:gd name="adj2" fmla="val 24714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in the living room?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651500" y="2925763"/>
            <a:ext cx="3024188" cy="1079500"/>
          </a:xfrm>
          <a:prstGeom prst="wedgeRoundRectCallout">
            <a:avLst>
              <a:gd name="adj1" fmla="val -79873"/>
              <a:gd name="adj2" fmla="val 6097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there’s a new DVD player.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395288" y="958850"/>
            <a:ext cx="3138487" cy="1408113"/>
          </a:xfrm>
          <a:prstGeom prst="wedgeRoundRectCallout">
            <a:avLst>
              <a:gd name="adj1" fmla="val 58682"/>
              <a:gd name="adj2" fmla="val 1400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the living room. That’s the bathroom.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650875" y="2736850"/>
            <a:ext cx="2720975" cy="852488"/>
          </a:xfrm>
          <a:prstGeom prst="wedgeRoundRectCallout">
            <a:avLst>
              <a:gd name="adj1" fmla="val 58642"/>
              <a:gd name="adj2" fmla="val -9961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and see.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396875" y="4289425"/>
            <a:ext cx="2374900" cy="1011238"/>
          </a:xfrm>
          <a:prstGeom prst="wedgeRoundRectCallout">
            <a:avLst>
              <a:gd name="adj1" fmla="val 58134"/>
              <a:gd name="adj2" fmla="val 1278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there’s a big clock.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52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3" name="文本框 7"/>
          <p:cNvSpPr txBox="1">
            <a:spLocks noChangeArrowheads="1"/>
          </p:cNvSpPr>
          <p:nvPr/>
        </p:nvSpPr>
        <p:spPr bwMode="auto">
          <a:xfrm>
            <a:off x="1116013" y="115888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20"/>
          <p:cNvSpPr txBox="1">
            <a:spLocks noChangeArrowheads="1"/>
          </p:cNvSpPr>
          <p:nvPr/>
        </p:nvSpPr>
        <p:spPr bwMode="auto">
          <a:xfrm>
            <a:off x="3419872" y="550640"/>
            <a:ext cx="3673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Let’s read</a:t>
            </a:r>
            <a:endParaRPr lang="zh-CN" altLang="en-US" sz="36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aphicFrame>
        <p:nvGraphicFramePr>
          <p:cNvPr id="2" name="内容占位符 3"/>
          <p:cNvGraphicFramePr>
            <a:graphicFrameLocks noGrp="1"/>
          </p:cNvGraphicFramePr>
          <p:nvPr/>
        </p:nvGraphicFramePr>
        <p:xfrm>
          <a:off x="900113" y="1339627"/>
          <a:ext cx="7345362" cy="4465637"/>
        </p:xfrm>
        <a:graphic>
          <a:graphicData uri="http://schemas.openxmlformats.org/drawingml/2006/table">
            <a:tbl>
              <a:tblPr/>
              <a:tblGrid>
                <a:gridCol w="1156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89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2476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录音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8" marR="91438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B7F8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pitchFamily="49" charset="-122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课文句子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49" charset="-122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8" marR="91438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B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1197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8" marR="91438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156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8" marR="91438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0826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8" marR="91438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0156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8" marR="91438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08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38" marR="91438" marT="45706" marB="4570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5" marR="9525" marT="9522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矩形 7"/>
          <p:cNvSpPr>
            <a:spLocks noChangeArrowheads="1"/>
          </p:cNvSpPr>
          <p:nvPr/>
        </p:nvSpPr>
        <p:spPr bwMode="auto">
          <a:xfrm>
            <a:off x="2014538" y="1969865"/>
            <a:ext cx="637381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K: 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living room. That’s 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  </a:t>
            </a:r>
          </a:p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bathroom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18"/>
          <p:cNvSpPr>
            <a:spLocks noChangeArrowheads="1"/>
          </p:cNvSpPr>
          <p:nvPr/>
        </p:nvSpPr>
        <p:spPr bwMode="auto">
          <a:xfrm>
            <a:off x="684213" y="3768502"/>
            <a:ext cx="56975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and see.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20"/>
          <p:cNvSpPr>
            <a:spLocks noChangeArrowheads="1"/>
          </p:cNvSpPr>
          <p:nvPr/>
        </p:nvSpPr>
        <p:spPr bwMode="auto">
          <a:xfrm>
            <a:off x="1547813" y="3047777"/>
            <a:ext cx="5616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in the living room?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1557338" y="4487640"/>
            <a:ext cx="62658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Oh, there’s a new DVD player.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97" name="图片 2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8" name="文本框 5"/>
          <p:cNvSpPr txBox="1">
            <a:spLocks noChangeArrowheads="1"/>
          </p:cNvSpPr>
          <p:nvPr/>
        </p:nvSpPr>
        <p:spPr bwMode="auto">
          <a:xfrm>
            <a:off x="1187450" y="115888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矩形 2"/>
          <p:cNvSpPr>
            <a:spLocks noChangeArrowheads="1"/>
          </p:cNvSpPr>
          <p:nvPr/>
        </p:nvSpPr>
        <p:spPr bwMode="auto">
          <a:xfrm>
            <a:off x="900113" y="5155977"/>
            <a:ext cx="655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K: 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there’s a big clock.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TALK0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207146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TALK0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987452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ALK0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3717702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TALK0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443684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TALK05_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25" y="513692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3794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979712" y="1316782"/>
            <a:ext cx="5130360" cy="39844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797" name="矩形 10"/>
          <p:cNvSpPr>
            <a:spLocks noChangeArrowheads="1"/>
          </p:cNvSpPr>
          <p:nvPr/>
        </p:nvSpPr>
        <p:spPr bwMode="auto">
          <a:xfrm>
            <a:off x="5292725" y="5899150"/>
            <a:ext cx="2441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zh-CN" altLang="en-US" sz="1600">
                <a:latin typeface="Arial" panose="020B0604020202020204" pitchFamily="34" charset="0"/>
                <a:ea typeface="宋体" panose="02010600030101010101" pitchFamily="2" charset="-122"/>
              </a:rPr>
              <a:t>（单击图片可播放动画）</a:t>
            </a:r>
          </a:p>
        </p:txBody>
      </p:sp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2841624" y="628651"/>
            <a:ext cx="36718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Read and write</a:t>
            </a:r>
            <a:endParaRPr lang="zh-CN" altLang="en-US" sz="36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4818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9" name="文本框 5"/>
          <p:cNvSpPr txBox="1">
            <a:spLocks noChangeArrowheads="1"/>
          </p:cNvSpPr>
          <p:nvPr/>
        </p:nvSpPr>
        <p:spPr bwMode="auto">
          <a:xfrm>
            <a:off x="1187450" y="115888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4820" name="图片 2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750888"/>
            <a:ext cx="1882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900113" y="852488"/>
            <a:ext cx="12827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r>
              <a:rPr lang="en-US" altLang="zh-CN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20"/>
          <p:cNvSpPr txBox="1">
            <a:spLocks noChangeArrowheads="1"/>
          </p:cNvSpPr>
          <p:nvPr/>
        </p:nvSpPr>
        <p:spPr bwMode="auto">
          <a:xfrm>
            <a:off x="2620963" y="881063"/>
            <a:ext cx="50307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600" dirty="0" smtClean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男女朗读对抗赛</a:t>
            </a:r>
          </a:p>
        </p:txBody>
      </p:sp>
      <p:pic>
        <p:nvPicPr>
          <p:cNvPr id="34823" name="图片 1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0713" y="2095500"/>
            <a:ext cx="4022725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图片 16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11688" y="2060575"/>
            <a:ext cx="3921125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584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文本框 5"/>
          <p:cNvSpPr txBox="1">
            <a:spLocks noChangeArrowheads="1"/>
          </p:cNvSpPr>
          <p:nvPr/>
        </p:nvSpPr>
        <p:spPr bwMode="auto">
          <a:xfrm>
            <a:off x="1187450" y="115888"/>
            <a:ext cx="12969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5844" name="组合 7"/>
          <p:cNvGrpSpPr/>
          <p:nvPr/>
        </p:nvGrpSpPr>
        <p:grpSpPr bwMode="auto">
          <a:xfrm>
            <a:off x="838200" y="1985963"/>
            <a:ext cx="4381500" cy="2879725"/>
            <a:chOff x="2915816" y="1844824"/>
            <a:chExt cx="4381544" cy="2880320"/>
          </a:xfrm>
        </p:grpSpPr>
        <p:sp>
          <p:nvSpPr>
            <p:cNvPr id="6" name="矩形 5"/>
            <p:cNvSpPr/>
            <p:nvPr/>
          </p:nvSpPr>
          <p:spPr>
            <a:xfrm>
              <a:off x="2915816" y="1844824"/>
              <a:ext cx="4381544" cy="288032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矩形 20"/>
            <p:cNvSpPr>
              <a:spLocks noChangeArrowheads="1"/>
            </p:cNvSpPr>
            <p:nvPr/>
          </p:nvSpPr>
          <p:spPr bwMode="auto">
            <a:xfrm>
              <a:off x="2982492" y="1927391"/>
              <a:ext cx="4248193" cy="2677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lnSpc>
                  <a:spcPct val="150000"/>
                </a:lnSpc>
                <a:defRPr/>
              </a:pPr>
              <a:r>
                <a:rPr lang="en-US" altLang="zh-CN" sz="28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Name: Lucy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8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Room: Living room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8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Things: TV, 2 sofas, table</a:t>
              </a:r>
            </a:p>
            <a:p>
              <a:pPr>
                <a:lnSpc>
                  <a:spcPct val="150000"/>
                </a:lnSpc>
                <a:defRPr/>
              </a:pPr>
              <a:r>
                <a:rPr lang="en-US" altLang="zh-CN" sz="28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Things to do: Watch TV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845" name="组合 10"/>
          <p:cNvGrpSpPr/>
          <p:nvPr/>
        </p:nvGrpSpPr>
        <p:grpSpPr bwMode="auto">
          <a:xfrm>
            <a:off x="5795963" y="1196975"/>
            <a:ext cx="2592387" cy="4456113"/>
            <a:chOff x="5508104" y="1277091"/>
            <a:chExt cx="2592288" cy="4456165"/>
          </a:xfrm>
        </p:grpSpPr>
        <p:pic>
          <p:nvPicPr>
            <p:cNvPr id="35850" name="图片 8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08104" y="1277091"/>
              <a:ext cx="2592288" cy="4456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20"/>
            <p:cNvSpPr>
              <a:spLocks noChangeArrowheads="1"/>
            </p:cNvSpPr>
            <p:nvPr/>
          </p:nvSpPr>
          <p:spPr bwMode="auto">
            <a:xfrm rot="499482">
              <a:off x="5795430" y="2832859"/>
              <a:ext cx="2017636" cy="1568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defRPr/>
              </a:pPr>
              <a:r>
                <a:rPr lang="en-US" altLang="zh-CN" sz="24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Name: Room: </a:t>
              </a:r>
            </a:p>
            <a:p>
              <a:pPr>
                <a:defRPr/>
              </a:pPr>
              <a:r>
                <a:rPr lang="en-US" altLang="zh-CN" sz="24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Things:</a:t>
              </a:r>
            </a:p>
            <a:p>
              <a:pPr>
                <a:defRPr/>
              </a:pPr>
              <a:r>
                <a:rPr lang="en-US" altLang="zh-CN" sz="24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Things to do:</a:t>
              </a:r>
              <a:endParaRPr lang="zh-CN" alt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5846" name="图片 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750888"/>
            <a:ext cx="188277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900113" y="852488"/>
            <a:ext cx="1282700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活动</a:t>
            </a:r>
            <a:r>
              <a:rPr lang="en-US" altLang="zh-CN" sz="3200" kern="1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2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" name="文本框 20"/>
          <p:cNvSpPr txBox="1">
            <a:spLocks noChangeArrowheads="1"/>
          </p:cNvSpPr>
          <p:nvPr/>
        </p:nvSpPr>
        <p:spPr bwMode="auto">
          <a:xfrm>
            <a:off x="2493963" y="760413"/>
            <a:ext cx="367188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44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Group work</a:t>
            </a:r>
            <a:endParaRPr lang="zh-CN" altLang="en-US" sz="4400" b="1" dirty="0" smtClean="0">
              <a:solidFill>
                <a:schemeClr val="bg2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27088" y="1843088"/>
            <a:ext cx="7272337" cy="33226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规则：四人一组，先填写这张信息卡，随后依次表达片上信息。例如：</a:t>
            </a: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My name is Lucy. Look at my living room. There is a TV in my living room. There are ... I often watch TV in the living room.</a:t>
            </a:r>
            <a:endParaRPr lang="zh-CN" altLang="en-US" sz="2800" dirty="0"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" name="图片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691680" y="1196751"/>
            <a:ext cx="5688632" cy="43727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7891" name="矩形 10"/>
          <p:cNvSpPr>
            <a:spLocks noChangeArrowheads="1"/>
          </p:cNvSpPr>
          <p:nvPr/>
        </p:nvSpPr>
        <p:spPr bwMode="auto">
          <a:xfrm>
            <a:off x="5292725" y="5899150"/>
            <a:ext cx="2441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zh-CN" altLang="en-US" sz="1600">
                <a:latin typeface="Arial" panose="020B0604020202020204" pitchFamily="34" charset="0"/>
                <a:ea typeface="宋体" panose="02010600030101010101" pitchFamily="2" charset="-122"/>
              </a:rPr>
              <a:t>（单击图片可播放动画）</a:t>
            </a:r>
          </a:p>
        </p:txBody>
      </p:sp>
      <p:sp>
        <p:nvSpPr>
          <p:cNvPr id="6" name="文本框 20"/>
          <p:cNvSpPr txBox="1">
            <a:spLocks noChangeArrowheads="1"/>
          </p:cNvSpPr>
          <p:nvPr/>
        </p:nvSpPr>
        <p:spPr bwMode="auto">
          <a:xfrm>
            <a:off x="2987823" y="595882"/>
            <a:ext cx="367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Let’s chant</a:t>
            </a:r>
            <a:endParaRPr lang="zh-CN" altLang="en-US" sz="36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37893" name="图片 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文本框 7"/>
          <p:cNvSpPr txBox="1">
            <a:spLocks noChangeArrowheads="1"/>
          </p:cNvSpPr>
          <p:nvPr/>
        </p:nvSpPr>
        <p:spPr bwMode="auto">
          <a:xfrm>
            <a:off x="1116013" y="157163"/>
            <a:ext cx="2209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Consolidation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4"/>
          <p:cNvSpPr>
            <a:spLocks noGrp="1"/>
          </p:cNvSpPr>
          <p:nvPr>
            <p:ph type="title"/>
          </p:nvPr>
        </p:nvSpPr>
        <p:spPr bwMode="auto">
          <a:xfrm>
            <a:off x="2627784" y="690288"/>
            <a:ext cx="3960440" cy="91745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Summary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403350" y="1719858"/>
            <a:ext cx="6272213" cy="4589462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8916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797520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20"/>
          <p:cNvSpPr txBox="1">
            <a:spLocks noChangeArrowheads="1"/>
          </p:cNvSpPr>
          <p:nvPr/>
        </p:nvSpPr>
        <p:spPr bwMode="auto">
          <a:xfrm>
            <a:off x="1693863" y="2108795"/>
            <a:ext cx="557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本节课的重点单词有哪些？</a:t>
            </a:r>
            <a:endParaRPr lang="zh-CN" altLang="zh-CN" sz="32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1693863" y="3702645"/>
            <a:ext cx="5686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本节课的重点句型有哪些？</a:t>
            </a:r>
            <a:endParaRPr lang="zh-CN" altLang="zh-CN" sz="32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819275" y="2877145"/>
            <a:ext cx="1914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bathroom</a:t>
            </a:r>
            <a:endParaRPr lang="zh-CN" altLang="en-US" sz="3200" dirty="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820863" y="5261570"/>
            <a:ext cx="4306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DVD player.</a:t>
            </a: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6261100" y="2896195"/>
            <a:ext cx="1119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endParaRPr lang="zh-CN" altLang="en-US" sz="3200" dirty="0"/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875088" y="2881908"/>
            <a:ext cx="22812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DVD player</a:t>
            </a:r>
            <a:endParaRPr lang="zh-CN" altLang="en-US" sz="3200" dirty="0"/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819275" y="4504333"/>
            <a:ext cx="4868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in the living room?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标题 4"/>
          <p:cNvSpPr>
            <a:spLocks noGrp="1"/>
          </p:cNvSpPr>
          <p:nvPr>
            <p:ph type="title"/>
          </p:nvPr>
        </p:nvSpPr>
        <p:spPr bwMode="auto">
          <a:xfrm>
            <a:off x="2478063" y="697285"/>
            <a:ext cx="4464496" cy="98945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/>
          <a:lstStyle/>
          <a:p>
            <a:pPr algn="ctr" eaLnBrk="1" hangingPunct="1"/>
            <a:r>
              <a:rPr lang="en-US" altLang="zh-CN" dirty="0" smtClean="0">
                <a:solidFill>
                  <a:srgbClr val="1A93C8"/>
                </a:solidFill>
                <a:latin typeface="Arial" panose="020B0604020202020204" pitchFamily="34" charset="0"/>
              </a:rPr>
              <a:t>Homework </a:t>
            </a:r>
            <a:endParaRPr lang="zh-CN" altLang="en-US" dirty="0" smtClean="0">
              <a:solidFill>
                <a:srgbClr val="1A93C8"/>
              </a:solidFill>
              <a:latin typeface="Arial" panose="020B0604020202020204" pitchFamily="34" charset="0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372200" y="5949280"/>
            <a:ext cx="115212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539875" y="1686744"/>
            <a:ext cx="6127750" cy="3902496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9943" name="图片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72331"/>
            <a:ext cx="17287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20"/>
          <p:cNvSpPr txBox="1">
            <a:spLocks noChangeArrowheads="1"/>
          </p:cNvSpPr>
          <p:nvPr/>
        </p:nvSpPr>
        <p:spPr bwMode="auto">
          <a:xfrm>
            <a:off x="1828800" y="1951856"/>
            <a:ext cx="5875338" cy="29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3D3F41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en-US" sz="2800" dirty="0" smtClean="0">
                <a:solidFill>
                  <a:srgbClr val="3D3F41">
                    <a:lumMod val="50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学会唱本课</a:t>
            </a:r>
            <a:r>
              <a:rPr lang="en-US" altLang="zh-CN" sz="2800" dirty="0" smtClean="0">
                <a:solidFill>
                  <a:srgbClr val="3D3F41">
                    <a:lumMod val="50000"/>
                  </a:srgb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Let’s chant </a:t>
            </a:r>
            <a:r>
              <a:rPr lang="zh-CN" altLang="en-US" sz="2800" dirty="0" smtClean="0">
                <a:solidFill>
                  <a:srgbClr val="3D3F41">
                    <a:lumMod val="50000"/>
                  </a:srgb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部分的歌曲</a:t>
            </a:r>
            <a:r>
              <a:rPr lang="zh-CN" altLang="en-US" sz="2800" dirty="0">
                <a:solidFill>
                  <a:srgbClr val="3D3F41">
                    <a:lumMod val="50000"/>
                  </a:srgb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2800" dirty="0" smtClean="0">
              <a:solidFill>
                <a:srgbClr val="3D3F41">
                  <a:lumMod val="50000"/>
                </a:srgb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eaLnBrk="1" fontAlgn="auto" hangingPunct="1">
              <a:lnSpc>
                <a:spcPct val="150000"/>
              </a:lnSpc>
              <a:spcBef>
                <a:spcPts val="1800"/>
              </a:spcBef>
              <a:spcAft>
                <a:spcPts val="0"/>
              </a:spcAft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3D3F41">
                    <a:lumMod val="50000"/>
                  </a:srgb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2. </a:t>
            </a:r>
            <a:r>
              <a:rPr lang="zh-CN" altLang="en-US" sz="2800" dirty="0" smtClean="0">
                <a:solidFill>
                  <a:srgbClr val="3D3F41">
                    <a:lumMod val="50000"/>
                  </a:srgb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邀请你最好的朋友去家中做客，并用英语介绍自己家中房间及其陈设。 </a:t>
            </a:r>
            <a:endParaRPr lang="en-US" altLang="zh-CN" sz="2800" dirty="0" smtClean="0">
              <a:solidFill>
                <a:srgbClr val="3D3F41">
                  <a:lumMod val="50000"/>
                </a:srgb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文本框 5"/>
          <p:cNvSpPr txBox="1">
            <a:spLocks noChangeArrowheads="1"/>
          </p:cNvSpPr>
          <p:nvPr/>
        </p:nvSpPr>
        <p:spPr bwMode="auto">
          <a:xfrm>
            <a:off x="1216025" y="115888"/>
            <a:ext cx="1195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755952" y="1484784"/>
            <a:ext cx="5624360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文本框 20"/>
          <p:cNvSpPr txBox="1">
            <a:spLocks noChangeArrowheads="1"/>
          </p:cNvSpPr>
          <p:nvPr/>
        </p:nvSpPr>
        <p:spPr bwMode="auto">
          <a:xfrm>
            <a:off x="2840037" y="639763"/>
            <a:ext cx="36734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Let’s chant</a:t>
            </a:r>
            <a:endParaRPr lang="zh-CN" altLang="en-US" sz="36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414" name="矩形 10"/>
          <p:cNvSpPr>
            <a:spLocks noChangeArrowheads="1"/>
          </p:cNvSpPr>
          <p:nvPr/>
        </p:nvSpPr>
        <p:spPr bwMode="auto">
          <a:xfrm>
            <a:off x="5292725" y="5899150"/>
            <a:ext cx="2441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kumimoji="1" lang="zh-CN" altLang="en-US" sz="1600" dirty="0">
                <a:latin typeface="Arial" panose="020B0604020202020204" pitchFamily="34" charset="0"/>
                <a:ea typeface="宋体" panose="02010600030101010101" pitchFamily="2" charset="-122"/>
              </a:rPr>
              <a:t>（单击图片可播放动画）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56907" y="1818824"/>
            <a:ext cx="2911437" cy="1898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5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4589" y="1818825"/>
            <a:ext cx="2705928" cy="18982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474588" y="4060598"/>
            <a:ext cx="2705927" cy="1960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756907" y="4060598"/>
            <a:ext cx="2911437" cy="1929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椭圆 10"/>
          <p:cNvSpPr/>
          <p:nvPr/>
        </p:nvSpPr>
        <p:spPr>
          <a:xfrm>
            <a:off x="4643438" y="1902520"/>
            <a:ext cx="2051050" cy="17192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292725" y="4156770"/>
            <a:ext cx="2051050" cy="17192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1809750" y="4220270"/>
            <a:ext cx="2051050" cy="172085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1835150" y="1848545"/>
            <a:ext cx="2051050" cy="17192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1341438" y="1126703"/>
            <a:ext cx="3517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room is it?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20"/>
          <p:cNvSpPr txBox="1">
            <a:spLocks noChangeArrowheads="1"/>
          </p:cNvSpPr>
          <p:nvPr/>
        </p:nvSpPr>
        <p:spPr bwMode="auto">
          <a:xfrm>
            <a:off x="2870721" y="639763"/>
            <a:ext cx="36718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6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Guessing game </a:t>
            </a:r>
            <a:endParaRPr lang="zh-CN" altLang="en-US" sz="36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9468" name="图片 2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9" name="文本框 5"/>
          <p:cNvSpPr txBox="1">
            <a:spLocks noChangeArrowheads="1"/>
          </p:cNvSpPr>
          <p:nvPr/>
        </p:nvSpPr>
        <p:spPr bwMode="auto">
          <a:xfrm>
            <a:off x="1216025" y="115888"/>
            <a:ext cx="1195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2457450" y="692150"/>
            <a:ext cx="42021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4000" b="1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room is it?</a:t>
            </a:r>
            <a:endParaRPr lang="zh-CN" altLang="en-US" sz="4000" b="1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文本框 5"/>
          <p:cNvSpPr txBox="1">
            <a:spLocks noChangeArrowheads="1"/>
          </p:cNvSpPr>
          <p:nvPr/>
        </p:nvSpPr>
        <p:spPr bwMode="auto">
          <a:xfrm>
            <a:off x="1198563" y="98425"/>
            <a:ext cx="1212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39752" y="1433715"/>
            <a:ext cx="4514809" cy="34354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488447" y="4870450"/>
            <a:ext cx="8262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often takes a bath in the bathroom.</a:t>
            </a:r>
            <a:endParaRPr lang="zh-CN" alt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3787"/>
          <p:cNvSpPr/>
          <p:nvPr/>
        </p:nvSpPr>
        <p:spPr bwMode="auto">
          <a:xfrm rot="637621" flipH="1">
            <a:off x="581025" y="1598613"/>
            <a:ext cx="2962275" cy="1279525"/>
          </a:xfrm>
          <a:custGeom>
            <a:avLst/>
            <a:gdLst>
              <a:gd name="T0" fmla="*/ 2147483646 w 2131"/>
              <a:gd name="T1" fmla="*/ 2147483646 h 694"/>
              <a:gd name="T2" fmla="*/ 2147483646 w 2131"/>
              <a:gd name="T3" fmla="*/ 2147483646 h 694"/>
              <a:gd name="T4" fmla="*/ 2147483646 w 2131"/>
              <a:gd name="T5" fmla="*/ 2147483646 h 694"/>
              <a:gd name="T6" fmla="*/ 2147483646 w 2131"/>
              <a:gd name="T7" fmla="*/ 2147483646 h 694"/>
              <a:gd name="T8" fmla="*/ 2147483646 w 2131"/>
              <a:gd name="T9" fmla="*/ 2147483646 h 694"/>
              <a:gd name="T10" fmla="*/ 2147483646 w 2131"/>
              <a:gd name="T11" fmla="*/ 2147483646 h 694"/>
              <a:gd name="T12" fmla="*/ 2147483646 w 2131"/>
              <a:gd name="T13" fmla="*/ 2147483646 h 694"/>
              <a:gd name="T14" fmla="*/ 2147483646 w 2131"/>
              <a:gd name="T15" fmla="*/ 2147483646 h 694"/>
              <a:gd name="T16" fmla="*/ 2147483646 w 2131"/>
              <a:gd name="T17" fmla="*/ 2147483646 h 694"/>
              <a:gd name="T18" fmla="*/ 2147483646 w 2131"/>
              <a:gd name="T19" fmla="*/ 2147483646 h 694"/>
              <a:gd name="T20" fmla="*/ 2147483646 w 2131"/>
              <a:gd name="T21" fmla="*/ 2147483646 h 694"/>
              <a:gd name="T22" fmla="*/ 2147483646 w 2131"/>
              <a:gd name="T23" fmla="*/ 2147483646 h 694"/>
              <a:gd name="T24" fmla="*/ 2147483646 w 2131"/>
              <a:gd name="T25" fmla="*/ 2147483646 h 694"/>
              <a:gd name="T26" fmla="*/ 2147483646 w 2131"/>
              <a:gd name="T27" fmla="*/ 2147483646 h 694"/>
              <a:gd name="T28" fmla="*/ 2147483646 w 2131"/>
              <a:gd name="T29" fmla="*/ 2147483646 h 694"/>
              <a:gd name="T30" fmla="*/ 2147483646 w 2131"/>
              <a:gd name="T31" fmla="*/ 2147483646 h 694"/>
              <a:gd name="T32" fmla="*/ 2147483646 w 2131"/>
              <a:gd name="T33" fmla="*/ 2147483646 h 694"/>
              <a:gd name="T34" fmla="*/ 2147483646 w 2131"/>
              <a:gd name="T35" fmla="*/ 2147483646 h 694"/>
              <a:gd name="T36" fmla="*/ 2147483646 w 2131"/>
              <a:gd name="T37" fmla="*/ 2147483646 h 694"/>
              <a:gd name="T38" fmla="*/ 2147483646 w 2131"/>
              <a:gd name="T39" fmla="*/ 2147483646 h 69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131"/>
              <a:gd name="T61" fmla="*/ 0 h 694"/>
              <a:gd name="T62" fmla="*/ 2131 w 2131"/>
              <a:gd name="T63" fmla="*/ 694 h 69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131" h="694">
                <a:moveTo>
                  <a:pt x="2118" y="117"/>
                </a:moveTo>
                <a:cubicBezTo>
                  <a:pt x="448" y="117"/>
                  <a:pt x="448" y="117"/>
                  <a:pt x="448" y="117"/>
                </a:cubicBezTo>
                <a:cubicBezTo>
                  <a:pt x="448" y="117"/>
                  <a:pt x="452" y="89"/>
                  <a:pt x="443" y="69"/>
                </a:cubicBezTo>
                <a:cubicBezTo>
                  <a:pt x="434" y="49"/>
                  <a:pt x="398" y="0"/>
                  <a:pt x="338" y="42"/>
                </a:cubicBezTo>
                <a:cubicBezTo>
                  <a:pt x="279" y="83"/>
                  <a:pt x="102" y="218"/>
                  <a:pt x="72" y="242"/>
                </a:cubicBezTo>
                <a:cubicBezTo>
                  <a:pt x="41" y="265"/>
                  <a:pt x="7" y="292"/>
                  <a:pt x="3" y="342"/>
                </a:cubicBezTo>
                <a:cubicBezTo>
                  <a:pt x="0" y="389"/>
                  <a:pt x="12" y="411"/>
                  <a:pt x="68" y="461"/>
                </a:cubicBezTo>
                <a:cubicBezTo>
                  <a:pt x="116" y="504"/>
                  <a:pt x="300" y="636"/>
                  <a:pt x="329" y="654"/>
                </a:cubicBezTo>
                <a:cubicBezTo>
                  <a:pt x="358" y="672"/>
                  <a:pt x="393" y="694"/>
                  <a:pt x="430" y="659"/>
                </a:cubicBezTo>
                <a:cubicBezTo>
                  <a:pt x="457" y="634"/>
                  <a:pt x="453" y="587"/>
                  <a:pt x="453" y="587"/>
                </a:cubicBezTo>
                <a:cubicBezTo>
                  <a:pt x="2121" y="541"/>
                  <a:pt x="2121" y="541"/>
                  <a:pt x="2121" y="541"/>
                </a:cubicBezTo>
                <a:cubicBezTo>
                  <a:pt x="2100" y="498"/>
                  <a:pt x="2100" y="498"/>
                  <a:pt x="2100" y="498"/>
                </a:cubicBezTo>
                <a:cubicBezTo>
                  <a:pt x="362" y="497"/>
                  <a:pt x="362" y="497"/>
                  <a:pt x="362" y="497"/>
                </a:cubicBezTo>
                <a:cubicBezTo>
                  <a:pt x="362" y="562"/>
                  <a:pt x="362" y="562"/>
                  <a:pt x="362" y="562"/>
                </a:cubicBezTo>
                <a:cubicBezTo>
                  <a:pt x="362" y="562"/>
                  <a:pt x="122" y="391"/>
                  <a:pt x="102" y="375"/>
                </a:cubicBezTo>
                <a:cubicBezTo>
                  <a:pt x="82" y="359"/>
                  <a:pt x="86" y="339"/>
                  <a:pt x="108" y="326"/>
                </a:cubicBezTo>
                <a:cubicBezTo>
                  <a:pt x="129" y="314"/>
                  <a:pt x="358" y="141"/>
                  <a:pt x="358" y="141"/>
                </a:cubicBezTo>
                <a:cubicBezTo>
                  <a:pt x="358" y="211"/>
                  <a:pt x="358" y="211"/>
                  <a:pt x="358" y="211"/>
                </a:cubicBezTo>
                <a:cubicBezTo>
                  <a:pt x="2131" y="164"/>
                  <a:pt x="2131" y="164"/>
                  <a:pt x="2131" y="164"/>
                </a:cubicBezTo>
                <a:lnTo>
                  <a:pt x="2118" y="117"/>
                </a:lnTo>
                <a:close/>
              </a:path>
            </a:pathLst>
          </a:custGeom>
          <a:solidFill>
            <a:srgbClr val="FDBBDF"/>
          </a:solidFill>
          <a:ln w="9525">
            <a:solidFill>
              <a:srgbClr val="FDBBDF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Kate’s bathroom</a:t>
            </a:r>
            <a:endParaRPr lang="zh-CN" altLang="en-US" sz="28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253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776538" y="981075"/>
            <a:ext cx="3025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bathroom</a:t>
            </a:r>
            <a:endParaRPr lang="zh-CN" altLang="en-US" sz="4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bathroom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738" y="11080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63713" y="1973263"/>
            <a:ext cx="4968875" cy="361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619250" y="1973263"/>
            <a:ext cx="5924550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4578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87824" y="2201382"/>
            <a:ext cx="4320480" cy="32517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900113" y="908050"/>
            <a:ext cx="7451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Kate shows the bathroom to Li Yan.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4" y="1555051"/>
            <a:ext cx="3509471" cy="267045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560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051720" y="1937896"/>
            <a:ext cx="4957896" cy="3871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755650" y="877888"/>
            <a:ext cx="8137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that, Kate shows her the </a:t>
            </a: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room. </a:t>
            </a:r>
            <a:endParaRPr lang="zh-CN" altLang="en-US" sz="32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755650" y="1503363"/>
            <a:ext cx="558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in the living room? </a:t>
            </a:r>
            <a:endParaRPr lang="zh-CN" altLang="en-US" sz="3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6626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6628" name="图片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95500" y="1690688"/>
            <a:ext cx="428307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2484438" y="836613"/>
            <a:ext cx="34702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DVD player</a:t>
            </a:r>
            <a:endParaRPr lang="zh-CN" altLang="en-US" sz="4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DVDplayer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0191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547813" y="2100263"/>
            <a:ext cx="5673725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19250" y="1628775"/>
            <a:ext cx="5545138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350838" y="4797425"/>
            <a:ext cx="846931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DVD player in the living room.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28674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8676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716088" y="985838"/>
            <a:ext cx="3346450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5292725" y="1730375"/>
            <a:ext cx="17605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endParaRPr lang="zh-CN" altLang="en-US" sz="48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clock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738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268538" y="908050"/>
            <a:ext cx="243046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547664" y="908720"/>
            <a:ext cx="3592513" cy="373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700088" y="5231159"/>
            <a:ext cx="7904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is a big clock in the living room.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博士帽">
      <a:majorFont>
        <a:latin typeface="微软雅黑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主题6</Template>
  <TotalTime>0</TotalTime>
  <Words>398</Words>
  <Application>Microsoft Office PowerPoint</Application>
  <PresentationFormat>全屏显示(4:3)</PresentationFormat>
  <Paragraphs>83</Paragraphs>
  <Slides>18</Slides>
  <Notes>7</Notes>
  <HiddenSlides>0</HiddenSlides>
  <MMClips>8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2023-01-16T20:56:05Z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8D8EC2ED4DE04E37848B1EFA5EB6BB19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