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3ABD0-2943-478C-8B31-9ECACD4B125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C397A-501A-4A4D-8C01-0E78AE153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2548-7C30-4595-A43A-A335A0BB5D88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6" name="灯片编号占位符 3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F3A9DA07-46D8-45DC-A8EB-5770D9B5BB04}" type="slidenum">
              <a:rPr lang="zh-CN" altLang="en-US" sz="1200">
                <a:solidFill>
                  <a:prstClr val="black"/>
                </a:solidFill>
                <a:latin typeface="Arial" panose="020B0604020202020204" pitchFamily="34" charset="0"/>
              </a:rPr>
              <a:t>18</a:t>
            </a:fld>
            <a:endParaRPr lang="en-US" altLang="zh-C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4" name="灯片编号占位符 3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4927569-A414-496C-B83A-7613F566240F}" type="slidenum">
              <a:rPr lang="zh-CN" altLang="en-US" sz="1200">
                <a:solidFill>
                  <a:prstClr val="black"/>
                </a:solidFill>
                <a:latin typeface="Arial" panose="020B0604020202020204" pitchFamily="34" charset="0"/>
              </a:rPr>
              <a:t>19</a:t>
            </a:fld>
            <a:endParaRPr lang="en-US" altLang="zh-C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2" name="灯片编号占位符 3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AA6A1C6D-5633-4780-AC8A-A87341FE752C}" type="slidenum">
              <a:rPr lang="zh-CN" altLang="en-US" sz="1200">
                <a:solidFill>
                  <a:prstClr val="black"/>
                </a:solidFill>
                <a:latin typeface="Arial" panose="020B0604020202020204" pitchFamily="34" charset="0"/>
              </a:rPr>
              <a:t>20</a:t>
            </a:fld>
            <a:endParaRPr lang="en-US" altLang="zh-C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D5AC5D-9D8F-45DF-B951-B6E947295E5C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A54B86-65B7-4653-9375-A3A0827F5BCD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24367-6569-4E40-8DF6-EF681422F27B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590791-EC9D-41D4-A3CA-56AADC70A10C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274638"/>
            <a:ext cx="2066925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3138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1E056-E983-46AE-8B5C-F58775EDA8D1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E5666-1B87-4EB5-896B-36508EC1502A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ECC163-8847-4081-88B8-E2BC5C8CDD18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E481CD-C984-4560-A185-276B824FD88B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96B09-F4F0-4304-BF24-3956DC6BAD61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88774E-1E5C-434B-ACB4-2CC72DEB1CEC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1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E5643C-CB6D-47AB-A8DF-4CDAAF05410C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39E69-A947-424A-8B21-EA3361C4896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B21AA2-2F65-41B1-9D34-894B7FF725B5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4FAA3-2FAA-4F2C-84FD-BB9CDCFC8D4D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3132E7-BF8F-4E8B-B8FF-ED552AC045C3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1A0C5-D96E-44E1-90D8-FA81A86EEDE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9FA68-B70D-428D-9E93-7DC6CA9D96AB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E30C4D-9D15-4533-8BB0-BCF43F71E9BF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6EF822-D29C-4723-B2B3-95666D99A134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61DD9E-608B-49BE-97E3-561940E26F2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7F811F-39C2-4AB7-895E-E0ADEAE198E2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8B1B2-3CE6-41F3-90F6-BCC9F6AF6A8C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98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423056-F145-43CE-AA27-5609B5EA41BD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C452C4-2B75-4A82-9A4C-888CC2BDAD6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2049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1340768"/>
            <a:ext cx="8496944" cy="1965325"/>
          </a:xfrm>
        </p:spPr>
        <p:txBody>
          <a:bodyPr/>
          <a:lstStyle/>
          <a:p>
            <a:r>
              <a:rPr lang="en-US" altLang="zh-CN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9</a:t>
            </a: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CN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Where will you go?</a:t>
            </a:r>
          </a:p>
        </p:txBody>
      </p:sp>
      <p:sp>
        <p:nvSpPr>
          <p:cNvPr id="4" name="矩形 3"/>
          <p:cNvSpPr/>
          <p:nvPr/>
        </p:nvSpPr>
        <p:spPr>
          <a:xfrm>
            <a:off x="323528" y="5301208"/>
            <a:ext cx="849694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341438"/>
            <a:ext cx="53721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71550" y="0"/>
            <a:ext cx="4348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 will choose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France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435600" y="0"/>
            <a:ext cx="303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I'll go to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Paris.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16013" y="692150"/>
            <a:ext cx="6316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I'd like to visit the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Eiffel Tower.</a:t>
            </a:r>
          </a:p>
        </p:txBody>
      </p:sp>
      <p:sp>
        <p:nvSpPr>
          <p:cNvPr id="17414" name="文本框 3"/>
          <p:cNvSpPr txBox="1">
            <a:spLocks noChangeArrowheads="1"/>
          </p:cNvSpPr>
          <p:nvPr/>
        </p:nvSpPr>
        <p:spPr bwMode="auto">
          <a:xfrm>
            <a:off x="395288" y="4508500"/>
            <a:ext cx="7537450" cy="10668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Paris is the capital city of France and it’s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famous for the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Eiffel Tower. 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323850" y="5667375"/>
            <a:ext cx="7829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Paris is the food capital in the world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And it is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a great place to go shopping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71550" y="0"/>
            <a:ext cx="4348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 will choose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France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5435600" y="0"/>
            <a:ext cx="303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I'll go to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Paris.</a:t>
            </a: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1116013" y="692150"/>
            <a:ext cx="6316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I'd like to visit the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Eiffel Tower.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971550" y="0"/>
            <a:ext cx="4348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 will choose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France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5435600" y="0"/>
            <a:ext cx="303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I'll go to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Paris.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41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628775"/>
            <a:ext cx="5310188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16013" y="692150"/>
            <a:ext cx="6037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I'd like nature in south Africa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71550" y="0"/>
            <a:ext cx="541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 will choose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South Africa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222250" y="5734050"/>
            <a:ext cx="892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South Africa is famous for natural beautiful.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00213"/>
            <a:ext cx="5759450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412875"/>
            <a:ext cx="592455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03350" y="260350"/>
            <a:ext cx="452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 will choose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Canada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323850" y="5516563"/>
            <a:ext cx="8464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Canada is famous for the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beautiful lakes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and waterfall 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323528" y="1844824"/>
            <a:ext cx="899636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If you can travel to any country in the world,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Where will you go?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70C0"/>
                </a:solidFill>
                <a:latin typeface="Arial" panose="020B0604020202020204" pitchFamily="34" charset="0"/>
              </a:rPr>
              <a:t>Why?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9"/>
          <p:cNvGrpSpPr/>
          <p:nvPr/>
        </p:nvGrpSpPr>
        <p:grpSpPr bwMode="auto">
          <a:xfrm>
            <a:off x="0" y="0"/>
            <a:ext cx="1692275" cy="1412875"/>
            <a:chOff x="0" y="0"/>
            <a:chExt cx="5486400" cy="4619625"/>
          </a:xfrm>
        </p:grpSpPr>
        <p:sp>
          <p:nvSpPr>
            <p:cNvPr id="23554" name="椭圆 21"/>
            <p:cNvSpPr>
              <a:spLocks noChangeArrowheads="1"/>
            </p:cNvSpPr>
            <p:nvPr/>
          </p:nvSpPr>
          <p:spPr bwMode="auto">
            <a:xfrm>
              <a:off x="3814915" y="1737588"/>
              <a:ext cx="786580" cy="574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3555" name="Group 11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3556" name="矩形 23"/>
              <p:cNvSpPr>
                <a:spLocks noChangeArrowheads="1"/>
              </p:cNvSpPr>
              <p:nvPr/>
            </p:nvSpPr>
            <p:spPr bwMode="auto">
              <a:xfrm>
                <a:off x="2815958" y="1095022"/>
                <a:ext cx="782649" cy="429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3557" name="图片 24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558" name="WordArt 21"/>
          <p:cNvSpPr>
            <a:spLocks noChangeArrowheads="1" noChangeShapeType="1" noTextEdit="1"/>
          </p:cNvSpPr>
          <p:nvPr/>
        </p:nvSpPr>
        <p:spPr bwMode="auto">
          <a:xfrm>
            <a:off x="827088" y="1196975"/>
            <a:ext cx="7848600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3399FF"/>
              </a:soli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3" name="Group 46"/>
          <p:cNvGrpSpPr/>
          <p:nvPr/>
        </p:nvGrpSpPr>
        <p:grpSpPr bwMode="auto">
          <a:xfrm>
            <a:off x="1785938" y="3143250"/>
            <a:ext cx="2520950" cy="2463800"/>
            <a:chOff x="2245" y="2568"/>
            <a:chExt cx="1588" cy="1552"/>
          </a:xfrm>
        </p:grpSpPr>
        <p:pic>
          <p:nvPicPr>
            <p:cNvPr id="23560" name="Picture 44" descr="b03533fa828ba61eb8ae63734234970a304e592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5" y="2568"/>
              <a:ext cx="1588" cy="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Text Box 18"/>
            <p:cNvSpPr txBox="1">
              <a:spLocks noChangeArrowheads="1"/>
            </p:cNvSpPr>
            <p:nvPr/>
          </p:nvSpPr>
          <p:spPr bwMode="auto">
            <a:xfrm>
              <a:off x="2290" y="3793"/>
              <a:ext cx="14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South Africa</a:t>
              </a:r>
            </a:p>
          </p:txBody>
        </p:sp>
      </p:grpSp>
      <p:pic>
        <p:nvPicPr>
          <p:cNvPr id="27" name="Picture 4" descr="c:\documents and settings\administrator\application data\360se6\User Data\temp\2011112211404722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000375"/>
            <a:ext cx="4249737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" descr="E:\英语素材\ben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57313"/>
            <a:ext cx="17843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圆角矩形标注 7"/>
          <p:cNvSpPr>
            <a:spLocks noChangeArrowheads="1"/>
          </p:cNvSpPr>
          <p:nvPr/>
        </p:nvSpPr>
        <p:spPr bwMode="auto">
          <a:xfrm>
            <a:off x="1620838" y="117475"/>
            <a:ext cx="7000875" cy="2214563"/>
          </a:xfrm>
          <a:prstGeom prst="wedgeRoundRectCallout">
            <a:avLst>
              <a:gd name="adj1" fmla="val -44037"/>
              <a:gd name="adj2" fmla="val 62079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I think I will go to </a:t>
            </a:r>
            <a:r>
              <a:rPr lang="en-US" altLang="zh-CN" sz="25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South Africa</a:t>
            </a: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I love </a:t>
            </a:r>
            <a:r>
              <a:rPr lang="en-US" altLang="zh-CN" sz="25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nature</a:t>
            </a: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 and in South Africa I can see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 many beautiful </a:t>
            </a:r>
            <a:r>
              <a:rPr lang="en-US" altLang="zh-CN" sz="25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mountain</a:t>
            </a: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s and </a:t>
            </a:r>
            <a:r>
              <a:rPr lang="en-US" altLang="zh-CN" sz="2500" u="sng" dirty="0">
                <a:solidFill>
                  <a:srgbClr val="FF3300"/>
                </a:solidFill>
                <a:latin typeface="Comic Sans MS" panose="030F0702030302020204" pitchFamily="66" charset="0"/>
              </a:rPr>
              <a:t>forests</a:t>
            </a: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zh-CN" altLang="en-US" sz="2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9"/>
          <p:cNvGrpSpPr/>
          <p:nvPr/>
        </p:nvGrpSpPr>
        <p:grpSpPr bwMode="auto">
          <a:xfrm>
            <a:off x="0" y="0"/>
            <a:ext cx="1692275" cy="1412875"/>
            <a:chOff x="0" y="0"/>
            <a:chExt cx="5486400" cy="4619625"/>
          </a:xfrm>
        </p:grpSpPr>
        <p:sp>
          <p:nvSpPr>
            <p:cNvPr id="24578" name="椭圆 21"/>
            <p:cNvSpPr>
              <a:spLocks noChangeArrowheads="1"/>
            </p:cNvSpPr>
            <p:nvPr/>
          </p:nvSpPr>
          <p:spPr bwMode="auto">
            <a:xfrm>
              <a:off x="3814915" y="1737588"/>
              <a:ext cx="786580" cy="574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4579" name="Group 11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4580" name="矩形 23"/>
              <p:cNvSpPr>
                <a:spLocks noChangeArrowheads="1"/>
              </p:cNvSpPr>
              <p:nvPr/>
            </p:nvSpPr>
            <p:spPr bwMode="auto">
              <a:xfrm>
                <a:off x="2815958" y="1095022"/>
                <a:ext cx="782649" cy="429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4581" name="图片 24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582" name="WordArt 21"/>
          <p:cNvSpPr>
            <a:spLocks noChangeArrowheads="1" noChangeShapeType="1" noTextEdit="1"/>
          </p:cNvSpPr>
          <p:nvPr/>
        </p:nvSpPr>
        <p:spPr bwMode="auto">
          <a:xfrm>
            <a:off x="827088" y="1196975"/>
            <a:ext cx="7848600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3399FF"/>
              </a:soli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4583" name="Picture 4" descr="E:\英语素材\Jane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571500"/>
            <a:ext cx="15779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4"/>
          <p:cNvGrpSpPr/>
          <p:nvPr/>
        </p:nvGrpSpPr>
        <p:grpSpPr bwMode="auto">
          <a:xfrm>
            <a:off x="0" y="2000250"/>
            <a:ext cx="2663825" cy="2376488"/>
            <a:chOff x="295" y="663"/>
            <a:chExt cx="1678" cy="1497"/>
          </a:xfrm>
        </p:grpSpPr>
        <p:sp>
          <p:nvSpPr>
            <p:cNvPr id="24585" name="Text Box 15"/>
            <p:cNvSpPr txBox="1">
              <a:spLocks noChangeArrowheads="1"/>
            </p:cNvSpPr>
            <p:nvPr/>
          </p:nvSpPr>
          <p:spPr bwMode="auto">
            <a:xfrm>
              <a:off x="476" y="1833"/>
              <a:ext cx="10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Australia</a:t>
              </a:r>
            </a:p>
          </p:txBody>
        </p:sp>
        <p:pic>
          <p:nvPicPr>
            <p:cNvPr id="24586" name="Picture 33" descr="Australia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" y="663"/>
              <a:ext cx="167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5" descr="Sydney Harbour Bridge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3714750"/>
            <a:ext cx="41433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Sydney Opera Hous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0"/>
            <a:ext cx="39290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圆角矩形标注 7"/>
          <p:cNvSpPr>
            <a:spLocks noChangeArrowheads="1"/>
          </p:cNvSpPr>
          <p:nvPr/>
        </p:nvSpPr>
        <p:spPr bwMode="auto">
          <a:xfrm>
            <a:off x="179388" y="0"/>
            <a:ext cx="6769100" cy="1916113"/>
          </a:xfrm>
          <a:prstGeom prst="wedgeRoundRectCallout">
            <a:avLst>
              <a:gd name="adj1" fmla="val 48505"/>
              <a:gd name="adj2" fmla="val 58727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5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I will </a:t>
            </a:r>
            <a:r>
              <a:rPr lang="en-US" altLang="zh-CN" sz="25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choose</a:t>
            </a: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 Australia.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I ‘d like to see the </a:t>
            </a:r>
            <a:r>
              <a:rPr lang="en-US" altLang="zh-CN" sz="25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Sydney Opera House </a:t>
            </a: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and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zh-CN" sz="25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Harbour</a:t>
            </a:r>
            <a:r>
              <a:rPr lang="en-US" altLang="zh-CN" sz="25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Bridge</a:t>
            </a: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zh-CN" altLang="en-US" sz="2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9"/>
          <p:cNvGrpSpPr/>
          <p:nvPr/>
        </p:nvGrpSpPr>
        <p:grpSpPr bwMode="auto">
          <a:xfrm>
            <a:off x="0" y="0"/>
            <a:ext cx="1692275" cy="1412875"/>
            <a:chOff x="0" y="0"/>
            <a:chExt cx="5486400" cy="4619625"/>
          </a:xfrm>
        </p:grpSpPr>
        <p:sp>
          <p:nvSpPr>
            <p:cNvPr id="25602" name="椭圆 21"/>
            <p:cNvSpPr>
              <a:spLocks noChangeArrowheads="1"/>
            </p:cNvSpPr>
            <p:nvPr/>
          </p:nvSpPr>
          <p:spPr bwMode="auto">
            <a:xfrm>
              <a:off x="3814915" y="1737588"/>
              <a:ext cx="786580" cy="574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5603" name="Group 11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5604" name="矩形 23"/>
              <p:cNvSpPr>
                <a:spLocks noChangeArrowheads="1"/>
              </p:cNvSpPr>
              <p:nvPr/>
            </p:nvSpPr>
            <p:spPr bwMode="auto">
              <a:xfrm>
                <a:off x="2815958" y="1095022"/>
                <a:ext cx="782649" cy="429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5605" name="图片 24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06" name="WordArt 21"/>
          <p:cNvSpPr>
            <a:spLocks noChangeArrowheads="1" noChangeShapeType="1" noTextEdit="1"/>
          </p:cNvSpPr>
          <p:nvPr/>
        </p:nvSpPr>
        <p:spPr bwMode="auto">
          <a:xfrm>
            <a:off x="827088" y="1196975"/>
            <a:ext cx="7848600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3399FF"/>
              </a:soli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5607" name="Picture 5" descr="E:\英语素材\xiaoling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1143000"/>
            <a:ext cx="1412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49"/>
          <p:cNvGrpSpPr/>
          <p:nvPr/>
        </p:nvGrpSpPr>
        <p:grpSpPr bwMode="auto">
          <a:xfrm>
            <a:off x="142875" y="2214563"/>
            <a:ext cx="2449513" cy="2463800"/>
            <a:chOff x="3969" y="2568"/>
            <a:chExt cx="1543" cy="1552"/>
          </a:xfrm>
        </p:grpSpPr>
        <p:pic>
          <p:nvPicPr>
            <p:cNvPr id="25609" name="Picture 47" descr="japa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9" y="2568"/>
              <a:ext cx="1543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 Box 18"/>
            <p:cNvSpPr txBox="1">
              <a:spLocks noChangeArrowheads="1"/>
            </p:cNvSpPr>
            <p:nvPr/>
          </p:nvSpPr>
          <p:spPr bwMode="auto">
            <a:xfrm>
              <a:off x="4241" y="3793"/>
              <a:ext cx="9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Japan</a:t>
              </a:r>
            </a:p>
          </p:txBody>
        </p:sp>
      </p:grpSp>
      <p:pic>
        <p:nvPicPr>
          <p:cNvPr id="18" name="Picture 2" descr="c:\documents and settings\administrator\application data\360se6\User Data\temp\t01a51672601697909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4214813"/>
            <a:ext cx="4572001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documents and settings\administrator\application data\360se6\User Data\temp\2614-001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357563"/>
            <a:ext cx="38893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圆角矩形标注 7"/>
          <p:cNvSpPr>
            <a:spLocks noChangeArrowheads="1"/>
          </p:cNvSpPr>
          <p:nvPr/>
        </p:nvSpPr>
        <p:spPr bwMode="auto">
          <a:xfrm>
            <a:off x="0" y="0"/>
            <a:ext cx="7143750" cy="2214563"/>
          </a:xfrm>
          <a:prstGeom prst="wedgeRoundRectCallout">
            <a:avLst>
              <a:gd name="adj1" fmla="val 49222"/>
              <a:gd name="adj2" fmla="val 82875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>
                <a:solidFill>
                  <a:srgbClr val="000000"/>
                </a:solidFill>
                <a:latin typeface="Comic Sans MS" panose="030F0702030302020204" pitchFamily="66" charset="0"/>
              </a:rPr>
              <a:t>I want to go to </a:t>
            </a:r>
            <a:r>
              <a:rPr lang="en-US" altLang="zh-CN" sz="2500" u="sng">
                <a:solidFill>
                  <a:srgbClr val="FF0000"/>
                </a:solidFill>
                <a:latin typeface="Comic Sans MS" panose="030F0702030302020204" pitchFamily="66" charset="0"/>
              </a:rPr>
              <a:t>Japan</a:t>
            </a:r>
            <a:r>
              <a:rPr lang="en-US" altLang="zh-CN" sz="250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altLang="zh-CN" sz="2500" u="sng">
                <a:solidFill>
                  <a:srgbClr val="FF0000"/>
                </a:solidFill>
                <a:latin typeface="Comic Sans MS" panose="030F0702030302020204" pitchFamily="66" charset="0"/>
              </a:rPr>
              <a:t>Tokyo</a:t>
            </a:r>
            <a:r>
              <a:rPr lang="en-US" altLang="zh-CN" sz="2500">
                <a:solidFill>
                  <a:srgbClr val="000000"/>
                </a:solidFill>
                <a:latin typeface="Comic Sans MS" panose="030F0702030302020204" pitchFamily="66" charset="0"/>
              </a:rPr>
              <a:t> is so </a:t>
            </a:r>
            <a:r>
              <a:rPr lang="en-US" altLang="zh-CN" sz="2500" u="sng">
                <a:solidFill>
                  <a:srgbClr val="FF0000"/>
                </a:solidFill>
                <a:latin typeface="Comic Sans MS" panose="030F0702030302020204" pitchFamily="66" charset="0"/>
              </a:rPr>
              <a:t>modern</a:t>
            </a:r>
            <a:r>
              <a:rPr lang="en-US" altLang="zh-CN" sz="2500">
                <a:solidFill>
                  <a:srgbClr val="000000"/>
                </a:solidFill>
                <a:latin typeface="Comic Sans MS" panose="030F0702030302020204" pitchFamily="66" charset="0"/>
              </a:rPr>
              <a:t> and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>
                <a:solidFill>
                  <a:srgbClr val="000000"/>
                </a:solidFill>
                <a:latin typeface="Comic Sans MS" panose="030F0702030302020204" pitchFamily="66" charset="0"/>
              </a:rPr>
              <a:t>it’s a great place to go shopping, too. I’d like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>
                <a:solidFill>
                  <a:srgbClr val="000000"/>
                </a:solidFill>
                <a:latin typeface="Comic Sans MS" panose="030F0702030302020204" pitchFamily="66" charset="0"/>
              </a:rPr>
              <a:t>to buy a robot there.</a:t>
            </a:r>
            <a:endParaRPr lang="zh-CN" altLang="en-US" sz="25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9"/>
          <p:cNvGrpSpPr/>
          <p:nvPr/>
        </p:nvGrpSpPr>
        <p:grpSpPr bwMode="auto">
          <a:xfrm>
            <a:off x="0" y="0"/>
            <a:ext cx="1692275" cy="1412875"/>
            <a:chOff x="0" y="0"/>
            <a:chExt cx="5486400" cy="4619625"/>
          </a:xfrm>
        </p:grpSpPr>
        <p:sp>
          <p:nvSpPr>
            <p:cNvPr id="26626" name="椭圆 21"/>
            <p:cNvSpPr>
              <a:spLocks noChangeArrowheads="1"/>
            </p:cNvSpPr>
            <p:nvPr/>
          </p:nvSpPr>
          <p:spPr bwMode="auto">
            <a:xfrm>
              <a:off x="3814915" y="1737588"/>
              <a:ext cx="786580" cy="574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6627" name="Group 11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6628" name="矩形 23"/>
              <p:cNvSpPr>
                <a:spLocks noChangeArrowheads="1"/>
              </p:cNvSpPr>
              <p:nvPr/>
            </p:nvSpPr>
            <p:spPr bwMode="auto">
              <a:xfrm>
                <a:off x="2815958" y="1095022"/>
                <a:ext cx="782649" cy="429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6629" name="图片 24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630" name="WordArt 21"/>
          <p:cNvSpPr>
            <a:spLocks noChangeArrowheads="1" noChangeShapeType="1" noTextEdit="1"/>
          </p:cNvSpPr>
          <p:nvPr/>
        </p:nvSpPr>
        <p:spPr bwMode="auto">
          <a:xfrm>
            <a:off x="827088" y="1196975"/>
            <a:ext cx="7848600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3399FF"/>
              </a:soli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6631" name="Picture 6" descr="E:\英语素材\jiamin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4438"/>
            <a:ext cx="15478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documents and settings\administrator\application data\360se6\User Data\temp\xinsrc_122120116100016911494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2450" y="4143375"/>
            <a:ext cx="35115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7"/>
          <p:cNvGrpSpPr/>
          <p:nvPr/>
        </p:nvGrpSpPr>
        <p:grpSpPr bwMode="auto">
          <a:xfrm>
            <a:off x="3500438" y="2357438"/>
            <a:ext cx="2663825" cy="2246312"/>
            <a:chOff x="2064" y="754"/>
            <a:chExt cx="1678" cy="1415"/>
          </a:xfrm>
        </p:grpSpPr>
        <p:sp>
          <p:nvSpPr>
            <p:cNvPr id="26634" name="Text Box 16"/>
            <p:cNvSpPr txBox="1">
              <a:spLocks noChangeArrowheads="1"/>
            </p:cNvSpPr>
            <p:nvPr/>
          </p:nvSpPr>
          <p:spPr bwMode="auto">
            <a:xfrm>
              <a:off x="2290" y="1842"/>
              <a:ext cx="9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France</a:t>
              </a:r>
            </a:p>
          </p:txBody>
        </p:sp>
        <p:pic>
          <p:nvPicPr>
            <p:cNvPr id="26635" name="Picture 3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359170"/>
                </a:clrFrom>
                <a:clrTo>
                  <a:srgbClr val="35917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754"/>
              <a:ext cx="1678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" descr="c:\documents and settings\administrator\application data\360se6\User Data\temp\20120501125151_GrKsc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857625"/>
            <a:ext cx="34290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圆角矩形标注 7"/>
          <p:cNvSpPr>
            <a:spLocks noChangeArrowheads="1"/>
          </p:cNvSpPr>
          <p:nvPr/>
        </p:nvSpPr>
        <p:spPr bwMode="auto">
          <a:xfrm>
            <a:off x="1547813" y="0"/>
            <a:ext cx="7345362" cy="2214563"/>
          </a:xfrm>
          <a:prstGeom prst="wedgeRoundRectCallout">
            <a:avLst>
              <a:gd name="adj1" fmla="val -38032"/>
              <a:gd name="adj2" fmla="val 6205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>
                <a:solidFill>
                  <a:srgbClr val="000000"/>
                </a:solidFill>
                <a:latin typeface="Comic Sans MS" panose="030F0702030302020204" pitchFamily="66" charset="0"/>
              </a:rPr>
              <a:t>If I can travel abroad I will go to </a:t>
            </a:r>
            <a:r>
              <a:rPr lang="en-US" altLang="zh-CN" sz="2500" u="sng">
                <a:solidFill>
                  <a:srgbClr val="FF0000"/>
                </a:solidFill>
                <a:latin typeface="Comic Sans MS" panose="030F0702030302020204" pitchFamily="66" charset="0"/>
              </a:rPr>
              <a:t>France</a:t>
            </a:r>
            <a:r>
              <a:rPr lang="en-US" altLang="zh-CN" sz="2500">
                <a:solidFill>
                  <a:srgbClr val="000000"/>
                </a:solidFill>
                <a:latin typeface="Comic Sans MS" panose="030F0702030302020204" pitchFamily="66" charset="0"/>
              </a:rPr>
              <a:t>, of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>
                <a:solidFill>
                  <a:srgbClr val="000000"/>
                </a:solidFill>
                <a:latin typeface="Comic Sans MS" panose="030F0702030302020204" pitchFamily="66" charset="0"/>
              </a:rPr>
              <a:t>course. I love food and people say that </a:t>
            </a:r>
            <a:r>
              <a:rPr lang="en-US" altLang="zh-CN" sz="2500" u="sng">
                <a:solidFill>
                  <a:srgbClr val="FF0000"/>
                </a:solidFill>
                <a:latin typeface="Comic Sans MS" panose="030F0702030302020204" pitchFamily="66" charset="0"/>
              </a:rPr>
              <a:t>Paris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>
                <a:solidFill>
                  <a:srgbClr val="000000"/>
                </a:solidFill>
                <a:latin typeface="Comic Sans MS" panose="030F0702030302020204" pitchFamily="66" charset="0"/>
              </a:rPr>
              <a:t>is the food </a:t>
            </a:r>
            <a:r>
              <a:rPr lang="en-US" altLang="zh-CN" sz="2500" u="sng">
                <a:solidFill>
                  <a:srgbClr val="FF0000"/>
                </a:solidFill>
                <a:latin typeface="Comic Sans MS" panose="030F0702030302020204" pitchFamily="66" charset="0"/>
              </a:rPr>
              <a:t>capital</a:t>
            </a:r>
            <a:r>
              <a:rPr lang="en-US" altLang="zh-CN" sz="2500">
                <a:solidFill>
                  <a:srgbClr val="000000"/>
                </a:solidFill>
                <a:latin typeface="Comic Sans MS" panose="030F0702030302020204" pitchFamily="66" charset="0"/>
              </a:rPr>
              <a:t> of the world.</a:t>
            </a:r>
            <a:r>
              <a:rPr lang="zh-CN" altLang="en-US" sz="2500">
                <a:solidFill>
                  <a:srgbClr val="000000"/>
                </a:solidFill>
                <a:latin typeface="Comic Sans MS" panose="030F0702030302020204" pitchFamily="66" charset="0"/>
              </a:rPr>
              <a:t>（世界美食之都）</a:t>
            </a:r>
            <a:endParaRPr lang="zh-CN" altLang="en-US" sz="25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WordArt 21"/>
          <p:cNvSpPr>
            <a:spLocks noChangeArrowheads="1" noChangeShapeType="1" noTextEdit="1"/>
          </p:cNvSpPr>
          <p:nvPr/>
        </p:nvSpPr>
        <p:spPr bwMode="auto">
          <a:xfrm>
            <a:off x="1260475" y="333375"/>
            <a:ext cx="7381875" cy="477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Fill the blanks</a:t>
            </a:r>
            <a:endParaRPr lang="zh-CN" altLang="en-US" sz="3600" b="1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54627" name="TextBox 4"/>
          <p:cNvSpPr txBox="1">
            <a:spLocks noChangeArrowheads="1"/>
          </p:cNvSpPr>
          <p:nvPr/>
        </p:nvSpPr>
        <p:spPr bwMode="auto">
          <a:xfrm>
            <a:off x="0" y="1143000"/>
            <a:ext cx="9358313" cy="5499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       If they can travel abroad, Ben will go to _______. Because  he loves _____and  he can see many ________and ________ in _________.</a:t>
            </a:r>
            <a:endParaRPr lang="en-US" altLang="zh-CN" sz="3000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        Janet will _____ Australia. She wants to see the </a:t>
            </a:r>
            <a:r>
              <a:rPr lang="en-US" altLang="zh-CN" sz="3000" b="1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___________</a:t>
            </a: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_    and the</a:t>
            </a:r>
            <a:r>
              <a:rPr lang="en-US" altLang="zh-CN" sz="3000" u="sng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___________          </a:t>
            </a: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.</a:t>
            </a:r>
            <a:endParaRPr lang="en-US" altLang="zh-CN" sz="3000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        Xiaoling wants to go to ________. Because  ________ is a modern city and it’s a great place to ___________. She wants to buy a ______ there.</a:t>
            </a:r>
            <a:endParaRPr lang="en-US" altLang="zh-CN" sz="3000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         Jiamin  will go to  ________. Because he loves food and  ________ is the food ______of the world.</a:t>
            </a:r>
            <a:endParaRPr lang="en-US" altLang="zh-CN" sz="3000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   </a:t>
            </a: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7308850" y="1196975"/>
            <a:ext cx="178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South Africa</a:t>
            </a:r>
            <a:endParaRPr lang="zh-CN" altLang="en-US" sz="20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3132138" y="1628775"/>
            <a:ext cx="12144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nature</a:t>
            </a:r>
            <a:endParaRPr lang="zh-CN" altLang="en-US" sz="25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0" y="2214563"/>
            <a:ext cx="18208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mountains</a:t>
            </a:r>
            <a:endParaRPr lang="zh-CN" altLang="en-US" sz="25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2428875" y="2214563"/>
            <a:ext cx="16430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forests</a:t>
            </a:r>
            <a:endParaRPr lang="zh-CN" altLang="en-US" sz="25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1992" name="TextBox 9"/>
          <p:cNvSpPr txBox="1">
            <a:spLocks noChangeArrowheads="1"/>
          </p:cNvSpPr>
          <p:nvPr/>
        </p:nvSpPr>
        <p:spPr bwMode="auto">
          <a:xfrm>
            <a:off x="4645025" y="2133600"/>
            <a:ext cx="22145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South Africa</a:t>
            </a:r>
            <a:endParaRPr lang="zh-CN" altLang="en-US" sz="25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1993" name="TextBox 10"/>
          <p:cNvSpPr txBox="1">
            <a:spLocks noChangeArrowheads="1"/>
          </p:cNvSpPr>
          <p:nvPr/>
        </p:nvSpPr>
        <p:spPr bwMode="auto">
          <a:xfrm>
            <a:off x="2411413" y="2708275"/>
            <a:ext cx="1428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choose</a:t>
            </a:r>
            <a:endParaRPr lang="zh-CN" altLang="en-US" sz="25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1994" name="TextBox 11"/>
          <p:cNvSpPr txBox="1">
            <a:spLocks noChangeArrowheads="1"/>
          </p:cNvSpPr>
          <p:nvPr/>
        </p:nvSpPr>
        <p:spPr bwMode="auto">
          <a:xfrm>
            <a:off x="107950" y="3213100"/>
            <a:ext cx="3213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Sydney Opera House</a:t>
            </a:r>
            <a:endParaRPr lang="zh-CN" altLang="en-US" sz="20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1995" name="TextBox 12"/>
          <p:cNvSpPr txBox="1">
            <a:spLocks noChangeArrowheads="1"/>
          </p:cNvSpPr>
          <p:nvPr/>
        </p:nvSpPr>
        <p:spPr bwMode="auto">
          <a:xfrm>
            <a:off x="4356100" y="3213100"/>
            <a:ext cx="321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Sydney Harbour Bridge</a:t>
            </a:r>
            <a:endParaRPr lang="zh-CN" altLang="en-US" sz="20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1996" name="TextBox 13"/>
          <p:cNvSpPr txBox="1">
            <a:spLocks noChangeArrowheads="1"/>
          </p:cNvSpPr>
          <p:nvPr/>
        </p:nvSpPr>
        <p:spPr bwMode="auto">
          <a:xfrm>
            <a:off x="4787900" y="3717925"/>
            <a:ext cx="15716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Japan</a:t>
            </a:r>
            <a:endParaRPr lang="zh-CN" altLang="en-US" sz="25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1997" name="TextBox 14"/>
          <p:cNvSpPr txBox="1">
            <a:spLocks noChangeArrowheads="1"/>
          </p:cNvSpPr>
          <p:nvPr/>
        </p:nvSpPr>
        <p:spPr bwMode="auto">
          <a:xfrm>
            <a:off x="179388" y="4149725"/>
            <a:ext cx="15716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Tokyo</a:t>
            </a:r>
            <a:endParaRPr lang="zh-CN" altLang="en-US" sz="25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1998" name="TextBox 15"/>
          <p:cNvSpPr txBox="1">
            <a:spLocks noChangeArrowheads="1"/>
          </p:cNvSpPr>
          <p:nvPr/>
        </p:nvSpPr>
        <p:spPr bwMode="auto">
          <a:xfrm>
            <a:off x="107950" y="4797425"/>
            <a:ext cx="22145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go shopping</a:t>
            </a:r>
            <a:endParaRPr lang="zh-CN" altLang="en-US" sz="25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1999" name="TextBox 16"/>
          <p:cNvSpPr txBox="1">
            <a:spLocks noChangeArrowheads="1"/>
          </p:cNvSpPr>
          <p:nvPr/>
        </p:nvSpPr>
        <p:spPr bwMode="auto">
          <a:xfrm>
            <a:off x="6011863" y="4725988"/>
            <a:ext cx="12144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robot</a:t>
            </a:r>
            <a:endParaRPr lang="zh-CN" altLang="en-US" sz="25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2000" name="TextBox 17"/>
          <p:cNvSpPr txBox="1">
            <a:spLocks noChangeArrowheads="1"/>
          </p:cNvSpPr>
          <p:nvPr/>
        </p:nvSpPr>
        <p:spPr bwMode="auto">
          <a:xfrm>
            <a:off x="4071938" y="5286375"/>
            <a:ext cx="12144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France</a:t>
            </a:r>
            <a:endParaRPr lang="zh-CN" altLang="en-US" sz="25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2001" name="TextBox 18"/>
          <p:cNvSpPr txBox="1">
            <a:spLocks noChangeArrowheads="1"/>
          </p:cNvSpPr>
          <p:nvPr/>
        </p:nvSpPr>
        <p:spPr bwMode="auto">
          <a:xfrm>
            <a:off x="1763713" y="5734050"/>
            <a:ext cx="12144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Paris</a:t>
            </a:r>
            <a:endParaRPr lang="zh-CN" altLang="en-US" sz="25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42002" name="TextBox 19"/>
          <p:cNvSpPr txBox="1">
            <a:spLocks noChangeArrowheads="1"/>
          </p:cNvSpPr>
          <p:nvPr/>
        </p:nvSpPr>
        <p:spPr bwMode="auto">
          <a:xfrm>
            <a:off x="5364163" y="5734050"/>
            <a:ext cx="12144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capital</a:t>
            </a:r>
            <a:endParaRPr lang="zh-CN" altLang="en-US" sz="2500" b="1">
              <a:solidFill>
                <a:srgbClr val="FF0000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27666" name="TextBox 20"/>
          <p:cNvSpPr txBox="1">
            <a:spLocks noChangeArrowheads="1"/>
          </p:cNvSpPr>
          <p:nvPr/>
        </p:nvSpPr>
        <p:spPr bwMode="auto">
          <a:xfrm>
            <a:off x="9501188" y="1571625"/>
            <a:ext cx="1357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MS PGothic" panose="020B0600070205080204" pitchFamily="34" charset="-128"/>
              </a:rPr>
              <a:t>单击出各单词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/>
      <p:bldP spid="41991" grpId="0"/>
      <p:bldP spid="41992" grpId="0"/>
      <p:bldP spid="41993" grpId="0"/>
      <p:bldP spid="41994" grpId="0"/>
      <p:bldP spid="41995" grpId="0"/>
      <p:bldP spid="41996" grpId="0"/>
      <p:bldP spid="41997" grpId="0"/>
      <p:bldP spid="41998" grpId="0"/>
      <p:bldP spid="41999" grpId="0"/>
      <p:bldP spid="42000" grpId="0"/>
      <p:bldP spid="42001" grpId="0"/>
      <p:bldP spid="420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21"/>
          <p:cNvSpPr>
            <a:spLocks noChangeArrowheads="1" noChangeShapeType="1" noTextEdit="1"/>
          </p:cNvSpPr>
          <p:nvPr/>
        </p:nvSpPr>
        <p:spPr bwMode="auto">
          <a:xfrm>
            <a:off x="1260475" y="333375"/>
            <a:ext cx="7381875" cy="477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Make a travel plan</a:t>
            </a:r>
            <a:endParaRPr lang="zh-CN" altLang="en-US" sz="3600" b="1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54627" name="TextBox 4"/>
          <p:cNvSpPr txBox="1">
            <a:spLocks noChangeArrowheads="1"/>
          </p:cNvSpPr>
          <p:nvPr/>
        </p:nvSpPr>
        <p:spPr bwMode="auto">
          <a:xfrm>
            <a:off x="-36513" y="908050"/>
            <a:ext cx="9358313" cy="568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       If I can travel abroad, I will Choose _______.</a:t>
            </a:r>
            <a:endParaRPr lang="en-US" altLang="zh-CN" sz="3000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I will go to _______.   _____ is the _______</a:t>
            </a:r>
            <a:endParaRPr lang="en-US" altLang="zh-CN" sz="3000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of ________.  ______ is famous for ____________. Because I 'd like to _________________.______ is _________________________, _____ is a great place to __________. I'd like to ________________</a:t>
            </a:r>
            <a:endParaRPr lang="en-US" altLang="zh-CN" sz="3000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and ___________ in _________.So I plan to travel to there. I will go there with ____________. We will stay there for ___________.</a:t>
            </a:r>
            <a:endParaRPr lang="en-US" altLang="zh-CN" sz="3000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  I'm sure I'll have a good time there.</a:t>
            </a:r>
            <a:endParaRPr lang="en-US" altLang="zh-CN" sz="3000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       </a:t>
            </a:r>
            <a:r>
              <a:rPr lang="en-US" altLang="zh-CN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   </a:t>
            </a: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</p:txBody>
      </p:sp>
      <p:sp>
        <p:nvSpPr>
          <p:cNvPr id="29699" name="TextBox 20"/>
          <p:cNvSpPr txBox="1">
            <a:spLocks noChangeArrowheads="1"/>
          </p:cNvSpPr>
          <p:nvPr/>
        </p:nvSpPr>
        <p:spPr bwMode="auto">
          <a:xfrm>
            <a:off x="9501188" y="1571625"/>
            <a:ext cx="1357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MS PGothic" panose="020B0600070205080204" pitchFamily="34" charset="-128"/>
              </a:rPr>
              <a:t>单击出各单词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804025" y="836613"/>
            <a:ext cx="13160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France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51050" y="1341438"/>
            <a:ext cx="993775" cy="55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Paris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779838" y="1341438"/>
            <a:ext cx="993775" cy="55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Paris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868988" y="1412875"/>
            <a:ext cx="1284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capital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11188" y="1844675"/>
            <a:ext cx="13160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France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700338" y="1844675"/>
            <a:ext cx="993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Paris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084888" y="1917700"/>
            <a:ext cx="2301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Eiffel Tower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419475" y="2420938"/>
            <a:ext cx="33718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visit Eiffel Tower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308850" y="2420938"/>
            <a:ext cx="993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Paris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50825" y="2925763"/>
            <a:ext cx="5094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the food capital of the world 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580063" y="2925763"/>
            <a:ext cx="993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Paris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476375" y="3502025"/>
            <a:ext cx="21891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go shopping 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292725" y="3357563"/>
            <a:ext cx="36941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enjoy the delicious food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900113" y="3933825"/>
            <a:ext cx="21891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go shopping 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851275" y="3933825"/>
            <a:ext cx="993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Paris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572000" y="4365625"/>
            <a:ext cx="20145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my parents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692275" y="4868863"/>
            <a:ext cx="1958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seven days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49155" descr="34221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3068638"/>
            <a:ext cx="7380288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PubRRectCallout"/>
          <p:cNvSpPr>
            <a:spLocks noEditPoints="1"/>
          </p:cNvSpPr>
          <p:nvPr/>
        </p:nvSpPr>
        <p:spPr>
          <a:xfrm rot="663710">
            <a:off x="3049588" y="1890713"/>
            <a:ext cx="5989637" cy="2719387"/>
          </a:xfrm>
          <a:custGeom>
            <a:avLst/>
            <a:gdLst>
              <a:gd name="A1" fmla="val 8607"/>
              <a:gd name="G0" fmla="+- 0 0 0"/>
              <a:gd name="G1" fmla="+- A1 0 0"/>
              <a:gd name="txL" fmla="*/ 145 w 21600"/>
              <a:gd name="txT" fmla="*/ 145 h 21600"/>
              <a:gd name="txR" fmla="*/ 21409 w 21600"/>
              <a:gd name="txB" fmla="*/ 17106 h 21600"/>
            </a:gdLst>
            <a:ahLst/>
            <a:cxnLst>
              <a:cxn ang="17694720">
                <a:pos x="10800" y="0"/>
              </a:cxn>
              <a:cxn ang="11796480">
                <a:pos x="0" y="8638"/>
              </a:cxn>
              <a:cxn ang="5898240">
                <a:pos x="G1" y="21600"/>
              </a:cxn>
              <a:cxn ang="5898240">
                <a:pos x="10800" y="17277"/>
              </a:cxn>
              <a:cxn ang="0">
                <a:pos x="21600" y="8638"/>
              </a:cxn>
            </a:cxnLst>
            <a:rect l="txL" t="txT" r="txR" b="txB"/>
            <a:pathLst>
              <a:path w="21600" h="21600">
                <a:moveTo>
                  <a:pt x="532" y="0"/>
                </a:moveTo>
                <a:arcTo wR="532" hR="532" stAng="-5400000" swAng="-5400000"/>
                <a:lnTo>
                  <a:pt x="0" y="16745"/>
                </a:lnTo>
                <a:arcTo wR="532" hR="532" stAng="10800000" swAng="-5400000"/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arcTo wR="584" hR="532" stAng="5400000" swAng="-5400000"/>
                <a:lnTo>
                  <a:pt x="21600" y="532"/>
                </a:lnTo>
                <a:arcTo wR="584" hR="532" stAng="0" swAng="-5400000"/>
                <a:close/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cs typeface="+mn-ea"/>
              </a:rPr>
              <a:t>If I can travel </a:t>
            </a:r>
            <a:r>
              <a:rPr lang="en-US" altLang="zh-CN" sz="44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+mn-ea"/>
              </a:rPr>
              <a:t>a</a:t>
            </a:r>
            <a:r>
              <a:rPr lang="en-US" altLang="zh-CN" sz="44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+mn-ea"/>
              </a:rPr>
              <a:t>br</a:t>
            </a:r>
            <a:r>
              <a:rPr lang="en-US" altLang="zh-CN" sz="44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+mn-ea"/>
              </a:rPr>
              <a:t>oa</a:t>
            </a:r>
            <a:r>
              <a:rPr lang="en-US" altLang="zh-CN" sz="44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+mn-ea"/>
              </a:rPr>
              <a:t>d</a:t>
            </a:r>
            <a:r>
              <a:rPr lang="en-US" altLang="zh-CN" sz="4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cs typeface="+mn-ea"/>
              </a:rPr>
              <a:t>,</a:t>
            </a:r>
            <a:endParaRPr lang="en-US" altLang="zh-CN" sz="4400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cs typeface="+mn-ea"/>
              </a:rPr>
              <a:t>                        </a:t>
            </a:r>
            <a:r>
              <a:rPr lang="zh-CN" altLang="en-US" sz="4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cs typeface="+mn-ea"/>
              </a:rPr>
              <a:t>在外国 </a:t>
            </a:r>
            <a:endParaRPr lang="zh-CN" altLang="en-US" sz="4400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cs typeface="+mn-ea"/>
              </a:rPr>
              <a:t>I will go to …</a:t>
            </a:r>
            <a:endParaRPr lang="en-US" altLang="zh-CN" sz="4400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5066" name="矩形 45065"/>
          <p:cNvSpPr/>
          <p:nvPr/>
        </p:nvSpPr>
        <p:spPr>
          <a:xfrm>
            <a:off x="467544" y="290439"/>
            <a:ext cx="5721350" cy="1044575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noProof="1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cs typeface="+mn-ea"/>
              </a:rPr>
              <a:t>Let’s go travelling!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-36513" y="981075"/>
            <a:ext cx="9358313" cy="517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       I travelled abroad last year, I  ______ France.</a:t>
            </a:r>
            <a:endParaRPr lang="en-US" altLang="zh-CN" sz="3000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I  _____ to Paris.  I ____ there by plane with my parents. We _______ there for seven days.</a:t>
            </a:r>
            <a:endParaRPr lang="en-US" altLang="zh-CN" sz="3000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      _____ is the _______of ________.  ______ is famous for ____________.  _______ is _________________________, _____ is a great place to __________. So we __________________</a:t>
            </a:r>
            <a:endParaRPr lang="en-US" altLang="zh-CN" sz="3000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and ___________ in Paris.  We _____ a good time there. I ______ I can fly to Paris again. </a:t>
            </a:r>
            <a:endParaRPr lang="en-US" altLang="zh-CN" sz="3000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       </a:t>
            </a:r>
            <a:r>
              <a:rPr lang="en-US" altLang="zh-CN" noProof="1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MS PGothic" panose="020B0600070205080204" pitchFamily="34" charset="-128"/>
              </a:rPr>
              <a:t>   </a:t>
            </a: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sym typeface="MS PGothic" panose="020B0600070205080204" pitchFamily="34" charset="-128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795963" y="908050"/>
            <a:ext cx="11255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chose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50825" y="1412875"/>
            <a:ext cx="9747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went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276600" y="1412875"/>
            <a:ext cx="9747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went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195513" y="1917700"/>
            <a:ext cx="1295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stayed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755650" y="2420938"/>
            <a:ext cx="993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Paris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2987675" y="2420938"/>
            <a:ext cx="1285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capital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932363" y="2420938"/>
            <a:ext cx="13160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France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6732588" y="2420938"/>
            <a:ext cx="13160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France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2195513" y="2925763"/>
            <a:ext cx="23034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Eiffel Tower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4860925" y="2925763"/>
            <a:ext cx="993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Paris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79388" y="3429000"/>
            <a:ext cx="4987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the food capital of the world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5724525" y="3502025"/>
            <a:ext cx="993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Paris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547813" y="4005263"/>
            <a:ext cx="20843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go shopping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4932363" y="4005263"/>
            <a:ext cx="40401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enjoyed the delicious food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755650" y="4508500"/>
            <a:ext cx="25003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went shopping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651500" y="4437063"/>
            <a:ext cx="7794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had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1403350" y="5013325"/>
            <a:ext cx="960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hope</a:t>
            </a:r>
          </a:p>
        </p:txBody>
      </p:sp>
      <p:sp>
        <p:nvSpPr>
          <p:cNvPr id="31763" name="WordArt 21"/>
          <p:cNvSpPr>
            <a:spLocks noChangeArrowheads="1" noChangeShapeType="1" noTextEdit="1"/>
          </p:cNvSpPr>
          <p:nvPr/>
        </p:nvSpPr>
        <p:spPr bwMode="auto">
          <a:xfrm>
            <a:off x="1260475" y="333375"/>
            <a:ext cx="7381875" cy="477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make a travel diary</a:t>
            </a:r>
            <a:endParaRPr lang="zh-CN" altLang="en-US" sz="3600" b="1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图片 17420" descr="bk_a5351a4fc155b3876d5c067b7eb66a78_GkiJ2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133600"/>
            <a:ext cx="55689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44575" y="260350"/>
            <a:ext cx="462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I will choose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the USA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16013" y="908050"/>
            <a:ext cx="4672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I'll go to </a:t>
            </a:r>
            <a:r>
              <a:rPr lang="en-US" altLang="zh-C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Washing.D.C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16013" y="1557338"/>
            <a:ext cx="6518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I'd like to visit the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White House.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527050" y="5667375"/>
            <a:ext cx="8616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Washington D.C. is the capital of America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and it’s famous for the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White House.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060575"/>
            <a:ext cx="26971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060575"/>
            <a:ext cx="45720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87450" y="333375"/>
            <a:ext cx="422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I will choose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Britain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435600" y="333375"/>
            <a:ext cx="3521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I'll go to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London.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87450" y="908050"/>
            <a:ext cx="76279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I'd like to visit the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Big Ben 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Tower Bridge.</a:t>
            </a:r>
          </a:p>
        </p:txBody>
      </p:sp>
      <p:sp>
        <p:nvSpPr>
          <p:cNvPr id="12295" name="文本框 3"/>
          <p:cNvSpPr txBox="1">
            <a:spLocks noChangeArrowheads="1"/>
          </p:cNvSpPr>
          <p:nvPr/>
        </p:nvSpPr>
        <p:spPr bwMode="auto">
          <a:xfrm>
            <a:off x="0" y="5667375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London is the capital of the UK and it’s famous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for the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Big Ben and the Tower Bridge.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2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205038"/>
            <a:ext cx="5397500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205038"/>
            <a:ext cx="2001837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31913" y="260350"/>
            <a:ext cx="561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 will choose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New Zealand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87450" y="908050"/>
            <a:ext cx="412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I'll go to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Wellington.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60475" y="1557338"/>
            <a:ext cx="4613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I'd like to see the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kiwi.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0" y="5791200"/>
            <a:ext cx="8866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Wellington is the capital of New Zealand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 it’s famous for the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kiwi birds and natural beauty.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205038"/>
            <a:ext cx="64293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03350" y="260350"/>
            <a:ext cx="452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 will choose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Canada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476375" y="908050"/>
            <a:ext cx="3444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I'll go to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Ottawa.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47813" y="1557338"/>
            <a:ext cx="62388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I'd like to see the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maple trees.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684213" y="5667375"/>
            <a:ext cx="7600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Ottawa is the capital of Australia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 it’s famous for the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maple trees.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989138"/>
            <a:ext cx="5715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00113" y="188913"/>
            <a:ext cx="470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 will choose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Australia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508625" y="188913"/>
            <a:ext cx="3521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I'll go to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Sydney.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42988" y="765175"/>
            <a:ext cx="68246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I'd like to visit the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Sydney Opere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House and Harbour Bridge.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179388" y="5303838"/>
            <a:ext cx="84185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Sydney is the biggest city of Australia and it’s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Famous for the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Sydney Opera House and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 Sydney Harbour Bridge.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628775"/>
            <a:ext cx="5791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27088" y="188913"/>
            <a:ext cx="417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 will choose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Japan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003800" y="188913"/>
            <a:ext cx="3243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I'll go to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Tokyo.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71550" y="908050"/>
            <a:ext cx="6570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I'd like to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go shopping in Tokyo.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684213" y="6092825"/>
            <a:ext cx="788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Tokyo is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a good place to go shopping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684213" y="5373688"/>
            <a:ext cx="610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Tokyo is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the capital of Japan.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27088" y="188913"/>
            <a:ext cx="417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I will choose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Japan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1550" y="908050"/>
            <a:ext cx="7815263" cy="10969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noProof="1">
                <a:solidFill>
                  <a:srgbClr val="000000"/>
                </a:solidFill>
                <a:latin typeface="Arial" panose="020B0604020202020204" pitchFamily="34" charset="0"/>
                <a:cs typeface="+mn-ea"/>
              </a:rPr>
              <a:t>I'd like to visit the</a:t>
            </a:r>
            <a:r>
              <a:rPr lang="en-US" altLang="zh-CN" sz="3600" noProof="1">
                <a:solidFill>
                  <a:srgbClr val="FF0000"/>
                </a:solidFill>
                <a:latin typeface="Arial" panose="020B0604020202020204" pitchFamily="34" charset="0"/>
                <a:cs typeface="+mn-ea"/>
              </a:rPr>
              <a:t> </a:t>
            </a:r>
            <a:r>
              <a:rPr lang="en-US" altLang="zh-CN" sz="6600" noProof="1">
                <a:solidFill>
                  <a:srgbClr val="FF0000"/>
                </a:solidFill>
                <a:latin typeface="Arial" panose="020B0604020202020204" pitchFamily="34" charset="0"/>
                <a:cs typeface="+mn-ea"/>
              </a:rPr>
              <a:t>Mount Fuji</a:t>
            </a:r>
            <a:r>
              <a:rPr lang="en-US" altLang="zh-CN" sz="3600" noProof="1">
                <a:solidFill>
                  <a:srgbClr val="FF0000"/>
                </a:solidFill>
                <a:latin typeface="Arial" panose="020B0604020202020204" pitchFamily="34" charset="0"/>
                <a:cs typeface="+mn-ea"/>
              </a:rPr>
              <a:t>.</a:t>
            </a:r>
            <a:endParaRPr lang="en-US" altLang="zh-CN" sz="3600" noProof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8435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133600"/>
            <a:ext cx="65659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10"/>
</p:tagLst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Office PowerPoint</Application>
  <PresentationFormat>全屏显示(4:3)</PresentationFormat>
  <Paragraphs>154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MS PGothic</vt:lpstr>
      <vt:lpstr>宋体</vt:lpstr>
      <vt:lpstr>微软雅黑</vt:lpstr>
      <vt:lpstr>Arial</vt:lpstr>
      <vt:lpstr>Calibri</vt:lpstr>
      <vt:lpstr>Comic Sans MS</vt:lpstr>
      <vt:lpstr>WWW.2PPT.COM
</vt:lpstr>
      <vt:lpstr>Unit 9  Where will you go?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2018-08-14T03:24:00Z</dcterms:created>
  <dcterms:modified xsi:type="dcterms:W3CDTF">2023-01-16T20:56:29Z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F2D3A828169E41C3B3811E80D8DEF622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