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93" r:id="rId2"/>
    <p:sldId id="294" r:id="rId3"/>
    <p:sldId id="295" r:id="rId4"/>
    <p:sldId id="296" r:id="rId5"/>
    <p:sldId id="297" r:id="rId6"/>
    <p:sldId id="298" r:id="rId7"/>
    <p:sldId id="299" r:id="rId8"/>
    <p:sldId id="300" r:id="rId9"/>
    <p:sldId id="301" r:id="rId10"/>
    <p:sldId id="302" r:id="rId11"/>
    <p:sldId id="303" r:id="rId12"/>
    <p:sldId id="304" r:id="rId13"/>
    <p:sldId id="305" r:id="rId14"/>
    <p:sldId id="306" r:id="rId15"/>
    <p:sldId id="307" r:id="rId16"/>
    <p:sldId id="308" r:id="rId17"/>
    <p:sldId id="309" r:id="rId18"/>
    <p:sldId id="310" r:id="rId19"/>
    <p:sldId id="311" r:id="rId20"/>
    <p:sldId id="312" r:id="rId21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929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385" autoAdjust="0"/>
    <p:restoredTop sz="93943" autoAdjust="0"/>
  </p:normalViewPr>
  <p:slideViewPr>
    <p:cSldViewPr>
      <p:cViewPr varScale="1">
        <p:scale>
          <a:sx n="102" d="100"/>
          <a:sy n="102" d="100"/>
        </p:scale>
        <p:origin x="-90" y="-77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C42064-91F4-460B-ADE5-AB22D9510C1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4C2129-9168-4B09-BE86-3CEE08E463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F5D3C8-296D-441C-AAD5-8768AC91D583}" type="slidenum">
              <a:rPr lang="zh-CN" altLang="en-US" smtClean="0"/>
              <a:t>3</a:t>
            </a:fld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54783"/>
            <a:ext cx="2057400" cy="329088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54783"/>
            <a:ext cx="6019800" cy="329088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96EC5E-54FD-4E58-AA28-1DCD7D46EE8D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20B991-653F-419D-8E35-B3A77476CF4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7" Type="http://schemas.openxmlformats.org/officeDocument/2006/relationships/image" Target="../media/image2.png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notesSlide" Target="../notesSlides/notesSlide1.xml"/><Relationship Id="rId5" Type="http://schemas.openxmlformats.org/officeDocument/2006/relationships/slideLayout" Target="../slideLayouts/slideLayout13.xml"/><Relationship Id="rId4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1"/>
          <p:cNvSpPr>
            <a:spLocks noGrp="1" noChangeArrowheads="1"/>
          </p:cNvSpPr>
          <p:nvPr>
            <p:ph type="ctrTitle"/>
          </p:nvPr>
        </p:nvSpPr>
        <p:spPr>
          <a:xfrm>
            <a:off x="3455876" y="3147814"/>
            <a:ext cx="2331710" cy="382692"/>
          </a:xfrm>
        </p:spPr>
        <p:txBody>
          <a:bodyPr>
            <a:noAutofit/>
          </a:bodyPr>
          <a:lstStyle/>
          <a:p>
            <a:pPr eaLnBrk="1" hangingPunct="1"/>
            <a:r>
              <a:rPr lang="zh-CN" altLang="en-US" sz="2000" b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七年级下册</a:t>
            </a:r>
          </a:p>
        </p:txBody>
      </p:sp>
      <p:sp>
        <p:nvSpPr>
          <p:cNvPr id="7" name="副标题 2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771550"/>
            <a:ext cx="9144000" cy="1620180"/>
          </a:xfrm>
        </p:spPr>
        <p:txBody>
          <a:bodyPr>
            <a:noAutofit/>
          </a:bodyPr>
          <a:lstStyle/>
          <a:p>
            <a:pPr algn="ctr" eaLnBrk="1" hangingPunct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54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认识</a:t>
            </a:r>
            <a:r>
              <a:rPr lang="zh-CN" altLang="en-US" sz="5400" b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三角形</a:t>
            </a:r>
            <a:endParaRPr lang="en-US" altLang="zh-CN" sz="5400" b="1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b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</a:t>
            </a:r>
            <a:r>
              <a:rPr lang="en-US" altLang="zh-CN" b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b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课时</a:t>
            </a:r>
          </a:p>
        </p:txBody>
      </p:sp>
      <p:sp>
        <p:nvSpPr>
          <p:cNvPr id="4" name="矩形 3"/>
          <p:cNvSpPr/>
          <p:nvPr/>
        </p:nvSpPr>
        <p:spPr>
          <a:xfrm>
            <a:off x="107315" y="4336581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3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grpSp>
        <p:nvGrpSpPr>
          <p:cNvPr id="16" name="组合 5"/>
          <p:cNvGrpSpPr/>
          <p:nvPr/>
        </p:nvGrpSpPr>
        <p:grpSpPr bwMode="auto">
          <a:xfrm>
            <a:off x="304800" y="285752"/>
            <a:ext cx="2253972" cy="461665"/>
            <a:chOff x="279260" y="113096"/>
            <a:chExt cx="2179425" cy="637972"/>
          </a:xfrm>
        </p:grpSpPr>
        <p:sp>
          <p:nvSpPr>
            <p:cNvPr id="17" name="TextBox 16"/>
            <p:cNvSpPr txBox="1"/>
            <p:nvPr/>
          </p:nvSpPr>
          <p:spPr bwMode="auto">
            <a:xfrm>
              <a:off x="1089738" y="113096"/>
              <a:ext cx="1368947" cy="637972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活动探究</a:t>
              </a:r>
              <a:endParaRPr lang="en-US" altLang="zh-CN" sz="2400" b="1" kern="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cxnSp>
          <p:nvCxnSpPr>
            <p:cNvPr id="18" name="直接连接符 10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7770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19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79260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4" name="TextBox 13"/>
          <p:cNvSpPr txBox="1"/>
          <p:nvPr/>
        </p:nvSpPr>
        <p:spPr>
          <a:xfrm>
            <a:off x="1825060" y="854275"/>
            <a:ext cx="4339650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探究点二、探究与验证“三角形内角和”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pSp>
        <p:nvGrpSpPr>
          <p:cNvPr id="15" name="组合 14"/>
          <p:cNvGrpSpPr/>
          <p:nvPr/>
        </p:nvGrpSpPr>
        <p:grpSpPr bwMode="auto">
          <a:xfrm>
            <a:off x="1504908" y="1476361"/>
            <a:ext cx="3384550" cy="1847852"/>
            <a:chOff x="0" y="0"/>
            <a:chExt cx="2132" cy="1164"/>
          </a:xfrm>
        </p:grpSpPr>
        <p:sp>
          <p:nvSpPr>
            <p:cNvPr id="20" name="Freeform 3"/>
            <p:cNvSpPr>
              <a:spLocks noChangeArrowheads="1"/>
            </p:cNvSpPr>
            <p:nvPr/>
          </p:nvSpPr>
          <p:spPr bwMode="auto">
            <a:xfrm>
              <a:off x="0" y="0"/>
              <a:ext cx="2132" cy="1134"/>
            </a:xfrm>
            <a:custGeom>
              <a:avLst/>
              <a:gdLst/>
              <a:ahLst/>
              <a:cxnLst>
                <a:cxn ang="0">
                  <a:pos x="0" y="1134"/>
                </a:cxn>
                <a:cxn ang="0">
                  <a:pos x="2132" y="1134"/>
                </a:cxn>
                <a:cxn ang="0">
                  <a:pos x="1542" y="0"/>
                </a:cxn>
                <a:cxn ang="0">
                  <a:pos x="0" y="1134"/>
                </a:cxn>
              </a:cxnLst>
              <a:rect l="0" t="0" r="r" b="b"/>
              <a:pathLst>
                <a:path w="2132" h="1134">
                  <a:moveTo>
                    <a:pt x="0" y="1134"/>
                  </a:moveTo>
                  <a:lnTo>
                    <a:pt x="2132" y="1134"/>
                  </a:lnTo>
                  <a:lnTo>
                    <a:pt x="1542" y="0"/>
                  </a:lnTo>
                  <a:lnTo>
                    <a:pt x="0" y="1134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</p:spPr>
          <p:txBody>
            <a:bodyPr/>
            <a:lstStyle/>
            <a:p>
              <a:pPr algn="l">
                <a:buFont typeface="Arial" panose="020B0604020202020204" pitchFamily="34" charset="0"/>
                <a:buNone/>
              </a:pPr>
              <a:endParaRPr lang="zh-CN" altLang="zh-CN">
                <a:latin typeface="Calibri" panose="020F0502020204030204" pitchFamily="34" charset="0"/>
                <a:ea typeface="幼圆" panose="02010509060101010101" pitchFamily="49" charset="-122"/>
              </a:endParaRPr>
            </a:p>
          </p:txBody>
        </p:sp>
        <p:sp>
          <p:nvSpPr>
            <p:cNvPr id="21" name="Text Box 4"/>
            <p:cNvSpPr txBox="1">
              <a:spLocks noChangeArrowheads="1"/>
            </p:cNvSpPr>
            <p:nvPr/>
          </p:nvSpPr>
          <p:spPr bwMode="auto">
            <a:xfrm>
              <a:off x="1407" y="136"/>
              <a:ext cx="182" cy="233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 algn="l">
                <a:buFont typeface="Arial" panose="020B0604020202020204" pitchFamily="34" charset="0"/>
                <a:buNone/>
              </a:pPr>
              <a:r>
                <a:rPr lang="en-US">
                  <a:solidFill>
                    <a:srgbClr val="FFFF00"/>
                  </a:solidFill>
                  <a:latin typeface="Comic Sans MS" panose="030F0702030302020204" pitchFamily="66" charset="0"/>
                </a:rPr>
                <a:t>1</a:t>
              </a:r>
            </a:p>
          </p:txBody>
        </p:sp>
        <p:sp>
          <p:nvSpPr>
            <p:cNvPr id="22" name="Text Box 5"/>
            <p:cNvSpPr txBox="1">
              <a:spLocks noChangeArrowheads="1"/>
            </p:cNvSpPr>
            <p:nvPr/>
          </p:nvSpPr>
          <p:spPr bwMode="auto">
            <a:xfrm>
              <a:off x="1815" y="904"/>
              <a:ext cx="189" cy="233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 algn="l">
                <a:buFont typeface="Arial" panose="020B0604020202020204" pitchFamily="34" charset="0"/>
                <a:buNone/>
              </a:pP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23" name="Text Box 6"/>
            <p:cNvSpPr txBox="1">
              <a:spLocks noChangeArrowheads="1"/>
            </p:cNvSpPr>
            <p:nvPr/>
          </p:nvSpPr>
          <p:spPr bwMode="auto">
            <a:xfrm>
              <a:off x="223" y="931"/>
              <a:ext cx="189" cy="233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 algn="l">
                <a:buFont typeface="Arial" panose="020B0604020202020204" pitchFamily="34" charset="0"/>
                <a:buNone/>
              </a:pP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24" name="Freeform 7"/>
            <p:cNvSpPr>
              <a:spLocks noChangeArrowheads="1"/>
            </p:cNvSpPr>
            <p:nvPr/>
          </p:nvSpPr>
          <p:spPr bwMode="auto">
            <a:xfrm>
              <a:off x="189" y="987"/>
              <a:ext cx="64" cy="12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" y="128"/>
                </a:cxn>
              </a:cxnLst>
              <a:rect l="0" t="0" r="r" b="b"/>
              <a:pathLst>
                <a:path w="64" h="128">
                  <a:moveTo>
                    <a:pt x="0" y="0"/>
                  </a:moveTo>
                  <a:cubicBezTo>
                    <a:pt x="42" y="40"/>
                    <a:pt x="64" y="69"/>
                    <a:pt x="64" y="128"/>
                  </a:cubicBezTo>
                </a:path>
              </a:pathLst>
            </a:custGeom>
            <a:noFill/>
            <a:ln w="25400">
              <a:solidFill>
                <a:srgbClr val="FF0000"/>
              </a:solidFill>
              <a:miter lim="800000"/>
            </a:ln>
          </p:spPr>
          <p:txBody>
            <a:bodyPr/>
            <a:lstStyle/>
            <a:p>
              <a:pPr algn="l">
                <a:buFont typeface="Arial" panose="020B0604020202020204" pitchFamily="34" charset="0"/>
                <a:buNone/>
              </a:pPr>
              <a:endParaRPr lang="zh-CN" altLang="zh-CN">
                <a:latin typeface="Calibri" panose="020F0502020204030204" pitchFamily="34" charset="0"/>
                <a:ea typeface="幼圆" panose="02010509060101010101" pitchFamily="49" charset="-122"/>
              </a:endParaRPr>
            </a:p>
          </p:txBody>
        </p:sp>
        <p:sp>
          <p:nvSpPr>
            <p:cNvPr id="25" name="Freeform 8"/>
            <p:cNvSpPr>
              <a:spLocks noChangeArrowheads="1"/>
            </p:cNvSpPr>
            <p:nvPr/>
          </p:nvSpPr>
          <p:spPr bwMode="auto">
            <a:xfrm>
              <a:off x="1972" y="960"/>
              <a:ext cx="64" cy="173"/>
            </a:xfrm>
            <a:custGeom>
              <a:avLst/>
              <a:gdLst/>
              <a:ahLst/>
              <a:cxnLst>
                <a:cxn ang="0">
                  <a:pos x="64" y="0"/>
                </a:cxn>
                <a:cxn ang="0">
                  <a:pos x="28" y="73"/>
                </a:cxn>
                <a:cxn ang="0">
                  <a:pos x="0" y="173"/>
                </a:cxn>
              </a:cxnLst>
              <a:rect l="0" t="0" r="r" b="b"/>
              <a:pathLst>
                <a:path w="64" h="173">
                  <a:moveTo>
                    <a:pt x="64" y="0"/>
                  </a:moveTo>
                  <a:cubicBezTo>
                    <a:pt x="43" y="62"/>
                    <a:pt x="59" y="40"/>
                    <a:pt x="28" y="73"/>
                  </a:cubicBezTo>
                  <a:cubicBezTo>
                    <a:pt x="17" y="106"/>
                    <a:pt x="0" y="138"/>
                    <a:pt x="0" y="173"/>
                  </a:cubicBezTo>
                </a:path>
              </a:pathLst>
            </a:custGeom>
            <a:noFill/>
            <a:ln w="25400">
              <a:solidFill>
                <a:srgbClr val="FF0000"/>
              </a:solidFill>
              <a:miter lim="800000"/>
            </a:ln>
          </p:spPr>
          <p:txBody>
            <a:bodyPr/>
            <a:lstStyle/>
            <a:p>
              <a:pPr algn="l">
                <a:buFont typeface="Arial" panose="020B0604020202020204" pitchFamily="34" charset="0"/>
                <a:buNone/>
              </a:pPr>
              <a:endParaRPr lang="zh-CN" altLang="zh-CN">
                <a:latin typeface="Calibri" panose="020F0502020204030204" pitchFamily="34" charset="0"/>
                <a:ea typeface="幼圆" panose="02010509060101010101" pitchFamily="49" charset="-122"/>
              </a:endParaRPr>
            </a:p>
          </p:txBody>
        </p:sp>
        <p:sp>
          <p:nvSpPr>
            <p:cNvPr id="26" name="Freeform 9"/>
            <p:cNvSpPr>
              <a:spLocks noChangeArrowheads="1"/>
            </p:cNvSpPr>
            <p:nvPr/>
          </p:nvSpPr>
          <p:spPr bwMode="auto">
            <a:xfrm>
              <a:off x="1405" y="118"/>
              <a:ext cx="202" cy="7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4" y="46"/>
                </a:cxn>
                <a:cxn ang="0">
                  <a:pos x="202" y="19"/>
                </a:cxn>
              </a:cxnLst>
              <a:rect l="0" t="0" r="r" b="b"/>
              <a:pathLst>
                <a:path w="202" h="71">
                  <a:moveTo>
                    <a:pt x="0" y="0"/>
                  </a:moveTo>
                  <a:cubicBezTo>
                    <a:pt x="23" y="23"/>
                    <a:pt x="42" y="36"/>
                    <a:pt x="74" y="46"/>
                  </a:cubicBezTo>
                  <a:cubicBezTo>
                    <a:pt x="199" y="36"/>
                    <a:pt x="173" y="71"/>
                    <a:pt x="202" y="19"/>
                  </a:cubicBezTo>
                </a:path>
              </a:pathLst>
            </a:custGeom>
            <a:noFill/>
            <a:ln w="25400">
              <a:solidFill>
                <a:srgbClr val="FF0000"/>
              </a:solidFill>
              <a:miter lim="800000"/>
            </a:ln>
          </p:spPr>
          <p:txBody>
            <a:bodyPr/>
            <a:lstStyle/>
            <a:p>
              <a:pPr algn="l">
                <a:buFont typeface="Arial" panose="020B0604020202020204" pitchFamily="34" charset="0"/>
                <a:buNone/>
              </a:pPr>
              <a:endParaRPr lang="zh-CN" altLang="zh-CN">
                <a:latin typeface="Calibri" panose="020F0502020204030204" pitchFamily="34" charset="0"/>
                <a:ea typeface="幼圆" panose="02010509060101010101" pitchFamily="49" charset="-122"/>
              </a:endParaRPr>
            </a:p>
          </p:txBody>
        </p:sp>
      </p:grpSp>
      <p:grpSp>
        <p:nvGrpSpPr>
          <p:cNvPr id="27" name="组合 26"/>
          <p:cNvGrpSpPr/>
          <p:nvPr/>
        </p:nvGrpSpPr>
        <p:grpSpPr bwMode="auto">
          <a:xfrm rot="-10614361">
            <a:off x="2512971" y="1476360"/>
            <a:ext cx="2089150" cy="1295400"/>
            <a:chOff x="0" y="0"/>
            <a:chExt cx="1225" cy="816"/>
          </a:xfrm>
        </p:grpSpPr>
        <p:sp>
          <p:nvSpPr>
            <p:cNvPr id="28" name="Freeform 11"/>
            <p:cNvSpPr>
              <a:spLocks noChangeArrowheads="1"/>
            </p:cNvSpPr>
            <p:nvPr/>
          </p:nvSpPr>
          <p:spPr bwMode="auto">
            <a:xfrm rot="10622063">
              <a:off x="46" y="136"/>
              <a:ext cx="1179" cy="680"/>
            </a:xfrm>
            <a:custGeom>
              <a:avLst/>
              <a:gdLst/>
              <a:ahLst/>
              <a:cxnLst>
                <a:cxn ang="0">
                  <a:pos x="0" y="635"/>
                </a:cxn>
                <a:cxn ang="0">
                  <a:pos x="862" y="0"/>
                </a:cxn>
                <a:cxn ang="0">
                  <a:pos x="1179" y="635"/>
                </a:cxn>
              </a:cxnLst>
              <a:rect l="0" t="0" r="r" b="b"/>
              <a:pathLst>
                <a:path w="1179" h="635">
                  <a:moveTo>
                    <a:pt x="0" y="635"/>
                  </a:moveTo>
                  <a:lnTo>
                    <a:pt x="862" y="0"/>
                  </a:lnTo>
                  <a:lnTo>
                    <a:pt x="1179" y="635"/>
                  </a:lnTo>
                </a:path>
              </a:pathLst>
            </a:custGeom>
            <a:solidFill>
              <a:srgbClr val="0000CC"/>
            </a:solidFill>
            <a:ln w="9525">
              <a:noFill/>
              <a:round/>
            </a:ln>
          </p:spPr>
          <p:txBody>
            <a:bodyPr/>
            <a:lstStyle/>
            <a:p>
              <a:pPr algn="l">
                <a:buFont typeface="Arial" panose="020B0604020202020204" pitchFamily="34" charset="0"/>
                <a:buNone/>
              </a:pPr>
              <a:endParaRPr lang="zh-CN" altLang="zh-CN">
                <a:latin typeface="Calibri" panose="020F0502020204030204" pitchFamily="34" charset="0"/>
                <a:ea typeface="幼圆" panose="02010509060101010101" pitchFamily="49" charset="-122"/>
              </a:endParaRPr>
            </a:p>
          </p:txBody>
        </p:sp>
        <p:sp>
          <p:nvSpPr>
            <p:cNvPr id="29" name="Freeform 12"/>
            <p:cNvSpPr>
              <a:spLocks noChangeArrowheads="1"/>
            </p:cNvSpPr>
            <p:nvPr/>
          </p:nvSpPr>
          <p:spPr bwMode="auto">
            <a:xfrm rot="-10794904">
              <a:off x="0" y="0"/>
              <a:ext cx="1179" cy="226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227" y="181"/>
                </a:cxn>
                <a:cxn ang="0">
                  <a:pos x="454" y="45"/>
                </a:cxn>
                <a:cxn ang="0">
                  <a:pos x="590" y="90"/>
                </a:cxn>
                <a:cxn ang="0">
                  <a:pos x="817" y="0"/>
                </a:cxn>
                <a:cxn ang="0">
                  <a:pos x="953" y="226"/>
                </a:cxn>
                <a:cxn ang="0">
                  <a:pos x="1134" y="45"/>
                </a:cxn>
              </a:cxnLst>
              <a:rect l="0" t="0" r="r" b="b"/>
              <a:pathLst>
                <a:path w="1134" h="226">
                  <a:moveTo>
                    <a:pt x="0" y="90"/>
                  </a:moveTo>
                  <a:lnTo>
                    <a:pt x="227" y="181"/>
                  </a:lnTo>
                  <a:lnTo>
                    <a:pt x="454" y="45"/>
                  </a:lnTo>
                  <a:lnTo>
                    <a:pt x="590" y="90"/>
                  </a:lnTo>
                  <a:lnTo>
                    <a:pt x="817" y="0"/>
                  </a:lnTo>
                  <a:lnTo>
                    <a:pt x="953" y="226"/>
                  </a:lnTo>
                  <a:lnTo>
                    <a:pt x="1134" y="45"/>
                  </a:lnTo>
                </a:path>
              </a:pathLst>
            </a:custGeom>
            <a:solidFill>
              <a:srgbClr val="0000CC"/>
            </a:solidFill>
            <a:ln w="38100">
              <a:solidFill>
                <a:srgbClr val="FF0000"/>
              </a:solidFill>
              <a:miter lim="800000"/>
            </a:ln>
          </p:spPr>
          <p:txBody>
            <a:bodyPr/>
            <a:lstStyle/>
            <a:p>
              <a:pPr algn="l">
                <a:buFont typeface="Arial" panose="020B0604020202020204" pitchFamily="34" charset="0"/>
                <a:buNone/>
              </a:pPr>
              <a:endParaRPr lang="zh-CN" altLang="zh-CN">
                <a:latin typeface="Calibri" panose="020F0502020204030204" pitchFamily="34" charset="0"/>
                <a:ea typeface="幼圆" panose="02010509060101010101" pitchFamily="49" charset="-122"/>
              </a:endParaRPr>
            </a:p>
          </p:txBody>
        </p:sp>
      </p:grpSp>
      <p:sp>
        <p:nvSpPr>
          <p:cNvPr id="30" name="Line 13"/>
          <p:cNvSpPr>
            <a:spLocks noChangeShapeType="1"/>
          </p:cNvSpPr>
          <p:nvPr/>
        </p:nvSpPr>
        <p:spPr bwMode="auto">
          <a:xfrm>
            <a:off x="1504908" y="3276585"/>
            <a:ext cx="5689600" cy="0"/>
          </a:xfrm>
          <a:prstGeom prst="line">
            <a:avLst/>
          </a:prstGeom>
          <a:noFill/>
          <a:ln w="25400">
            <a:solidFill>
              <a:srgbClr val="FF00FF"/>
            </a:solidFill>
            <a:prstDash val="sysDot"/>
            <a:round/>
          </a:ln>
        </p:spPr>
        <p:txBody>
          <a:bodyPr/>
          <a:lstStyle/>
          <a:p>
            <a:pPr algn="l">
              <a:buFont typeface="Arial" panose="020B0604020202020204" pitchFamily="34" charset="0"/>
              <a:buNone/>
            </a:pPr>
            <a:endParaRPr lang="zh-CN" altLang="zh-CN">
              <a:latin typeface="Times New Roman" panose="02020603050405020304" pitchFamily="18" charset="0"/>
              <a:ea typeface="幼圆" panose="02010509060101010101" pitchFamily="49" charset="-122"/>
              <a:cs typeface="Times New Roman" panose="02020603050405020304" pitchFamily="18" charset="0"/>
            </a:endParaRPr>
          </a:p>
        </p:txBody>
      </p:sp>
      <p:grpSp>
        <p:nvGrpSpPr>
          <p:cNvPr id="31" name="组合 30"/>
          <p:cNvGrpSpPr/>
          <p:nvPr/>
        </p:nvGrpSpPr>
        <p:grpSpPr bwMode="auto">
          <a:xfrm>
            <a:off x="4313200" y="1981185"/>
            <a:ext cx="1944687" cy="1295400"/>
            <a:chOff x="0" y="0"/>
            <a:chExt cx="1225" cy="816"/>
          </a:xfrm>
        </p:grpSpPr>
        <p:grpSp>
          <p:nvGrpSpPr>
            <p:cNvPr id="32" name="组合 82958"/>
            <p:cNvGrpSpPr/>
            <p:nvPr/>
          </p:nvGrpSpPr>
          <p:grpSpPr bwMode="auto">
            <a:xfrm>
              <a:off x="0" y="0"/>
              <a:ext cx="1225" cy="816"/>
              <a:chOff x="0" y="0"/>
              <a:chExt cx="1225" cy="816"/>
            </a:xfrm>
          </p:grpSpPr>
          <p:grpSp>
            <p:nvGrpSpPr>
              <p:cNvPr id="34" name="组合 82959"/>
              <p:cNvGrpSpPr/>
              <p:nvPr/>
            </p:nvGrpSpPr>
            <p:grpSpPr bwMode="auto">
              <a:xfrm>
                <a:off x="0" y="0"/>
                <a:ext cx="1225" cy="816"/>
                <a:chOff x="0" y="0"/>
                <a:chExt cx="1225" cy="816"/>
              </a:xfrm>
            </p:grpSpPr>
            <p:sp>
              <p:nvSpPr>
                <p:cNvPr id="43" name="Freeform 17"/>
                <p:cNvSpPr>
                  <a:spLocks noChangeArrowheads="1"/>
                </p:cNvSpPr>
                <p:nvPr/>
              </p:nvSpPr>
              <p:spPr bwMode="auto">
                <a:xfrm rot="10622063">
                  <a:off x="46" y="136"/>
                  <a:ext cx="1179" cy="680"/>
                </a:xfrm>
                <a:custGeom>
                  <a:avLst/>
                  <a:gdLst/>
                  <a:ahLst/>
                  <a:cxnLst>
                    <a:cxn ang="0">
                      <a:pos x="0" y="635"/>
                    </a:cxn>
                    <a:cxn ang="0">
                      <a:pos x="862" y="0"/>
                    </a:cxn>
                    <a:cxn ang="0">
                      <a:pos x="1179" y="635"/>
                    </a:cxn>
                  </a:cxnLst>
                  <a:rect l="0" t="0" r="r" b="b"/>
                  <a:pathLst>
                    <a:path w="1179" h="635">
                      <a:moveTo>
                        <a:pt x="0" y="635"/>
                      </a:moveTo>
                      <a:lnTo>
                        <a:pt x="862" y="0"/>
                      </a:lnTo>
                      <a:lnTo>
                        <a:pt x="1179" y="635"/>
                      </a:lnTo>
                    </a:path>
                  </a:pathLst>
                </a:cu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</a:ln>
              </p:spPr>
              <p:txBody>
                <a:bodyPr/>
                <a:lstStyle/>
                <a:p>
                  <a:pPr algn="l">
                    <a:buFont typeface="Arial" panose="020B0604020202020204" pitchFamily="34" charset="0"/>
                    <a:buNone/>
                  </a:pPr>
                  <a:endParaRPr lang="zh-CN" altLang="zh-CN">
                    <a:latin typeface="Times New Roman" panose="02020603050405020304" pitchFamily="18" charset="0"/>
                    <a:ea typeface="幼圆" panose="02010509060101010101" pitchFamily="49" charset="-122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44" name="Freeform 18"/>
                <p:cNvSpPr>
                  <a:spLocks noChangeArrowheads="1"/>
                </p:cNvSpPr>
                <p:nvPr/>
              </p:nvSpPr>
              <p:spPr bwMode="auto">
                <a:xfrm rot="-10794904">
                  <a:off x="0" y="0"/>
                  <a:ext cx="1179" cy="226"/>
                </a:xfrm>
                <a:custGeom>
                  <a:avLst/>
                  <a:gdLst/>
                  <a:ahLst/>
                  <a:cxnLst>
                    <a:cxn ang="0">
                      <a:pos x="0" y="90"/>
                    </a:cxn>
                    <a:cxn ang="0">
                      <a:pos x="227" y="181"/>
                    </a:cxn>
                    <a:cxn ang="0">
                      <a:pos x="454" y="45"/>
                    </a:cxn>
                    <a:cxn ang="0">
                      <a:pos x="590" y="90"/>
                    </a:cxn>
                    <a:cxn ang="0">
                      <a:pos x="817" y="0"/>
                    </a:cxn>
                    <a:cxn ang="0">
                      <a:pos x="953" y="226"/>
                    </a:cxn>
                    <a:cxn ang="0">
                      <a:pos x="1134" y="45"/>
                    </a:cxn>
                  </a:cxnLst>
                  <a:rect l="0" t="0" r="r" b="b"/>
                  <a:pathLst>
                    <a:path w="1134" h="226">
                      <a:moveTo>
                        <a:pt x="0" y="90"/>
                      </a:moveTo>
                      <a:lnTo>
                        <a:pt x="227" y="181"/>
                      </a:lnTo>
                      <a:lnTo>
                        <a:pt x="454" y="45"/>
                      </a:lnTo>
                      <a:lnTo>
                        <a:pt x="590" y="90"/>
                      </a:lnTo>
                      <a:lnTo>
                        <a:pt x="817" y="0"/>
                      </a:lnTo>
                      <a:lnTo>
                        <a:pt x="953" y="226"/>
                      </a:lnTo>
                      <a:lnTo>
                        <a:pt x="1134" y="45"/>
                      </a:lnTo>
                    </a:path>
                  </a:pathLst>
                </a:custGeom>
                <a:noFill/>
                <a:ln w="38100">
                  <a:solidFill>
                    <a:srgbClr val="FF0000"/>
                  </a:solidFill>
                  <a:miter lim="800000"/>
                </a:ln>
              </p:spPr>
              <p:txBody>
                <a:bodyPr/>
                <a:lstStyle/>
                <a:p>
                  <a:pPr algn="l">
                    <a:buFont typeface="Arial" panose="020B0604020202020204" pitchFamily="34" charset="0"/>
                    <a:buNone/>
                  </a:pPr>
                  <a:endParaRPr lang="zh-CN" altLang="zh-CN">
                    <a:latin typeface="Times New Roman" panose="02020603050405020304" pitchFamily="18" charset="0"/>
                    <a:ea typeface="幼圆" panose="02010509060101010101" pitchFamily="49" charset="-122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42" name="Text Box 19"/>
              <p:cNvSpPr txBox="1">
                <a:spLocks noChangeArrowheads="1"/>
              </p:cNvSpPr>
              <p:nvPr/>
            </p:nvSpPr>
            <p:spPr bwMode="auto">
              <a:xfrm>
                <a:off x="296" y="457"/>
                <a:ext cx="189" cy="233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>
                <a:spAutoFit/>
              </a:bodyPr>
              <a:lstStyle/>
              <a:p>
                <a:pPr algn="l">
                  <a:buFont typeface="Arial" panose="020B0604020202020204" pitchFamily="34" charset="0"/>
                  <a:buNone/>
                </a:pPr>
                <a:r>
                  <a:rPr lang="en-US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</a:p>
            </p:txBody>
          </p:sp>
        </p:grpSp>
        <p:sp>
          <p:nvSpPr>
            <p:cNvPr id="33" name="Freeform 20"/>
            <p:cNvSpPr>
              <a:spLocks noChangeArrowheads="1"/>
            </p:cNvSpPr>
            <p:nvPr/>
          </p:nvSpPr>
          <p:spPr bwMode="auto">
            <a:xfrm flipH="1" flipV="1">
              <a:off x="318" y="635"/>
              <a:ext cx="181" cy="9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5" y="46"/>
                </a:cxn>
                <a:cxn ang="0">
                  <a:pos x="100" y="64"/>
                </a:cxn>
                <a:cxn ang="0">
                  <a:pos x="173" y="27"/>
                </a:cxn>
              </a:cxnLst>
              <a:rect l="0" t="0" r="r" b="b"/>
              <a:pathLst>
                <a:path w="173" h="64">
                  <a:moveTo>
                    <a:pt x="0" y="0"/>
                  </a:moveTo>
                  <a:cubicBezTo>
                    <a:pt x="16" y="23"/>
                    <a:pt x="18" y="34"/>
                    <a:pt x="45" y="46"/>
                  </a:cubicBezTo>
                  <a:cubicBezTo>
                    <a:pt x="63" y="54"/>
                    <a:pt x="100" y="64"/>
                    <a:pt x="100" y="64"/>
                  </a:cubicBezTo>
                  <a:cubicBezTo>
                    <a:pt x="132" y="56"/>
                    <a:pt x="158" y="58"/>
                    <a:pt x="173" y="27"/>
                  </a:cubicBezTo>
                </a:path>
              </a:pathLst>
            </a:custGeom>
            <a:noFill/>
            <a:ln w="25400">
              <a:solidFill>
                <a:srgbClr val="FF0066"/>
              </a:solidFill>
              <a:miter lim="800000"/>
            </a:ln>
          </p:spPr>
          <p:txBody>
            <a:bodyPr/>
            <a:lstStyle/>
            <a:p>
              <a:pPr algn="l">
                <a:buFont typeface="Arial" panose="020B0604020202020204" pitchFamily="34" charset="0"/>
                <a:buNone/>
              </a:pPr>
              <a:endParaRPr lang="zh-CN" altLang="zh-CN">
                <a:latin typeface="Times New Roman" panose="02020603050405020304" pitchFamily="18" charset="0"/>
                <a:ea typeface="幼圆" panose="02010509060101010101" pitchFamily="49" charset="-122"/>
                <a:cs typeface="Times New Roman" panose="02020603050405020304" pitchFamily="18" charset="0"/>
              </a:endParaRPr>
            </a:p>
          </p:txBody>
        </p:sp>
      </p:grpSp>
      <p:sp>
        <p:nvSpPr>
          <p:cNvPr id="45" name="Text Box 21"/>
          <p:cNvSpPr txBox="1">
            <a:spLocks noChangeArrowheads="1"/>
          </p:cNvSpPr>
          <p:nvPr/>
        </p:nvSpPr>
        <p:spPr bwMode="auto">
          <a:xfrm>
            <a:off x="1649371" y="2486010"/>
            <a:ext cx="344966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</a:p>
        </p:txBody>
      </p:sp>
      <p:sp>
        <p:nvSpPr>
          <p:cNvPr id="46" name="Text Box 22"/>
          <p:cNvSpPr txBox="1">
            <a:spLocks noChangeArrowheads="1"/>
          </p:cNvSpPr>
          <p:nvPr/>
        </p:nvSpPr>
        <p:spPr bwMode="auto">
          <a:xfrm>
            <a:off x="5897521" y="2557448"/>
            <a:ext cx="415498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b  </a:t>
            </a:r>
          </a:p>
        </p:txBody>
      </p:sp>
      <p:grpSp>
        <p:nvGrpSpPr>
          <p:cNvPr id="47" name="组合 46"/>
          <p:cNvGrpSpPr/>
          <p:nvPr/>
        </p:nvGrpSpPr>
        <p:grpSpPr bwMode="auto">
          <a:xfrm>
            <a:off x="5184098" y="2891619"/>
            <a:ext cx="319088" cy="422275"/>
            <a:chOff x="0" y="0"/>
            <a:chExt cx="201" cy="266"/>
          </a:xfrm>
        </p:grpSpPr>
        <p:sp>
          <p:nvSpPr>
            <p:cNvPr id="48" name="Freeform 24"/>
            <p:cNvSpPr>
              <a:spLocks noChangeArrowheads="1"/>
            </p:cNvSpPr>
            <p:nvPr/>
          </p:nvSpPr>
          <p:spPr bwMode="auto">
            <a:xfrm>
              <a:off x="0" y="102"/>
              <a:ext cx="106" cy="16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5" y="36"/>
                </a:cxn>
                <a:cxn ang="0">
                  <a:pos x="92" y="91"/>
                </a:cxn>
                <a:cxn ang="0">
                  <a:pos x="101" y="164"/>
                </a:cxn>
              </a:cxnLst>
              <a:rect l="0" t="0" r="r" b="b"/>
              <a:pathLst>
                <a:path w="106" h="164">
                  <a:moveTo>
                    <a:pt x="0" y="0"/>
                  </a:moveTo>
                  <a:cubicBezTo>
                    <a:pt x="32" y="10"/>
                    <a:pt x="31" y="5"/>
                    <a:pt x="55" y="36"/>
                  </a:cubicBezTo>
                  <a:cubicBezTo>
                    <a:pt x="69" y="53"/>
                    <a:pt x="92" y="91"/>
                    <a:pt x="92" y="91"/>
                  </a:cubicBezTo>
                  <a:cubicBezTo>
                    <a:pt x="106" y="133"/>
                    <a:pt x="101" y="109"/>
                    <a:pt x="101" y="164"/>
                  </a:cubicBezTo>
                </a:path>
              </a:pathLst>
            </a:custGeom>
            <a:noFill/>
            <a:ln w="25400">
              <a:solidFill>
                <a:srgbClr val="FF0000"/>
              </a:solidFill>
              <a:miter lim="800000"/>
            </a:ln>
          </p:spPr>
          <p:txBody>
            <a:bodyPr/>
            <a:lstStyle/>
            <a:p>
              <a:pPr algn="l">
                <a:buFont typeface="Arial" panose="020B0604020202020204" pitchFamily="34" charset="0"/>
                <a:buNone/>
              </a:pPr>
              <a:endParaRPr lang="zh-CN" altLang="zh-CN">
                <a:latin typeface="Times New Roman" panose="02020603050405020304" pitchFamily="18" charset="0"/>
                <a:ea typeface="幼圆" panose="02010509060101010101" pitchFamily="49" charset="-122"/>
                <a:cs typeface="Times New Roman" panose="02020603050405020304" pitchFamily="18" charset="0"/>
              </a:endParaRPr>
            </a:p>
          </p:txBody>
        </p:sp>
        <p:sp>
          <p:nvSpPr>
            <p:cNvPr id="49" name="Text Box 25"/>
            <p:cNvSpPr txBox="1">
              <a:spLocks noChangeArrowheads="1"/>
            </p:cNvSpPr>
            <p:nvPr/>
          </p:nvSpPr>
          <p:spPr bwMode="auto">
            <a:xfrm>
              <a:off x="12" y="0"/>
              <a:ext cx="189" cy="233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 algn="l">
                <a:buFont typeface="Arial" panose="020B0604020202020204" pitchFamily="34" charset="0"/>
                <a:buNone/>
              </a:pPr>
              <a:r>
                <a:rPr lang="en-US">
                  <a:latin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</a:p>
          </p:txBody>
        </p:sp>
      </p:grpSp>
      <p:sp>
        <p:nvSpPr>
          <p:cNvPr id="50" name="Text Box 27"/>
          <p:cNvSpPr txBox="1">
            <a:spLocks noChangeArrowheads="1"/>
          </p:cNvSpPr>
          <p:nvPr/>
        </p:nvSpPr>
        <p:spPr bwMode="auto">
          <a:xfrm>
            <a:off x="1804948" y="3783568"/>
            <a:ext cx="3211415" cy="5078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l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三角形三个内角的和等于</a:t>
            </a:r>
            <a:r>
              <a:rPr 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180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˚</a:t>
            </a:r>
            <a:endParaRPr 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4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3" y="1977510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4908" y="2060569"/>
            <a:ext cx="5476950" cy="1687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577513" y="1501935"/>
            <a:ext cx="8352928" cy="5078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l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下面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的图⑴、图⑵、图⑶中的三角形被遮住的两个内角是什么角？试着说明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理由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638175" y="3671288"/>
            <a:ext cx="7867650" cy="5078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l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将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图⑶的结果与图⑴、图⑵的结果进行比较，可以将三角形如何按角分类？</a:t>
            </a:r>
          </a:p>
        </p:txBody>
      </p:sp>
      <p:grpSp>
        <p:nvGrpSpPr>
          <p:cNvPr id="20" name="组合 5"/>
          <p:cNvGrpSpPr/>
          <p:nvPr/>
        </p:nvGrpSpPr>
        <p:grpSpPr bwMode="auto">
          <a:xfrm>
            <a:off x="304800" y="285752"/>
            <a:ext cx="2253972" cy="461665"/>
            <a:chOff x="279260" y="113096"/>
            <a:chExt cx="2179425" cy="637972"/>
          </a:xfrm>
        </p:grpSpPr>
        <p:sp>
          <p:nvSpPr>
            <p:cNvPr id="21" name="TextBox 20"/>
            <p:cNvSpPr txBox="1"/>
            <p:nvPr/>
          </p:nvSpPr>
          <p:spPr bwMode="auto">
            <a:xfrm>
              <a:off x="1089738" y="113096"/>
              <a:ext cx="1368947" cy="637972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活动探究</a:t>
              </a:r>
              <a:endParaRPr lang="en-US" altLang="zh-CN" sz="2400" b="1" kern="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cxnSp>
          <p:nvCxnSpPr>
            <p:cNvPr id="22" name="直接连接符 10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7770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23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279260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3095836" y="1006132"/>
            <a:ext cx="3140118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探究点三、三角形的分类</a:t>
            </a:r>
            <a:endParaRPr kumimoji="0" lang="zh-CN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541425" y="1951029"/>
            <a:ext cx="461665" cy="157165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eaVert" wrap="squar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三角形的分类</a:t>
            </a:r>
          </a:p>
        </p:txBody>
      </p:sp>
      <p:sp>
        <p:nvSpPr>
          <p:cNvPr id="3" name="AutoShape 3"/>
          <p:cNvSpPr/>
          <p:nvPr/>
        </p:nvSpPr>
        <p:spPr bwMode="auto">
          <a:xfrm>
            <a:off x="2017715" y="1992304"/>
            <a:ext cx="436535" cy="1784377"/>
          </a:xfrm>
          <a:prstGeom prst="leftBrace">
            <a:avLst>
              <a:gd name="adj1" fmla="val 47581"/>
              <a:gd name="adj2" fmla="val 50000"/>
            </a:avLst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 wrap="none" anchor="ctr"/>
          <a:lstStyle/>
          <a:p>
            <a:pPr algn="l">
              <a:buFont typeface="Arial" panose="020B0604020202020204" pitchFamily="34" charset="0"/>
              <a:buNone/>
            </a:pPr>
            <a:endParaRPr lang="zh-CN" altLang="zh-CN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2527272" y="1951029"/>
            <a:ext cx="1338828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en-US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锐角三角形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4572004" y="1987542"/>
            <a:ext cx="2031325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en-US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三个内角都是锐角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490759" y="2644776"/>
            <a:ext cx="1338828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en-US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钝角三角形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535491" y="2681289"/>
            <a:ext cx="2031325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en-US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有一个内角是钝角</a:t>
            </a: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2447922" y="3511562"/>
            <a:ext cx="1338828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en-US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直角三角形</a:t>
            </a: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4492654" y="3475050"/>
            <a:ext cx="2031325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en-US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有一个内角是直角</a:t>
            </a:r>
          </a:p>
        </p:txBody>
      </p:sp>
      <p:sp>
        <p:nvSpPr>
          <p:cNvPr id="10" name="AutoShape 11"/>
          <p:cNvSpPr>
            <a:spLocks noChangeArrowheads="1"/>
          </p:cNvSpPr>
          <p:nvPr/>
        </p:nvSpPr>
        <p:spPr bwMode="auto">
          <a:xfrm>
            <a:off x="3768715" y="1951030"/>
            <a:ext cx="803286" cy="360362"/>
          </a:xfrm>
          <a:prstGeom prst="rightArrow">
            <a:avLst>
              <a:gd name="adj1" fmla="val 50000"/>
              <a:gd name="adj2" fmla="val 84849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l">
              <a:buFont typeface="Arial" panose="020B0604020202020204" pitchFamily="34" charset="0"/>
              <a:buNone/>
            </a:pPr>
            <a:endParaRPr lang="zh-CN" altLang="zh-CN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1" name="AutoShape 12"/>
          <p:cNvSpPr>
            <a:spLocks noChangeArrowheads="1"/>
          </p:cNvSpPr>
          <p:nvPr/>
        </p:nvSpPr>
        <p:spPr bwMode="auto">
          <a:xfrm>
            <a:off x="3768715" y="2681291"/>
            <a:ext cx="803286" cy="360363"/>
          </a:xfrm>
          <a:prstGeom prst="rightArrow">
            <a:avLst>
              <a:gd name="adj1" fmla="val 50000"/>
              <a:gd name="adj2" fmla="val 84849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l">
              <a:buFont typeface="Arial" panose="020B0604020202020204" pitchFamily="34" charset="0"/>
              <a:buNone/>
            </a:pPr>
            <a:endParaRPr lang="zh-CN" altLang="zh-CN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2" name="AutoShape 13"/>
          <p:cNvSpPr>
            <a:spLocks noChangeArrowheads="1"/>
          </p:cNvSpPr>
          <p:nvPr/>
        </p:nvSpPr>
        <p:spPr bwMode="auto">
          <a:xfrm>
            <a:off x="3695692" y="3521090"/>
            <a:ext cx="803285" cy="360363"/>
          </a:xfrm>
          <a:prstGeom prst="rightArrow">
            <a:avLst>
              <a:gd name="adj1" fmla="val 50000"/>
              <a:gd name="adj2" fmla="val 84849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l">
              <a:buFont typeface="Arial" panose="020B0604020202020204" pitchFamily="34" charset="0"/>
              <a:buNone/>
            </a:pPr>
            <a:endParaRPr lang="zh-CN" altLang="zh-CN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3" name="Text Box 14"/>
          <p:cNvSpPr txBox="1">
            <a:spLocks noChangeArrowheads="1"/>
          </p:cNvSpPr>
          <p:nvPr/>
        </p:nvSpPr>
        <p:spPr bwMode="auto">
          <a:xfrm>
            <a:off x="1485261" y="1244869"/>
            <a:ext cx="4108817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按三角形内角的大小把三角形分为三类</a:t>
            </a:r>
          </a:p>
        </p:txBody>
      </p:sp>
      <p:grpSp>
        <p:nvGrpSpPr>
          <p:cNvPr id="14" name="组合 5"/>
          <p:cNvGrpSpPr/>
          <p:nvPr/>
        </p:nvGrpSpPr>
        <p:grpSpPr bwMode="auto">
          <a:xfrm>
            <a:off x="304800" y="285752"/>
            <a:ext cx="2253972" cy="461665"/>
            <a:chOff x="279260" y="113096"/>
            <a:chExt cx="2179425" cy="637972"/>
          </a:xfrm>
        </p:grpSpPr>
        <p:sp>
          <p:nvSpPr>
            <p:cNvPr id="15" name="TextBox 14"/>
            <p:cNvSpPr txBox="1"/>
            <p:nvPr/>
          </p:nvSpPr>
          <p:spPr bwMode="auto">
            <a:xfrm>
              <a:off x="1089738" y="113096"/>
              <a:ext cx="1368947" cy="637972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活动探究</a:t>
              </a:r>
              <a:endParaRPr lang="en-US" altLang="zh-CN" sz="2400" b="1" kern="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cxnSp>
          <p:nvCxnSpPr>
            <p:cNvPr id="16" name="直接连接符 10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7770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17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79260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endCondLst>
                                    <p:cond delay="0"/>
                                  </p:end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endCondLst>
                                    <p:cond delay="0"/>
                                  </p:end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endCondLst>
                                    <p:cond delay="0"/>
                                  </p:end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 animBg="1"/>
      <p:bldP spid="11" grpId="0" animBg="1"/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5"/>
          <p:cNvGrpSpPr/>
          <p:nvPr/>
        </p:nvGrpSpPr>
        <p:grpSpPr bwMode="auto">
          <a:xfrm>
            <a:off x="304800" y="285752"/>
            <a:ext cx="2253972" cy="461665"/>
            <a:chOff x="279260" y="113096"/>
            <a:chExt cx="2179425" cy="637972"/>
          </a:xfrm>
        </p:grpSpPr>
        <p:sp>
          <p:nvSpPr>
            <p:cNvPr id="3" name="TextBox 2"/>
            <p:cNvSpPr txBox="1"/>
            <p:nvPr/>
          </p:nvSpPr>
          <p:spPr bwMode="auto">
            <a:xfrm>
              <a:off x="1089738" y="113096"/>
              <a:ext cx="1368947" cy="637972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活动探究</a:t>
              </a:r>
              <a:endParaRPr lang="en-US" altLang="zh-CN" sz="2400" b="1" kern="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cxnSp>
          <p:nvCxnSpPr>
            <p:cNvPr id="4" name="直接连接符 10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7770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79260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2226" name="Rectangle 2"/>
          <p:cNvSpPr>
            <a:spLocks noChangeArrowheads="1"/>
          </p:cNvSpPr>
          <p:nvPr/>
        </p:nvSpPr>
        <p:spPr bwMode="auto">
          <a:xfrm>
            <a:off x="3" y="43935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52227" name="Rectangle 3"/>
          <p:cNvSpPr>
            <a:spLocks noChangeArrowheads="1"/>
          </p:cNvSpPr>
          <p:nvPr/>
        </p:nvSpPr>
        <p:spPr bwMode="auto">
          <a:xfrm>
            <a:off x="2382804" y="1130865"/>
            <a:ext cx="4673664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探究点四、</a:t>
            </a:r>
            <a:r>
              <a:rPr kumimoji="0" lang="zh-CN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直角三角形的表示方法及性质</a:t>
            </a:r>
            <a:endParaRPr kumimoji="0" lang="zh-CN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9" name="Line 2"/>
          <p:cNvSpPr>
            <a:spLocks noChangeShapeType="1"/>
          </p:cNvSpPr>
          <p:nvPr/>
        </p:nvSpPr>
        <p:spPr bwMode="auto">
          <a:xfrm flipH="1">
            <a:off x="1135054" y="1951030"/>
            <a:ext cx="45719" cy="1946827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</a:ln>
        </p:spPr>
        <p:txBody>
          <a:bodyPr/>
          <a:lstStyle/>
          <a:p>
            <a:pPr algn="l">
              <a:buFont typeface="Arial" panose="020B0604020202020204" pitchFamily="34" charset="0"/>
              <a:buNone/>
            </a:pPr>
            <a:endParaRPr lang="zh-CN" altLang="zh-CN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0" name="Line 3"/>
          <p:cNvSpPr>
            <a:spLocks noChangeShapeType="1"/>
          </p:cNvSpPr>
          <p:nvPr/>
        </p:nvSpPr>
        <p:spPr bwMode="auto">
          <a:xfrm>
            <a:off x="1135052" y="3897856"/>
            <a:ext cx="2166938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</a:ln>
        </p:spPr>
        <p:txBody>
          <a:bodyPr/>
          <a:lstStyle/>
          <a:p>
            <a:pPr algn="l">
              <a:buFont typeface="Arial" panose="020B0604020202020204" pitchFamily="34" charset="0"/>
              <a:buNone/>
            </a:pPr>
            <a:endParaRPr lang="zh-CN" altLang="zh-CN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1" name="Line 4"/>
          <p:cNvSpPr>
            <a:spLocks noChangeShapeType="1"/>
          </p:cNvSpPr>
          <p:nvPr/>
        </p:nvSpPr>
        <p:spPr bwMode="auto">
          <a:xfrm>
            <a:off x="1139778" y="1914516"/>
            <a:ext cx="2162212" cy="198334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</a:ln>
        </p:spPr>
        <p:txBody>
          <a:bodyPr/>
          <a:lstStyle/>
          <a:p>
            <a:pPr algn="l">
              <a:buFont typeface="Arial" panose="020B0604020202020204" pitchFamily="34" charset="0"/>
              <a:buNone/>
            </a:pPr>
            <a:endParaRPr lang="zh-CN" altLang="zh-CN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2" name="Line 5"/>
          <p:cNvSpPr>
            <a:spLocks noChangeShapeType="1"/>
          </p:cNvSpPr>
          <p:nvPr/>
        </p:nvSpPr>
        <p:spPr bwMode="auto">
          <a:xfrm flipV="1">
            <a:off x="1363652" y="3618456"/>
            <a:ext cx="0" cy="2794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</a:ln>
        </p:spPr>
        <p:txBody>
          <a:bodyPr/>
          <a:lstStyle/>
          <a:p>
            <a:pPr algn="l">
              <a:buFont typeface="Arial" panose="020B0604020202020204" pitchFamily="34" charset="0"/>
              <a:buNone/>
            </a:pPr>
            <a:endParaRPr lang="zh-CN" altLang="zh-CN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3" name="Line 6"/>
          <p:cNvSpPr>
            <a:spLocks noChangeShapeType="1"/>
          </p:cNvSpPr>
          <p:nvPr/>
        </p:nvSpPr>
        <p:spPr bwMode="auto">
          <a:xfrm>
            <a:off x="1135052" y="3618456"/>
            <a:ext cx="228600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</a:ln>
        </p:spPr>
        <p:txBody>
          <a:bodyPr/>
          <a:lstStyle/>
          <a:p>
            <a:pPr algn="l">
              <a:buFont typeface="Arial" panose="020B0604020202020204" pitchFamily="34" charset="0"/>
              <a:buNone/>
            </a:pPr>
            <a:endParaRPr lang="zh-CN" altLang="zh-CN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746877" y="2451355"/>
            <a:ext cx="514350" cy="9233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直角边</a:t>
            </a:r>
          </a:p>
        </p:txBody>
      </p:sp>
      <p:sp>
        <p:nvSpPr>
          <p:cNvPr id="15" name="Text Box 8"/>
          <p:cNvSpPr txBox="1">
            <a:spLocks noChangeArrowheads="1"/>
          </p:cNvSpPr>
          <p:nvPr/>
        </p:nvSpPr>
        <p:spPr bwMode="auto">
          <a:xfrm>
            <a:off x="1650964" y="3886218"/>
            <a:ext cx="1231885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直角边</a:t>
            </a:r>
          </a:p>
        </p:txBody>
      </p:sp>
      <p:sp>
        <p:nvSpPr>
          <p:cNvPr id="16" name="Text Box 9"/>
          <p:cNvSpPr txBox="1">
            <a:spLocks noChangeArrowheads="1"/>
          </p:cNvSpPr>
          <p:nvPr/>
        </p:nvSpPr>
        <p:spPr bwMode="auto">
          <a:xfrm>
            <a:off x="2125629" y="2425700"/>
            <a:ext cx="514350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斜边</a:t>
            </a:r>
          </a:p>
        </p:txBody>
      </p:sp>
      <p:sp>
        <p:nvSpPr>
          <p:cNvPr id="17" name="Text Box 10"/>
          <p:cNvSpPr txBox="1">
            <a:spLocks noChangeArrowheads="1"/>
          </p:cNvSpPr>
          <p:nvPr/>
        </p:nvSpPr>
        <p:spPr bwMode="auto">
          <a:xfrm>
            <a:off x="3455904" y="1914516"/>
            <a:ext cx="5111820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、常用符号“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Rt∆ABC</a:t>
            </a:r>
            <a:r>
              <a:rPr 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”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来表示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直角三角形</a:t>
            </a:r>
            <a:r>
              <a:rPr 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ABC.</a:t>
            </a:r>
          </a:p>
        </p:txBody>
      </p:sp>
      <p:sp>
        <p:nvSpPr>
          <p:cNvPr id="18" name="Text Box 11"/>
          <p:cNvSpPr txBox="1">
            <a:spLocks noChangeArrowheads="1"/>
          </p:cNvSpPr>
          <p:nvPr/>
        </p:nvSpPr>
        <p:spPr bwMode="auto">
          <a:xfrm>
            <a:off x="3432256" y="2664410"/>
            <a:ext cx="4945062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b="1" dirty="0" smtClean="0">
                <a:solidFill>
                  <a:srgbClr val="FFFF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、直角三角形的两个锐角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之间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有什么关系？</a:t>
            </a:r>
          </a:p>
        </p:txBody>
      </p:sp>
      <p:sp>
        <p:nvSpPr>
          <p:cNvPr id="19" name="Text Box 13"/>
          <p:cNvSpPr txBox="1">
            <a:spLocks noChangeArrowheads="1"/>
          </p:cNvSpPr>
          <p:nvPr/>
        </p:nvSpPr>
        <p:spPr bwMode="auto">
          <a:xfrm>
            <a:off x="3923932" y="3260303"/>
            <a:ext cx="2954655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直角三角形的两个锐角互余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5"/>
          <p:cNvGrpSpPr/>
          <p:nvPr/>
        </p:nvGrpSpPr>
        <p:grpSpPr bwMode="auto">
          <a:xfrm>
            <a:off x="268126" y="122841"/>
            <a:ext cx="2179360" cy="515210"/>
            <a:chOff x="279260" y="218396"/>
            <a:chExt cx="2179285" cy="519493"/>
          </a:xfrm>
        </p:grpSpPr>
        <p:sp>
          <p:nvSpPr>
            <p:cNvPr id="3" name="TextBox 2"/>
            <p:cNvSpPr txBox="1"/>
            <p:nvPr/>
          </p:nvSpPr>
          <p:spPr bwMode="auto">
            <a:xfrm>
              <a:off x="1042822" y="272386"/>
              <a:ext cx="1415723" cy="465503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随堂检测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4" name="直接连接符 10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7770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79260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4" y="0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4" y="0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4" y="0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4" y="0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1367644" y="959865"/>
            <a:ext cx="5897768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kumimoji="0" lang="zh-CN" alt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．观察右面的三角形，并把它们的标号填入相应的圈里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kumimoji="0" lang="zh-CN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25601" name="图片 1614" descr="21世纪教育网(http://www.21cnjy.com) -- 中国最大型、最专业的中小学教育资源门户网站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358860" y="1695438"/>
            <a:ext cx="6410277" cy="2555910"/>
          </a:xfrm>
          <a:prstGeom prst="rect">
            <a:avLst/>
          </a:prstGeom>
          <a:noFill/>
        </p:spPr>
      </p:pic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3" y="2053710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1906555" y="3776679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3   5   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170361" y="3776679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1   4   6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6616732" y="3740166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2  7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  <p:bldP spid="54" grpId="0"/>
      <p:bldP spid="5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5"/>
          <p:cNvGrpSpPr/>
          <p:nvPr/>
        </p:nvGrpSpPr>
        <p:grpSpPr bwMode="auto">
          <a:xfrm>
            <a:off x="268126" y="122841"/>
            <a:ext cx="2179360" cy="515210"/>
            <a:chOff x="279260" y="218396"/>
            <a:chExt cx="2179285" cy="519493"/>
          </a:xfrm>
        </p:grpSpPr>
        <p:sp>
          <p:nvSpPr>
            <p:cNvPr id="3" name="TextBox 2"/>
            <p:cNvSpPr txBox="1"/>
            <p:nvPr/>
          </p:nvSpPr>
          <p:spPr bwMode="auto">
            <a:xfrm>
              <a:off x="1042822" y="272386"/>
              <a:ext cx="1415723" cy="465503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随堂检测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4" name="直接连接符 10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7770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79260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2" name="TextBox 11"/>
          <p:cNvSpPr txBox="1"/>
          <p:nvPr/>
        </p:nvSpPr>
        <p:spPr>
          <a:xfrm>
            <a:off x="2709841" y="158589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670556" y="851330"/>
            <a:ext cx="8221924" cy="175432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lvl="0" fontAlgn="base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直角三角形一个锐角为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70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°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，另一个锐角</a:t>
            </a:r>
            <a:r>
              <a:rPr lang="en-US" u="sng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度．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3.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一个三角形最多有</a:t>
            </a:r>
            <a:r>
              <a:rPr lang="en-US" u="sng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个直角；最多有</a:t>
            </a:r>
            <a:r>
              <a:rPr lang="en-US" u="sng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个锐角；最多有</a:t>
            </a:r>
            <a:r>
              <a:rPr lang="en-US" u="sng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 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个钝角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en-US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4. 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如图，△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ABC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中，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与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BC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的夹角是</a:t>
            </a:r>
            <a:r>
              <a:rPr lang="zh-CN" altLang="en-US" u="sng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　　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，∠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的对边是</a:t>
            </a:r>
            <a:r>
              <a:rPr lang="zh-CN" altLang="en-US" u="sng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　　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，∠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、∠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的公共边是</a:t>
            </a:r>
            <a:r>
              <a:rPr lang="zh-CN" altLang="en-US" u="sng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　　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4921682" y="944469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2802202" y="135322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4827591" y="1359161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6860035" y="134944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3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917578" y="2619273"/>
            <a:ext cx="2008215" cy="1106890"/>
          </a:xfrm>
          <a:prstGeom prst="rect">
            <a:avLst/>
          </a:prstGeom>
          <a:noFill/>
        </p:spPr>
      </p:pic>
      <p:sp>
        <p:nvSpPr>
          <p:cNvPr id="57" name="TextBox 56"/>
          <p:cNvSpPr txBox="1"/>
          <p:nvPr/>
        </p:nvSpPr>
        <p:spPr>
          <a:xfrm>
            <a:off x="4490920" y="1770565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∠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58" name="矩形 57"/>
          <p:cNvSpPr/>
          <p:nvPr/>
        </p:nvSpPr>
        <p:spPr>
          <a:xfrm>
            <a:off x="6498006" y="1750773"/>
            <a:ext cx="4924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CB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1439656" y="2139897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AC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  <p:bldP spid="54" grpId="0"/>
      <p:bldP spid="55" grpId="0"/>
      <p:bldP spid="56" grpId="0"/>
      <p:bldP spid="57" grpId="0"/>
      <p:bldP spid="58" grpId="0"/>
      <p:bldP spid="5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5"/>
          <p:cNvGrpSpPr/>
          <p:nvPr/>
        </p:nvGrpSpPr>
        <p:grpSpPr bwMode="auto">
          <a:xfrm>
            <a:off x="268126" y="122841"/>
            <a:ext cx="2179360" cy="515210"/>
            <a:chOff x="279260" y="218396"/>
            <a:chExt cx="2179285" cy="519493"/>
          </a:xfrm>
        </p:grpSpPr>
        <p:sp>
          <p:nvSpPr>
            <p:cNvPr id="3" name="TextBox 2"/>
            <p:cNvSpPr txBox="1"/>
            <p:nvPr/>
          </p:nvSpPr>
          <p:spPr bwMode="auto">
            <a:xfrm>
              <a:off x="1042822" y="272386"/>
              <a:ext cx="1415723" cy="465503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随堂检测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4" name="直接连接符 10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7770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79260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651374" y="915112"/>
            <a:ext cx="8081319" cy="133882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5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．在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△ABC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中，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AD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是角平分线，若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∠B=50º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∠C=70 º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，则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∠ADC=____.</a:t>
            </a:r>
            <a:endParaRPr lang="zh-CN" altLang="en-US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6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．如果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△ABC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中，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∠A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∠B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∠C=2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5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，则此三角形按角分类应为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________________.</a:t>
            </a:r>
            <a:endParaRPr lang="en-US" altLang="zh-CN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3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60" name="TextBox 59"/>
          <p:cNvSpPr txBox="1"/>
          <p:nvPr/>
        </p:nvSpPr>
        <p:spPr>
          <a:xfrm>
            <a:off x="7560332" y="1023578"/>
            <a:ext cx="4876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80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º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1" name="矩形 60"/>
          <p:cNvSpPr/>
          <p:nvPr/>
        </p:nvSpPr>
        <p:spPr>
          <a:xfrm>
            <a:off x="1027097" y="1815666"/>
            <a:ext cx="13388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直角三角形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/>
      <p:bldP spid="6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5"/>
          <p:cNvGrpSpPr/>
          <p:nvPr/>
        </p:nvGrpSpPr>
        <p:grpSpPr bwMode="auto">
          <a:xfrm>
            <a:off x="268126" y="122841"/>
            <a:ext cx="2179360" cy="515211"/>
            <a:chOff x="279260" y="218396"/>
            <a:chExt cx="2179008" cy="519193"/>
          </a:xfrm>
        </p:grpSpPr>
        <p:sp>
          <p:nvSpPr>
            <p:cNvPr id="4" name="TextBox 3"/>
            <p:cNvSpPr txBox="1"/>
            <p:nvPr/>
          </p:nvSpPr>
          <p:spPr bwMode="auto">
            <a:xfrm>
              <a:off x="1042725" y="272355"/>
              <a:ext cx="1415543" cy="465234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课堂小结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5" name="直接连接符 10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7770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6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79260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TextBox 6"/>
          <p:cNvSpPr txBox="1"/>
          <p:nvPr/>
        </p:nvSpPr>
        <p:spPr>
          <a:xfrm>
            <a:off x="2915816" y="822772"/>
            <a:ext cx="2500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本节课都学到了什么？</a:t>
            </a:r>
            <a:endParaRPr lang="zh-CN" altLang="en-US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1655680" y="1311613"/>
            <a:ext cx="5610651" cy="258532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l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、三角形三个内角的和等于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180 ˚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l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、三角形按角的大小分类：</a:t>
            </a:r>
          </a:p>
          <a:p>
            <a:pPr algn="l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⑴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锐角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三角形 ：三个内角都是锐角；</a:t>
            </a:r>
          </a:p>
          <a:p>
            <a:pPr algn="l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⑵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直角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三角形  ：有一个内角为直角；</a:t>
            </a:r>
          </a:p>
          <a:p>
            <a:pPr algn="l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⑶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钝角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三角形  ：有一个内角为钝角 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l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、直角三角形的两个锐角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互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余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8"/>
          <p:cNvSpPr>
            <a:spLocks noChangeArrowheads="1"/>
          </p:cNvSpPr>
          <p:nvPr/>
        </p:nvSpPr>
        <p:spPr bwMode="auto">
          <a:xfrm>
            <a:off x="1003300" y="233082"/>
            <a:ext cx="2057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个性化作业</a:t>
            </a:r>
          </a:p>
        </p:txBody>
      </p:sp>
      <p:grpSp>
        <p:nvGrpSpPr>
          <p:cNvPr id="3" name="Group 13"/>
          <p:cNvGrpSpPr/>
          <p:nvPr/>
        </p:nvGrpSpPr>
        <p:grpSpPr bwMode="auto">
          <a:xfrm>
            <a:off x="179388" y="193709"/>
            <a:ext cx="792162" cy="551202"/>
            <a:chOff x="258" y="78"/>
            <a:chExt cx="674" cy="457"/>
          </a:xfrm>
        </p:grpSpPr>
        <p:grpSp>
          <p:nvGrpSpPr>
            <p:cNvPr id="4" name="组合 79"/>
            <p:cNvGrpSpPr/>
            <p:nvPr/>
          </p:nvGrpSpPr>
          <p:grpSpPr bwMode="auto">
            <a:xfrm>
              <a:off x="637" y="78"/>
              <a:ext cx="295" cy="457"/>
              <a:chOff x="5235576" y="2735263"/>
              <a:chExt cx="785813" cy="1184275"/>
            </a:xfrm>
          </p:grpSpPr>
          <p:sp>
            <p:nvSpPr>
              <p:cNvPr id="42" name="Freeform 82"/>
              <p:cNvSpPr>
                <a:spLocks noChangeArrowheads="1"/>
              </p:cNvSpPr>
              <p:nvPr/>
            </p:nvSpPr>
            <p:spPr bwMode="auto">
              <a:xfrm>
                <a:off x="5235576" y="2735263"/>
                <a:ext cx="785813" cy="1184275"/>
              </a:xfrm>
              <a:custGeom>
                <a:avLst/>
                <a:gdLst>
                  <a:gd name="T0" fmla="*/ 2147483647 w 209"/>
                  <a:gd name="T1" fmla="*/ 2147483647 h 315"/>
                  <a:gd name="T2" fmla="*/ 2147483647 w 209"/>
                  <a:gd name="T3" fmla="*/ 2147483647 h 315"/>
                  <a:gd name="T4" fmla="*/ 2147483647 w 209"/>
                  <a:gd name="T5" fmla="*/ 2147483647 h 315"/>
                  <a:gd name="T6" fmla="*/ 2147483647 w 209"/>
                  <a:gd name="T7" fmla="*/ 0 h 315"/>
                  <a:gd name="T8" fmla="*/ 2147483647 w 209"/>
                  <a:gd name="T9" fmla="*/ 2147483647 h 315"/>
                  <a:gd name="T10" fmla="*/ 0 w 209"/>
                  <a:gd name="T11" fmla="*/ 2147483647 h 315"/>
                  <a:gd name="T12" fmla="*/ 0 w 209"/>
                  <a:gd name="T13" fmla="*/ 2147483647 h 315"/>
                  <a:gd name="T14" fmla="*/ 0 w 209"/>
                  <a:gd name="T15" fmla="*/ 2147483647 h 315"/>
                  <a:gd name="T16" fmla="*/ 0 w 209"/>
                  <a:gd name="T17" fmla="*/ 2147483647 h 315"/>
                  <a:gd name="T18" fmla="*/ 2147483647 w 209"/>
                  <a:gd name="T19" fmla="*/ 2147483647 h 315"/>
                  <a:gd name="T20" fmla="*/ 2147483647 w 209"/>
                  <a:gd name="T21" fmla="*/ 2147483647 h 315"/>
                  <a:gd name="T22" fmla="*/ 2147483647 w 209"/>
                  <a:gd name="T23" fmla="*/ 2147483647 h 315"/>
                  <a:gd name="T24" fmla="*/ 2147483647 w 209"/>
                  <a:gd name="T25" fmla="*/ 2147483647 h 315"/>
                  <a:gd name="T26" fmla="*/ 2147483647 w 209"/>
                  <a:gd name="T27" fmla="*/ 2147483647 h 315"/>
                  <a:gd name="T28" fmla="*/ 2147483647 w 209"/>
                  <a:gd name="T29" fmla="*/ 2147483647 h 315"/>
                  <a:gd name="T30" fmla="*/ 2147483647 w 209"/>
                  <a:gd name="T31" fmla="*/ 2147483647 h 315"/>
                  <a:gd name="T32" fmla="*/ 2147483647 w 209"/>
                  <a:gd name="T33" fmla="*/ 2147483647 h 315"/>
                  <a:gd name="T34" fmla="*/ 2147483647 w 209"/>
                  <a:gd name="T35" fmla="*/ 2147483647 h 315"/>
                  <a:gd name="T36" fmla="*/ 2147483647 w 209"/>
                  <a:gd name="T37" fmla="*/ 2147483647 h 315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209" h="315">
                    <a:moveTo>
                      <a:pt x="206" y="56"/>
                    </a:moveTo>
                    <a:cubicBezTo>
                      <a:pt x="38" y="1"/>
                      <a:pt x="38" y="1"/>
                      <a:pt x="38" y="1"/>
                    </a:cubicBezTo>
                    <a:cubicBezTo>
                      <a:pt x="37" y="1"/>
                      <a:pt x="37" y="1"/>
                      <a:pt x="37" y="1"/>
                    </a:cubicBezTo>
                    <a:cubicBezTo>
                      <a:pt x="34" y="0"/>
                      <a:pt x="31" y="0"/>
                      <a:pt x="28" y="0"/>
                    </a:cubicBezTo>
                    <a:cubicBezTo>
                      <a:pt x="13" y="0"/>
                      <a:pt x="2" y="11"/>
                      <a:pt x="1" y="25"/>
                    </a:cubicBezTo>
                    <a:cubicBezTo>
                      <a:pt x="1" y="25"/>
                      <a:pt x="0" y="26"/>
                      <a:pt x="0" y="26"/>
                    </a:cubicBezTo>
                    <a:cubicBezTo>
                      <a:pt x="0" y="27"/>
                      <a:pt x="0" y="27"/>
                      <a:pt x="0" y="27"/>
                    </a:cubicBezTo>
                    <a:cubicBezTo>
                      <a:pt x="0" y="71"/>
                      <a:pt x="0" y="71"/>
                      <a:pt x="0" y="71"/>
                    </a:cubicBezTo>
                    <a:cubicBezTo>
                      <a:pt x="0" y="257"/>
                      <a:pt x="0" y="257"/>
                      <a:pt x="0" y="257"/>
                    </a:cubicBezTo>
                    <a:cubicBezTo>
                      <a:pt x="0" y="258"/>
                      <a:pt x="1" y="260"/>
                      <a:pt x="3" y="260"/>
                    </a:cubicBezTo>
                    <a:cubicBezTo>
                      <a:pt x="171" y="315"/>
                      <a:pt x="171" y="315"/>
                      <a:pt x="171" y="315"/>
                    </a:cubicBezTo>
                    <a:cubicBezTo>
                      <a:pt x="172" y="315"/>
                      <a:pt x="172" y="315"/>
                      <a:pt x="173" y="315"/>
                    </a:cubicBezTo>
                    <a:cubicBezTo>
                      <a:pt x="173" y="315"/>
                      <a:pt x="174" y="315"/>
                      <a:pt x="175" y="315"/>
                    </a:cubicBezTo>
                    <a:cubicBezTo>
                      <a:pt x="176" y="314"/>
                      <a:pt x="176" y="313"/>
                      <a:pt x="176" y="312"/>
                    </a:cubicBezTo>
                    <a:cubicBezTo>
                      <a:pt x="176" y="273"/>
                      <a:pt x="176" y="273"/>
                      <a:pt x="176" y="273"/>
                    </a:cubicBezTo>
                    <a:cubicBezTo>
                      <a:pt x="204" y="283"/>
                      <a:pt x="205" y="283"/>
                      <a:pt x="205" y="283"/>
                    </a:cubicBezTo>
                    <a:cubicBezTo>
                      <a:pt x="207" y="283"/>
                      <a:pt x="209" y="281"/>
                      <a:pt x="209" y="279"/>
                    </a:cubicBezTo>
                    <a:cubicBezTo>
                      <a:pt x="209" y="60"/>
                      <a:pt x="209" y="60"/>
                      <a:pt x="209" y="60"/>
                    </a:cubicBezTo>
                    <a:cubicBezTo>
                      <a:pt x="209" y="58"/>
                      <a:pt x="208" y="57"/>
                      <a:pt x="206" y="56"/>
                    </a:cubicBezTo>
                    <a:close/>
                  </a:path>
                </a:pathLst>
              </a:custGeom>
              <a:solidFill>
                <a:srgbClr val="FF6D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3" name="Freeform 83"/>
              <p:cNvSpPr>
                <a:spLocks noChangeArrowheads="1"/>
              </p:cNvSpPr>
              <p:nvPr/>
            </p:nvSpPr>
            <p:spPr bwMode="auto">
              <a:xfrm>
                <a:off x="5253038" y="2740026"/>
                <a:ext cx="760413" cy="1058863"/>
              </a:xfrm>
              <a:custGeom>
                <a:avLst/>
                <a:gdLst>
                  <a:gd name="T0" fmla="*/ 2147483647 w 202"/>
                  <a:gd name="T1" fmla="*/ 2147483647 h 282"/>
                  <a:gd name="T2" fmla="*/ 2147483647 w 202"/>
                  <a:gd name="T3" fmla="*/ 2147483647 h 282"/>
                  <a:gd name="T4" fmla="*/ 2147483647 w 202"/>
                  <a:gd name="T5" fmla="*/ 2147483647 h 282"/>
                  <a:gd name="T6" fmla="*/ 2147483647 w 202"/>
                  <a:gd name="T7" fmla="*/ 2147483647 h 282"/>
                  <a:gd name="T8" fmla="*/ 2147483647 w 202"/>
                  <a:gd name="T9" fmla="*/ 2147483647 h 282"/>
                  <a:gd name="T10" fmla="*/ 2147483647 w 202"/>
                  <a:gd name="T11" fmla="*/ 0 h 282"/>
                  <a:gd name="T12" fmla="*/ 0 w 202"/>
                  <a:gd name="T13" fmla="*/ 2147483647 h 282"/>
                  <a:gd name="T14" fmla="*/ 2147483647 w 202"/>
                  <a:gd name="T15" fmla="*/ 2147483647 h 282"/>
                  <a:gd name="T16" fmla="*/ 2147483647 w 202"/>
                  <a:gd name="T17" fmla="*/ 2147483647 h 282"/>
                  <a:gd name="T18" fmla="*/ 2147483647 w 202"/>
                  <a:gd name="T19" fmla="*/ 2147483647 h 282"/>
                  <a:gd name="T20" fmla="*/ 2147483647 w 202"/>
                  <a:gd name="T21" fmla="*/ 2147483647 h 282"/>
                  <a:gd name="T22" fmla="*/ 2147483647 w 202"/>
                  <a:gd name="T23" fmla="*/ 2147483647 h 282"/>
                  <a:gd name="T24" fmla="*/ 2147483647 w 202"/>
                  <a:gd name="T25" fmla="*/ 2147483647 h 28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02" h="282">
                    <a:moveTo>
                      <a:pt x="200" y="282"/>
                    </a:moveTo>
                    <a:cubicBezTo>
                      <a:pt x="201" y="282"/>
                      <a:pt x="201" y="282"/>
                      <a:pt x="202" y="281"/>
                    </a:cubicBezTo>
                    <a:cubicBezTo>
                      <a:pt x="201" y="58"/>
                      <a:pt x="201" y="58"/>
                      <a:pt x="201" y="58"/>
                    </a:cubicBezTo>
                    <a:cubicBezTo>
                      <a:pt x="31" y="3"/>
                      <a:pt x="31" y="3"/>
                      <a:pt x="31" y="3"/>
                    </a:cubicBezTo>
                    <a:cubicBezTo>
                      <a:pt x="31" y="2"/>
                      <a:pt x="31" y="2"/>
                      <a:pt x="31" y="2"/>
                    </a:cubicBezTo>
                    <a:cubicBezTo>
                      <a:pt x="28" y="1"/>
                      <a:pt x="24" y="0"/>
                      <a:pt x="21" y="0"/>
                    </a:cubicBezTo>
                    <a:cubicBezTo>
                      <a:pt x="10" y="0"/>
                      <a:pt x="1" y="10"/>
                      <a:pt x="0" y="22"/>
                    </a:cubicBezTo>
                    <a:cubicBezTo>
                      <a:pt x="1" y="24"/>
                      <a:pt x="2" y="30"/>
                      <a:pt x="5" y="32"/>
                    </a:cubicBezTo>
                    <a:cubicBezTo>
                      <a:pt x="9" y="34"/>
                      <a:pt x="15" y="36"/>
                      <a:pt x="15" y="36"/>
                    </a:cubicBezTo>
                    <a:cubicBezTo>
                      <a:pt x="173" y="90"/>
                      <a:pt x="173" y="90"/>
                      <a:pt x="173" y="90"/>
                    </a:cubicBezTo>
                    <a:cubicBezTo>
                      <a:pt x="175" y="91"/>
                      <a:pt x="176" y="92"/>
                      <a:pt x="176" y="94"/>
                    </a:cubicBezTo>
                    <a:cubicBezTo>
                      <a:pt x="176" y="274"/>
                      <a:pt x="176" y="274"/>
                      <a:pt x="176" y="274"/>
                    </a:cubicBezTo>
                    <a:cubicBezTo>
                      <a:pt x="199" y="282"/>
                      <a:pt x="200" y="282"/>
                      <a:pt x="200" y="282"/>
                    </a:cubicBezTo>
                    <a:close/>
                  </a:path>
                </a:pathLst>
              </a:custGeom>
              <a:solidFill>
                <a:srgbClr val="DE3F1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4" name="Freeform 84"/>
              <p:cNvSpPr>
                <a:spLocks noChangeArrowheads="1"/>
              </p:cNvSpPr>
              <p:nvPr/>
            </p:nvSpPr>
            <p:spPr bwMode="auto">
              <a:xfrm>
                <a:off x="5265738" y="2762251"/>
                <a:ext cx="728663" cy="1066800"/>
              </a:xfrm>
              <a:custGeom>
                <a:avLst/>
                <a:gdLst>
                  <a:gd name="T0" fmla="*/ 2147483647 w 194"/>
                  <a:gd name="T1" fmla="*/ 2147483647 h 284"/>
                  <a:gd name="T2" fmla="*/ 2147483647 w 194"/>
                  <a:gd name="T3" fmla="*/ 2147483647 h 284"/>
                  <a:gd name="T4" fmla="*/ 2147483647 w 194"/>
                  <a:gd name="T5" fmla="*/ 2147483647 h 284"/>
                  <a:gd name="T6" fmla="*/ 2147483647 w 194"/>
                  <a:gd name="T7" fmla="*/ 2147483647 h 284"/>
                  <a:gd name="T8" fmla="*/ 2147483647 w 194"/>
                  <a:gd name="T9" fmla="*/ 2147483647 h 284"/>
                  <a:gd name="T10" fmla="*/ 2147483647 w 194"/>
                  <a:gd name="T11" fmla="*/ 2147483647 h 284"/>
                  <a:gd name="T12" fmla="*/ 2147483647 w 194"/>
                  <a:gd name="T13" fmla="*/ 2147483647 h 284"/>
                  <a:gd name="T14" fmla="*/ 2147483647 w 194"/>
                  <a:gd name="T15" fmla="*/ 0 h 284"/>
                  <a:gd name="T16" fmla="*/ 0 w 194"/>
                  <a:gd name="T17" fmla="*/ 2147483647 h 284"/>
                  <a:gd name="T18" fmla="*/ 2147483647 w 194"/>
                  <a:gd name="T19" fmla="*/ 2147483647 h 284"/>
                  <a:gd name="T20" fmla="*/ 2147483647 w 194"/>
                  <a:gd name="T21" fmla="*/ 2147483647 h 284"/>
                  <a:gd name="T22" fmla="*/ 2147483647 w 194"/>
                  <a:gd name="T23" fmla="*/ 2147483647 h 284"/>
                  <a:gd name="T24" fmla="*/ 2147483647 w 194"/>
                  <a:gd name="T25" fmla="*/ 2147483647 h 28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94" h="284">
                    <a:moveTo>
                      <a:pt x="168" y="85"/>
                    </a:moveTo>
                    <a:cubicBezTo>
                      <a:pt x="168" y="284"/>
                      <a:pt x="168" y="284"/>
                      <a:pt x="168" y="284"/>
                    </a:cubicBezTo>
                    <a:cubicBezTo>
                      <a:pt x="172" y="278"/>
                      <a:pt x="178" y="273"/>
                      <a:pt x="186" y="273"/>
                    </a:cubicBezTo>
                    <a:cubicBezTo>
                      <a:pt x="188" y="273"/>
                      <a:pt x="191" y="274"/>
                      <a:pt x="194" y="275"/>
                    </a:cubicBezTo>
                    <a:cubicBezTo>
                      <a:pt x="194" y="55"/>
                      <a:pt x="194" y="55"/>
                      <a:pt x="194" y="55"/>
                    </a:cubicBezTo>
                    <a:cubicBezTo>
                      <a:pt x="30" y="2"/>
                      <a:pt x="30" y="2"/>
                      <a:pt x="30" y="2"/>
                    </a:cubicBezTo>
                    <a:cubicBezTo>
                      <a:pt x="29" y="2"/>
                      <a:pt x="29" y="2"/>
                      <a:pt x="29" y="2"/>
                    </a:cubicBezTo>
                    <a:cubicBezTo>
                      <a:pt x="26" y="0"/>
                      <a:pt x="23" y="0"/>
                      <a:pt x="20" y="0"/>
                    </a:cubicBezTo>
                    <a:cubicBezTo>
                      <a:pt x="9" y="0"/>
                      <a:pt x="0" y="8"/>
                      <a:pt x="0" y="19"/>
                    </a:cubicBezTo>
                    <a:cubicBezTo>
                      <a:pt x="0" y="22"/>
                      <a:pt x="1" y="27"/>
                      <a:pt x="5" y="29"/>
                    </a:cubicBezTo>
                    <a:cubicBezTo>
                      <a:pt x="8" y="31"/>
                      <a:pt x="14" y="32"/>
                      <a:pt x="14" y="32"/>
                    </a:cubicBezTo>
                    <a:cubicBezTo>
                      <a:pt x="166" y="82"/>
                      <a:pt x="166" y="82"/>
                      <a:pt x="166" y="82"/>
                    </a:cubicBezTo>
                    <a:cubicBezTo>
                      <a:pt x="167" y="82"/>
                      <a:pt x="168" y="84"/>
                      <a:pt x="168" y="85"/>
                    </a:cubicBezTo>
                    <a:close/>
                  </a:path>
                </a:pathLst>
              </a:custGeom>
              <a:solidFill>
                <a:srgbClr val="D1ECF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5" name="Freeform 85"/>
              <p:cNvSpPr>
                <a:spLocks noChangeArrowheads="1"/>
              </p:cNvSpPr>
              <p:nvPr/>
            </p:nvSpPr>
            <p:spPr bwMode="auto">
              <a:xfrm>
                <a:off x="5878513" y="2960688"/>
                <a:ext cx="115888" cy="868363"/>
              </a:xfrm>
              <a:custGeom>
                <a:avLst/>
                <a:gdLst>
                  <a:gd name="T0" fmla="*/ 2147483647 w 31"/>
                  <a:gd name="T1" fmla="*/ 2147483647 h 231"/>
                  <a:gd name="T2" fmla="*/ 2147483647 w 31"/>
                  <a:gd name="T3" fmla="*/ 2147483647 h 231"/>
                  <a:gd name="T4" fmla="*/ 2147483647 w 31"/>
                  <a:gd name="T5" fmla="*/ 2147483647 h 231"/>
                  <a:gd name="T6" fmla="*/ 2147483647 w 31"/>
                  <a:gd name="T7" fmla="*/ 0 h 231"/>
                  <a:gd name="T8" fmla="*/ 2147483647 w 31"/>
                  <a:gd name="T9" fmla="*/ 0 h 231"/>
                  <a:gd name="T10" fmla="*/ 0 w 31"/>
                  <a:gd name="T11" fmla="*/ 2147483647 h 231"/>
                  <a:gd name="T12" fmla="*/ 2147483647 w 31"/>
                  <a:gd name="T13" fmla="*/ 2147483647 h 231"/>
                  <a:gd name="T14" fmla="*/ 2147483647 w 31"/>
                  <a:gd name="T15" fmla="*/ 2147483647 h 231"/>
                  <a:gd name="T16" fmla="*/ 2147483647 w 31"/>
                  <a:gd name="T17" fmla="*/ 2147483647 h 231"/>
                  <a:gd name="T18" fmla="*/ 2147483647 w 31"/>
                  <a:gd name="T19" fmla="*/ 2147483647 h 231"/>
                  <a:gd name="T20" fmla="*/ 2147483647 w 31"/>
                  <a:gd name="T21" fmla="*/ 2147483647 h 23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1" h="231">
                    <a:moveTo>
                      <a:pt x="23" y="220"/>
                    </a:moveTo>
                    <a:cubicBezTo>
                      <a:pt x="25" y="220"/>
                      <a:pt x="28" y="221"/>
                      <a:pt x="31" y="222"/>
                    </a:cubicBezTo>
                    <a:cubicBezTo>
                      <a:pt x="31" y="2"/>
                      <a:pt x="31" y="2"/>
                      <a:pt x="31" y="2"/>
                    </a:cubicBezTo>
                    <a:cubicBezTo>
                      <a:pt x="23" y="0"/>
                      <a:pt x="23" y="0"/>
                      <a:pt x="23" y="0"/>
                    </a:cubicBezTo>
                    <a:cubicBezTo>
                      <a:pt x="23" y="0"/>
                      <a:pt x="22" y="0"/>
                      <a:pt x="21" y="0"/>
                    </a:cubicBezTo>
                    <a:cubicBezTo>
                      <a:pt x="10" y="0"/>
                      <a:pt x="1" y="9"/>
                      <a:pt x="0" y="20"/>
                    </a:cubicBezTo>
                    <a:cubicBezTo>
                      <a:pt x="1" y="22"/>
                      <a:pt x="2" y="27"/>
                      <a:pt x="4" y="29"/>
                    </a:cubicBezTo>
                    <a:cubicBezTo>
                      <a:pt x="4" y="30"/>
                      <a:pt x="4" y="30"/>
                      <a:pt x="4" y="30"/>
                    </a:cubicBezTo>
                    <a:cubicBezTo>
                      <a:pt x="5" y="30"/>
                      <a:pt x="5" y="31"/>
                      <a:pt x="5" y="32"/>
                    </a:cubicBezTo>
                    <a:cubicBezTo>
                      <a:pt x="5" y="231"/>
                      <a:pt x="5" y="231"/>
                      <a:pt x="5" y="231"/>
                    </a:cubicBezTo>
                    <a:cubicBezTo>
                      <a:pt x="9" y="225"/>
                      <a:pt x="15" y="220"/>
                      <a:pt x="23" y="22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5" name="组合 117"/>
            <p:cNvGrpSpPr/>
            <p:nvPr/>
          </p:nvGrpSpPr>
          <p:grpSpPr bwMode="auto">
            <a:xfrm>
              <a:off x="305" y="218"/>
              <a:ext cx="372" cy="115"/>
              <a:chOff x="4348163" y="3097213"/>
              <a:chExt cx="992188" cy="300038"/>
            </a:xfrm>
          </p:grpSpPr>
          <p:sp>
            <p:nvSpPr>
              <p:cNvPr id="39" name="Freeform 116"/>
              <p:cNvSpPr>
                <a:spLocks noChangeArrowheads="1"/>
              </p:cNvSpPr>
              <p:nvPr/>
            </p:nvSpPr>
            <p:spPr bwMode="auto">
              <a:xfrm>
                <a:off x="4348163" y="3097213"/>
                <a:ext cx="992188" cy="231775"/>
              </a:xfrm>
              <a:custGeom>
                <a:avLst/>
                <a:gdLst>
                  <a:gd name="T0" fmla="*/ 0 w 264"/>
                  <a:gd name="T1" fmla="*/ 2147483647 h 62"/>
                  <a:gd name="T2" fmla="*/ 2147483647 w 264"/>
                  <a:gd name="T3" fmla="*/ 2147483647 h 62"/>
                  <a:gd name="T4" fmla="*/ 2147483647 w 264"/>
                  <a:gd name="T5" fmla="*/ 2147483647 h 62"/>
                  <a:gd name="T6" fmla="*/ 2147483647 w 264"/>
                  <a:gd name="T7" fmla="*/ 2147483647 h 62"/>
                  <a:gd name="T8" fmla="*/ 2147483647 w 264"/>
                  <a:gd name="T9" fmla="*/ 2147483647 h 62"/>
                  <a:gd name="T10" fmla="*/ 0 w 264"/>
                  <a:gd name="T11" fmla="*/ 2147483647 h 62"/>
                  <a:gd name="T12" fmla="*/ 0 w 264"/>
                  <a:gd name="T13" fmla="*/ 0 h 62"/>
                  <a:gd name="T14" fmla="*/ 2147483647 w 264"/>
                  <a:gd name="T15" fmla="*/ 0 h 62"/>
                  <a:gd name="T16" fmla="*/ 2147483647 w 264"/>
                  <a:gd name="T17" fmla="*/ 2147483647 h 62"/>
                  <a:gd name="T18" fmla="*/ 2147483647 w 264"/>
                  <a:gd name="T19" fmla="*/ 2147483647 h 62"/>
                  <a:gd name="T20" fmla="*/ 2147483647 w 264"/>
                  <a:gd name="T21" fmla="*/ 2147483647 h 62"/>
                  <a:gd name="T22" fmla="*/ 0 w 264"/>
                  <a:gd name="T23" fmla="*/ 2147483647 h 62"/>
                  <a:gd name="T24" fmla="*/ 0 w 264"/>
                  <a:gd name="T25" fmla="*/ 2147483647 h 6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64" h="62">
                    <a:moveTo>
                      <a:pt x="0" y="55"/>
                    </a:moveTo>
                    <a:cubicBezTo>
                      <a:pt x="2" y="55"/>
                      <a:pt x="4" y="55"/>
                      <a:pt x="6" y="55"/>
                    </a:cubicBezTo>
                    <a:cubicBezTo>
                      <a:pt x="8" y="55"/>
                      <a:pt x="10" y="53"/>
                      <a:pt x="10" y="51"/>
                    </a:cubicBezTo>
                    <a:cubicBezTo>
                      <a:pt x="10" y="38"/>
                      <a:pt x="10" y="24"/>
                      <a:pt x="10" y="11"/>
                    </a:cubicBezTo>
                    <a:cubicBezTo>
                      <a:pt x="10" y="9"/>
                      <a:pt x="8" y="7"/>
                      <a:pt x="6" y="7"/>
                    </a:cubicBezTo>
                    <a:cubicBezTo>
                      <a:pt x="4" y="7"/>
                      <a:pt x="2" y="7"/>
                      <a:pt x="0" y="7"/>
                    </a:cubicBezTo>
                    <a:cubicBezTo>
                      <a:pt x="0" y="5"/>
                      <a:pt x="0" y="2"/>
                      <a:pt x="0" y="0"/>
                    </a:cubicBezTo>
                    <a:cubicBezTo>
                      <a:pt x="80" y="0"/>
                      <a:pt x="160" y="0"/>
                      <a:pt x="240" y="0"/>
                    </a:cubicBezTo>
                    <a:cubicBezTo>
                      <a:pt x="246" y="0"/>
                      <a:pt x="255" y="4"/>
                      <a:pt x="258" y="10"/>
                    </a:cubicBezTo>
                    <a:cubicBezTo>
                      <a:pt x="264" y="23"/>
                      <a:pt x="264" y="39"/>
                      <a:pt x="258" y="52"/>
                    </a:cubicBezTo>
                    <a:cubicBezTo>
                      <a:pt x="255" y="58"/>
                      <a:pt x="246" y="62"/>
                      <a:pt x="240" y="62"/>
                    </a:cubicBezTo>
                    <a:cubicBezTo>
                      <a:pt x="160" y="62"/>
                      <a:pt x="80" y="62"/>
                      <a:pt x="0" y="62"/>
                    </a:cubicBezTo>
                    <a:cubicBezTo>
                      <a:pt x="0" y="60"/>
                      <a:pt x="0" y="57"/>
                      <a:pt x="0" y="55"/>
                    </a:cubicBezTo>
                    <a:close/>
                  </a:path>
                </a:pathLst>
              </a:custGeom>
              <a:solidFill>
                <a:srgbClr val="1695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" name="Freeform 117"/>
              <p:cNvSpPr>
                <a:spLocks noChangeArrowheads="1"/>
              </p:cNvSpPr>
              <p:nvPr/>
            </p:nvSpPr>
            <p:spPr bwMode="auto">
              <a:xfrm>
                <a:off x="4370388" y="3122613"/>
                <a:ext cx="942975" cy="184150"/>
              </a:xfrm>
              <a:custGeom>
                <a:avLst/>
                <a:gdLst>
                  <a:gd name="T0" fmla="*/ 2147483647 w 251"/>
                  <a:gd name="T1" fmla="*/ 2147483647 h 49"/>
                  <a:gd name="T2" fmla="*/ 2147483647 w 251"/>
                  <a:gd name="T3" fmla="*/ 2147483647 h 49"/>
                  <a:gd name="T4" fmla="*/ 0 w 251"/>
                  <a:gd name="T5" fmla="*/ 0 h 49"/>
                  <a:gd name="T6" fmla="*/ 2147483647 w 251"/>
                  <a:gd name="T7" fmla="*/ 0 h 49"/>
                  <a:gd name="T8" fmla="*/ 2147483647 w 251"/>
                  <a:gd name="T9" fmla="*/ 2147483647 h 49"/>
                  <a:gd name="T10" fmla="*/ 2147483647 w 251"/>
                  <a:gd name="T11" fmla="*/ 2147483647 h 49"/>
                  <a:gd name="T12" fmla="*/ 2147483647 w 251"/>
                  <a:gd name="T13" fmla="*/ 2147483647 h 49"/>
                  <a:gd name="T14" fmla="*/ 0 w 251"/>
                  <a:gd name="T15" fmla="*/ 2147483647 h 49"/>
                  <a:gd name="T16" fmla="*/ 2147483647 w 251"/>
                  <a:gd name="T17" fmla="*/ 2147483647 h 4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51" h="49">
                    <a:moveTo>
                      <a:pt x="4" y="44"/>
                    </a:moveTo>
                    <a:cubicBezTo>
                      <a:pt x="4" y="31"/>
                      <a:pt x="4" y="17"/>
                      <a:pt x="4" y="4"/>
                    </a:cubicBezTo>
                    <a:cubicBezTo>
                      <a:pt x="4" y="2"/>
                      <a:pt x="2" y="0"/>
                      <a:pt x="0" y="0"/>
                    </a:cubicBezTo>
                    <a:cubicBezTo>
                      <a:pt x="80" y="0"/>
                      <a:pt x="159" y="0"/>
                      <a:pt x="239" y="0"/>
                    </a:cubicBezTo>
                    <a:cubicBezTo>
                      <a:pt x="241" y="0"/>
                      <a:pt x="243" y="1"/>
                      <a:pt x="244" y="3"/>
                    </a:cubicBezTo>
                    <a:cubicBezTo>
                      <a:pt x="251" y="16"/>
                      <a:pt x="251" y="32"/>
                      <a:pt x="244" y="45"/>
                    </a:cubicBezTo>
                    <a:cubicBezTo>
                      <a:pt x="243" y="47"/>
                      <a:pt x="241" y="49"/>
                      <a:pt x="239" y="49"/>
                    </a:cubicBezTo>
                    <a:cubicBezTo>
                      <a:pt x="159" y="48"/>
                      <a:pt x="80" y="48"/>
                      <a:pt x="0" y="48"/>
                    </a:cubicBezTo>
                    <a:cubicBezTo>
                      <a:pt x="2" y="48"/>
                      <a:pt x="4" y="46"/>
                      <a:pt x="4" y="4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1" name="Freeform 118"/>
              <p:cNvSpPr>
                <a:spLocks noChangeArrowheads="1"/>
              </p:cNvSpPr>
              <p:nvPr/>
            </p:nvSpPr>
            <p:spPr bwMode="auto">
              <a:xfrm>
                <a:off x="5133976" y="3254376"/>
                <a:ext cx="123825" cy="142875"/>
              </a:xfrm>
              <a:custGeom>
                <a:avLst/>
                <a:gdLst>
                  <a:gd name="T0" fmla="*/ 0 w 78"/>
                  <a:gd name="T1" fmla="*/ 2147483647 h 90"/>
                  <a:gd name="T2" fmla="*/ 2147483647 w 78"/>
                  <a:gd name="T3" fmla="*/ 2147483647 h 90"/>
                  <a:gd name="T4" fmla="*/ 2147483647 w 78"/>
                  <a:gd name="T5" fmla="*/ 2147483647 h 90"/>
                  <a:gd name="T6" fmla="*/ 2147483647 w 78"/>
                  <a:gd name="T7" fmla="*/ 0 h 90"/>
                  <a:gd name="T8" fmla="*/ 2147483647 w 78"/>
                  <a:gd name="T9" fmla="*/ 0 h 90"/>
                  <a:gd name="T10" fmla="*/ 0 w 78"/>
                  <a:gd name="T11" fmla="*/ 0 h 90"/>
                  <a:gd name="T12" fmla="*/ 0 w 78"/>
                  <a:gd name="T13" fmla="*/ 2147483647 h 9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78" h="90">
                    <a:moveTo>
                      <a:pt x="0" y="90"/>
                    </a:moveTo>
                    <a:lnTo>
                      <a:pt x="38" y="66"/>
                    </a:lnTo>
                    <a:lnTo>
                      <a:pt x="78" y="90"/>
                    </a:lnTo>
                    <a:lnTo>
                      <a:pt x="78" y="0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90"/>
                    </a:lnTo>
                    <a:close/>
                  </a:path>
                </a:pathLst>
              </a:custGeom>
              <a:solidFill>
                <a:srgbClr val="FD612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6" name="组合 84"/>
            <p:cNvGrpSpPr/>
            <p:nvPr/>
          </p:nvGrpSpPr>
          <p:grpSpPr bwMode="auto">
            <a:xfrm>
              <a:off x="258" y="390"/>
              <a:ext cx="514" cy="128"/>
              <a:chOff x="4189413" y="3565526"/>
              <a:chExt cx="1373188" cy="331788"/>
            </a:xfrm>
          </p:grpSpPr>
          <p:sp>
            <p:nvSpPr>
              <p:cNvPr id="12" name="Freeform 86"/>
              <p:cNvSpPr>
                <a:spLocks noChangeArrowheads="1"/>
              </p:cNvSpPr>
              <p:nvPr/>
            </p:nvSpPr>
            <p:spPr bwMode="auto">
              <a:xfrm>
                <a:off x="4189413" y="3565526"/>
                <a:ext cx="1373188" cy="331788"/>
              </a:xfrm>
              <a:custGeom>
                <a:avLst/>
                <a:gdLst>
                  <a:gd name="T0" fmla="*/ 2147483647 w 365"/>
                  <a:gd name="T1" fmla="*/ 2147483647 h 88"/>
                  <a:gd name="T2" fmla="*/ 2147483647 w 365"/>
                  <a:gd name="T3" fmla="*/ 2147483647 h 88"/>
                  <a:gd name="T4" fmla="*/ 2147483647 w 365"/>
                  <a:gd name="T5" fmla="*/ 2147483647 h 88"/>
                  <a:gd name="T6" fmla="*/ 2147483647 w 365"/>
                  <a:gd name="T7" fmla="*/ 2147483647 h 88"/>
                  <a:gd name="T8" fmla="*/ 2147483647 w 365"/>
                  <a:gd name="T9" fmla="*/ 2147483647 h 88"/>
                  <a:gd name="T10" fmla="*/ 2147483647 w 365"/>
                  <a:gd name="T11" fmla="*/ 2147483647 h 88"/>
                  <a:gd name="T12" fmla="*/ 2147483647 w 365"/>
                  <a:gd name="T13" fmla="*/ 2147483647 h 88"/>
                  <a:gd name="T14" fmla="*/ 2147483647 w 365"/>
                  <a:gd name="T15" fmla="*/ 2147483647 h 88"/>
                  <a:gd name="T16" fmla="*/ 0 w 365"/>
                  <a:gd name="T17" fmla="*/ 2147483647 h 88"/>
                  <a:gd name="T18" fmla="*/ 0 w 365"/>
                  <a:gd name="T19" fmla="*/ 2147483647 h 88"/>
                  <a:gd name="T20" fmla="*/ 2147483647 w 365"/>
                  <a:gd name="T21" fmla="*/ 0 h 88"/>
                  <a:gd name="T22" fmla="*/ 2147483647 w 365"/>
                  <a:gd name="T23" fmla="*/ 0 h 88"/>
                  <a:gd name="T24" fmla="*/ 2147483647 w 365"/>
                  <a:gd name="T25" fmla="*/ 2147483647 h 8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365" h="88">
                    <a:moveTo>
                      <a:pt x="365" y="7"/>
                    </a:moveTo>
                    <a:cubicBezTo>
                      <a:pt x="360" y="7"/>
                      <a:pt x="360" y="7"/>
                      <a:pt x="360" y="7"/>
                    </a:cubicBezTo>
                    <a:cubicBezTo>
                      <a:pt x="358" y="7"/>
                      <a:pt x="356" y="9"/>
                      <a:pt x="356" y="11"/>
                    </a:cubicBezTo>
                    <a:cubicBezTo>
                      <a:pt x="356" y="77"/>
                      <a:pt x="356" y="77"/>
                      <a:pt x="356" y="77"/>
                    </a:cubicBezTo>
                    <a:cubicBezTo>
                      <a:pt x="356" y="79"/>
                      <a:pt x="358" y="81"/>
                      <a:pt x="360" y="81"/>
                    </a:cubicBezTo>
                    <a:cubicBezTo>
                      <a:pt x="365" y="81"/>
                      <a:pt x="365" y="81"/>
                      <a:pt x="365" y="81"/>
                    </a:cubicBezTo>
                    <a:cubicBezTo>
                      <a:pt x="365" y="88"/>
                      <a:pt x="365" y="88"/>
                      <a:pt x="365" y="88"/>
                    </a:cubicBezTo>
                    <a:cubicBezTo>
                      <a:pt x="10" y="88"/>
                      <a:pt x="10" y="88"/>
                      <a:pt x="10" y="88"/>
                    </a:cubicBezTo>
                    <a:cubicBezTo>
                      <a:pt x="4" y="88"/>
                      <a:pt x="0" y="83"/>
                      <a:pt x="0" y="77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0" y="5"/>
                      <a:pt x="4" y="0"/>
                      <a:pt x="10" y="0"/>
                    </a:cubicBezTo>
                    <a:cubicBezTo>
                      <a:pt x="365" y="0"/>
                      <a:pt x="365" y="0"/>
                      <a:pt x="365" y="0"/>
                    </a:cubicBezTo>
                    <a:cubicBezTo>
                      <a:pt x="365" y="7"/>
                      <a:pt x="365" y="7"/>
                      <a:pt x="365" y="7"/>
                    </a:cubicBezTo>
                  </a:path>
                </a:pathLst>
              </a:custGeom>
              <a:solidFill>
                <a:srgbClr val="1695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" name="Freeform 87"/>
              <p:cNvSpPr>
                <a:spLocks noChangeArrowheads="1"/>
              </p:cNvSpPr>
              <p:nvPr/>
            </p:nvSpPr>
            <p:spPr bwMode="auto">
              <a:xfrm>
                <a:off x="4870451" y="3565526"/>
                <a:ext cx="692150" cy="331788"/>
              </a:xfrm>
              <a:custGeom>
                <a:avLst/>
                <a:gdLst>
                  <a:gd name="T0" fmla="*/ 2147483647 w 184"/>
                  <a:gd name="T1" fmla="*/ 2147483647 h 88"/>
                  <a:gd name="T2" fmla="*/ 2147483647 w 184"/>
                  <a:gd name="T3" fmla="*/ 2147483647 h 88"/>
                  <a:gd name="T4" fmla="*/ 2147483647 w 184"/>
                  <a:gd name="T5" fmla="*/ 2147483647 h 88"/>
                  <a:gd name="T6" fmla="*/ 2147483647 w 184"/>
                  <a:gd name="T7" fmla="*/ 2147483647 h 88"/>
                  <a:gd name="T8" fmla="*/ 2147483647 w 184"/>
                  <a:gd name="T9" fmla="*/ 2147483647 h 88"/>
                  <a:gd name="T10" fmla="*/ 2147483647 w 184"/>
                  <a:gd name="T11" fmla="*/ 2147483647 h 88"/>
                  <a:gd name="T12" fmla="*/ 2147483647 w 184"/>
                  <a:gd name="T13" fmla="*/ 2147483647 h 88"/>
                  <a:gd name="T14" fmla="*/ 0 w 184"/>
                  <a:gd name="T15" fmla="*/ 2147483647 h 88"/>
                  <a:gd name="T16" fmla="*/ 0 w 184"/>
                  <a:gd name="T17" fmla="*/ 0 h 88"/>
                  <a:gd name="T18" fmla="*/ 2147483647 w 184"/>
                  <a:gd name="T19" fmla="*/ 0 h 88"/>
                  <a:gd name="T20" fmla="*/ 2147483647 w 184"/>
                  <a:gd name="T21" fmla="*/ 2147483647 h 88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84" h="88">
                    <a:moveTo>
                      <a:pt x="184" y="7"/>
                    </a:moveTo>
                    <a:cubicBezTo>
                      <a:pt x="179" y="7"/>
                      <a:pt x="179" y="7"/>
                      <a:pt x="179" y="7"/>
                    </a:cubicBezTo>
                    <a:cubicBezTo>
                      <a:pt x="177" y="7"/>
                      <a:pt x="175" y="9"/>
                      <a:pt x="175" y="11"/>
                    </a:cubicBezTo>
                    <a:cubicBezTo>
                      <a:pt x="175" y="77"/>
                      <a:pt x="175" y="77"/>
                      <a:pt x="175" y="77"/>
                    </a:cubicBezTo>
                    <a:cubicBezTo>
                      <a:pt x="175" y="79"/>
                      <a:pt x="177" y="81"/>
                      <a:pt x="179" y="81"/>
                    </a:cubicBezTo>
                    <a:cubicBezTo>
                      <a:pt x="184" y="81"/>
                      <a:pt x="184" y="81"/>
                      <a:pt x="184" y="81"/>
                    </a:cubicBezTo>
                    <a:cubicBezTo>
                      <a:pt x="184" y="88"/>
                      <a:pt x="184" y="88"/>
                      <a:pt x="184" y="88"/>
                    </a:cubicBezTo>
                    <a:cubicBezTo>
                      <a:pt x="0" y="88"/>
                      <a:pt x="0" y="88"/>
                      <a:pt x="0" y="88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84" y="0"/>
                      <a:pt x="184" y="0"/>
                      <a:pt x="184" y="0"/>
                    </a:cubicBezTo>
                    <a:cubicBezTo>
                      <a:pt x="184" y="7"/>
                      <a:pt x="184" y="7"/>
                      <a:pt x="184" y="7"/>
                    </a:cubicBezTo>
                  </a:path>
                </a:pathLst>
              </a:custGeom>
              <a:solidFill>
                <a:srgbClr val="15B0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4" name="Freeform 88"/>
              <p:cNvSpPr>
                <a:spLocks noChangeArrowheads="1"/>
              </p:cNvSpPr>
              <p:nvPr/>
            </p:nvSpPr>
            <p:spPr bwMode="auto">
              <a:xfrm>
                <a:off x="4216401" y="3592513"/>
                <a:ext cx="1327150" cy="277813"/>
              </a:xfrm>
              <a:custGeom>
                <a:avLst/>
                <a:gdLst>
                  <a:gd name="T0" fmla="*/ 2147483647 w 353"/>
                  <a:gd name="T1" fmla="*/ 2147483647 h 74"/>
                  <a:gd name="T2" fmla="*/ 2147483647 w 353"/>
                  <a:gd name="T3" fmla="*/ 2147483647 h 74"/>
                  <a:gd name="T4" fmla="*/ 2147483647 w 353"/>
                  <a:gd name="T5" fmla="*/ 2147483647 h 74"/>
                  <a:gd name="T6" fmla="*/ 2147483647 w 353"/>
                  <a:gd name="T7" fmla="*/ 2147483647 h 74"/>
                  <a:gd name="T8" fmla="*/ 0 w 353"/>
                  <a:gd name="T9" fmla="*/ 2147483647 h 74"/>
                  <a:gd name="T10" fmla="*/ 0 w 353"/>
                  <a:gd name="T11" fmla="*/ 2147483647 h 74"/>
                  <a:gd name="T12" fmla="*/ 2147483647 w 353"/>
                  <a:gd name="T13" fmla="*/ 0 h 74"/>
                  <a:gd name="T14" fmla="*/ 2147483647 w 353"/>
                  <a:gd name="T15" fmla="*/ 0 h 74"/>
                  <a:gd name="T16" fmla="*/ 2147483647 w 353"/>
                  <a:gd name="T17" fmla="*/ 2147483647 h 7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53" h="74">
                    <a:moveTo>
                      <a:pt x="349" y="4"/>
                    </a:moveTo>
                    <a:cubicBezTo>
                      <a:pt x="349" y="70"/>
                      <a:pt x="349" y="70"/>
                      <a:pt x="349" y="70"/>
                    </a:cubicBezTo>
                    <a:cubicBezTo>
                      <a:pt x="349" y="72"/>
                      <a:pt x="351" y="74"/>
                      <a:pt x="353" y="74"/>
                    </a:cubicBezTo>
                    <a:cubicBezTo>
                      <a:pt x="3" y="74"/>
                      <a:pt x="3" y="74"/>
                      <a:pt x="3" y="74"/>
                    </a:cubicBezTo>
                    <a:cubicBezTo>
                      <a:pt x="1" y="74"/>
                      <a:pt x="0" y="72"/>
                      <a:pt x="0" y="70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2"/>
                      <a:pt x="1" y="0"/>
                      <a:pt x="3" y="0"/>
                    </a:cubicBezTo>
                    <a:cubicBezTo>
                      <a:pt x="353" y="0"/>
                      <a:pt x="353" y="0"/>
                      <a:pt x="353" y="0"/>
                    </a:cubicBezTo>
                    <a:cubicBezTo>
                      <a:pt x="351" y="0"/>
                      <a:pt x="349" y="2"/>
                      <a:pt x="349" y="4"/>
                    </a:cubicBezTo>
                  </a:path>
                </a:pathLst>
              </a:custGeom>
              <a:solidFill>
                <a:srgbClr val="D1ECF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5" name="Freeform 89"/>
              <p:cNvSpPr>
                <a:spLocks noChangeArrowheads="1"/>
              </p:cNvSpPr>
              <p:nvPr/>
            </p:nvSpPr>
            <p:spPr bwMode="auto">
              <a:xfrm>
                <a:off x="4832351" y="3592513"/>
                <a:ext cx="711200" cy="277813"/>
              </a:xfrm>
              <a:custGeom>
                <a:avLst/>
                <a:gdLst>
                  <a:gd name="T0" fmla="*/ 2147483647 w 189"/>
                  <a:gd name="T1" fmla="*/ 2147483647 h 74"/>
                  <a:gd name="T2" fmla="*/ 2147483647 w 189"/>
                  <a:gd name="T3" fmla="*/ 2147483647 h 74"/>
                  <a:gd name="T4" fmla="*/ 2147483647 w 189"/>
                  <a:gd name="T5" fmla="*/ 2147483647 h 74"/>
                  <a:gd name="T6" fmla="*/ 2147483647 w 189"/>
                  <a:gd name="T7" fmla="*/ 2147483647 h 74"/>
                  <a:gd name="T8" fmla="*/ 0 w 189"/>
                  <a:gd name="T9" fmla="*/ 2147483647 h 74"/>
                  <a:gd name="T10" fmla="*/ 0 w 189"/>
                  <a:gd name="T11" fmla="*/ 2147483647 h 74"/>
                  <a:gd name="T12" fmla="*/ 2147483647 w 189"/>
                  <a:gd name="T13" fmla="*/ 0 h 74"/>
                  <a:gd name="T14" fmla="*/ 2147483647 w 189"/>
                  <a:gd name="T15" fmla="*/ 0 h 74"/>
                  <a:gd name="T16" fmla="*/ 2147483647 w 189"/>
                  <a:gd name="T17" fmla="*/ 2147483647 h 7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89" h="74">
                    <a:moveTo>
                      <a:pt x="185" y="4"/>
                    </a:moveTo>
                    <a:cubicBezTo>
                      <a:pt x="185" y="70"/>
                      <a:pt x="185" y="70"/>
                      <a:pt x="185" y="70"/>
                    </a:cubicBezTo>
                    <a:cubicBezTo>
                      <a:pt x="185" y="72"/>
                      <a:pt x="187" y="74"/>
                      <a:pt x="189" y="74"/>
                    </a:cubicBezTo>
                    <a:cubicBezTo>
                      <a:pt x="3" y="74"/>
                      <a:pt x="3" y="74"/>
                      <a:pt x="3" y="74"/>
                    </a:cubicBezTo>
                    <a:cubicBezTo>
                      <a:pt x="1" y="74"/>
                      <a:pt x="0" y="72"/>
                      <a:pt x="0" y="70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2"/>
                      <a:pt x="1" y="0"/>
                      <a:pt x="3" y="0"/>
                    </a:cubicBezTo>
                    <a:cubicBezTo>
                      <a:pt x="189" y="0"/>
                      <a:pt x="189" y="0"/>
                      <a:pt x="189" y="0"/>
                    </a:cubicBezTo>
                    <a:cubicBezTo>
                      <a:pt x="187" y="0"/>
                      <a:pt x="185" y="2"/>
                      <a:pt x="185" y="4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6" name="Rectangle 90"/>
              <p:cNvSpPr>
                <a:spLocks noChangeArrowheads="1"/>
              </p:cNvSpPr>
              <p:nvPr/>
            </p:nvSpPr>
            <p:spPr bwMode="auto">
              <a:xfrm>
                <a:off x="4222751" y="3840163"/>
                <a:ext cx="609600" cy="1111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17" name="Rectangle 91"/>
              <p:cNvSpPr>
                <a:spLocks noChangeArrowheads="1"/>
              </p:cNvSpPr>
              <p:nvPr/>
            </p:nvSpPr>
            <p:spPr bwMode="auto">
              <a:xfrm>
                <a:off x="4222751" y="3840163"/>
                <a:ext cx="609600" cy="111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18" name="Rectangle 92"/>
              <p:cNvSpPr>
                <a:spLocks noChangeArrowheads="1"/>
              </p:cNvSpPr>
              <p:nvPr/>
            </p:nvSpPr>
            <p:spPr bwMode="auto">
              <a:xfrm>
                <a:off x="4222751" y="3603626"/>
                <a:ext cx="609600" cy="1111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19" name="Rectangle 93"/>
              <p:cNvSpPr>
                <a:spLocks noChangeArrowheads="1"/>
              </p:cNvSpPr>
              <p:nvPr/>
            </p:nvSpPr>
            <p:spPr bwMode="auto">
              <a:xfrm>
                <a:off x="4222751" y="3603626"/>
                <a:ext cx="609600" cy="111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20" name="Rectangle 94"/>
              <p:cNvSpPr>
                <a:spLocks noChangeArrowheads="1"/>
              </p:cNvSpPr>
              <p:nvPr/>
            </p:nvSpPr>
            <p:spPr bwMode="auto">
              <a:xfrm>
                <a:off x="4222751" y="3825876"/>
                <a:ext cx="609600" cy="317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21" name="Rectangle 95"/>
              <p:cNvSpPr>
                <a:spLocks noChangeArrowheads="1"/>
              </p:cNvSpPr>
              <p:nvPr/>
            </p:nvSpPr>
            <p:spPr bwMode="auto">
              <a:xfrm>
                <a:off x="4222751" y="3825876"/>
                <a:ext cx="609600" cy="31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22" name="Rectangle 96"/>
              <p:cNvSpPr>
                <a:spLocks noChangeArrowheads="1"/>
              </p:cNvSpPr>
              <p:nvPr/>
            </p:nvSpPr>
            <p:spPr bwMode="auto">
              <a:xfrm>
                <a:off x="4222751" y="3762376"/>
                <a:ext cx="609600" cy="317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23" name="Rectangle 97"/>
              <p:cNvSpPr>
                <a:spLocks noChangeArrowheads="1"/>
              </p:cNvSpPr>
              <p:nvPr/>
            </p:nvSpPr>
            <p:spPr bwMode="auto">
              <a:xfrm>
                <a:off x="4222751" y="3762376"/>
                <a:ext cx="609600" cy="31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24" name="Rectangle 98"/>
              <p:cNvSpPr>
                <a:spLocks noChangeArrowheads="1"/>
              </p:cNvSpPr>
              <p:nvPr/>
            </p:nvSpPr>
            <p:spPr bwMode="auto">
              <a:xfrm>
                <a:off x="4222751" y="3697288"/>
                <a:ext cx="609600" cy="158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25" name="Rectangle 99"/>
              <p:cNvSpPr>
                <a:spLocks noChangeArrowheads="1"/>
              </p:cNvSpPr>
              <p:nvPr/>
            </p:nvSpPr>
            <p:spPr bwMode="auto">
              <a:xfrm>
                <a:off x="4222751" y="3697288"/>
                <a:ext cx="609600" cy="15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26" name="Rectangle 100"/>
              <p:cNvSpPr>
                <a:spLocks noChangeArrowheads="1"/>
              </p:cNvSpPr>
              <p:nvPr/>
            </p:nvSpPr>
            <p:spPr bwMode="auto">
              <a:xfrm>
                <a:off x="4222751" y="3667126"/>
                <a:ext cx="609600" cy="476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27" name="Rectangle 101"/>
              <p:cNvSpPr>
                <a:spLocks noChangeArrowheads="1"/>
              </p:cNvSpPr>
              <p:nvPr/>
            </p:nvSpPr>
            <p:spPr bwMode="auto">
              <a:xfrm>
                <a:off x="4222751" y="3667126"/>
                <a:ext cx="609600" cy="47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28" name="Rectangle 102"/>
              <p:cNvSpPr>
                <a:spLocks noChangeArrowheads="1"/>
              </p:cNvSpPr>
              <p:nvPr/>
            </p:nvSpPr>
            <p:spPr bwMode="auto">
              <a:xfrm>
                <a:off x="4222751" y="3810001"/>
                <a:ext cx="609600" cy="476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29" name="Rectangle 103"/>
              <p:cNvSpPr>
                <a:spLocks noChangeArrowheads="1"/>
              </p:cNvSpPr>
              <p:nvPr/>
            </p:nvSpPr>
            <p:spPr bwMode="auto">
              <a:xfrm>
                <a:off x="4222751" y="3810001"/>
                <a:ext cx="609600" cy="47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0" name="Rectangle 104"/>
              <p:cNvSpPr>
                <a:spLocks noChangeArrowheads="1"/>
              </p:cNvSpPr>
              <p:nvPr/>
            </p:nvSpPr>
            <p:spPr bwMode="auto">
              <a:xfrm>
                <a:off x="4222751" y="3776663"/>
                <a:ext cx="609600" cy="1111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1" name="Rectangle 105"/>
              <p:cNvSpPr>
                <a:spLocks noChangeArrowheads="1"/>
              </p:cNvSpPr>
              <p:nvPr/>
            </p:nvSpPr>
            <p:spPr bwMode="auto">
              <a:xfrm>
                <a:off x="4222751" y="3776663"/>
                <a:ext cx="609600" cy="111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2" name="Rectangle 106"/>
              <p:cNvSpPr>
                <a:spLocks noChangeArrowheads="1"/>
              </p:cNvSpPr>
              <p:nvPr/>
            </p:nvSpPr>
            <p:spPr bwMode="auto">
              <a:xfrm>
                <a:off x="4222751" y="3743326"/>
                <a:ext cx="609600" cy="635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3" name="Rectangle 107"/>
              <p:cNvSpPr>
                <a:spLocks noChangeArrowheads="1"/>
              </p:cNvSpPr>
              <p:nvPr/>
            </p:nvSpPr>
            <p:spPr bwMode="auto">
              <a:xfrm>
                <a:off x="4222751" y="3743326"/>
                <a:ext cx="609600" cy="63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4" name="Rectangle 108"/>
              <p:cNvSpPr>
                <a:spLocks noChangeArrowheads="1"/>
              </p:cNvSpPr>
              <p:nvPr/>
            </p:nvSpPr>
            <p:spPr bwMode="auto">
              <a:xfrm>
                <a:off x="4222751" y="3633788"/>
                <a:ext cx="609600" cy="793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5" name="Rectangle 109"/>
              <p:cNvSpPr>
                <a:spLocks noChangeArrowheads="1"/>
              </p:cNvSpPr>
              <p:nvPr/>
            </p:nvSpPr>
            <p:spPr bwMode="auto">
              <a:xfrm>
                <a:off x="4222751" y="3633788"/>
                <a:ext cx="609600" cy="79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6" name="Rectangle 110"/>
              <p:cNvSpPr>
                <a:spLocks noChangeArrowheads="1"/>
              </p:cNvSpPr>
              <p:nvPr/>
            </p:nvSpPr>
            <p:spPr bwMode="auto">
              <a:xfrm>
                <a:off x="4222751" y="3713163"/>
                <a:ext cx="609600" cy="793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7" name="Rectangle 111"/>
              <p:cNvSpPr>
                <a:spLocks noChangeArrowheads="1"/>
              </p:cNvSpPr>
              <p:nvPr/>
            </p:nvSpPr>
            <p:spPr bwMode="auto">
              <a:xfrm>
                <a:off x="4222751" y="3713163"/>
                <a:ext cx="609600" cy="79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8" name="Freeform 166"/>
              <p:cNvSpPr>
                <a:spLocks noEditPoints="1" noChangeArrowheads="1"/>
              </p:cNvSpPr>
              <p:nvPr/>
            </p:nvSpPr>
            <p:spPr bwMode="auto">
              <a:xfrm>
                <a:off x="4978401" y="3565526"/>
                <a:ext cx="117475" cy="331788"/>
              </a:xfrm>
              <a:custGeom>
                <a:avLst/>
                <a:gdLst>
                  <a:gd name="T0" fmla="*/ 2147483647 w 31"/>
                  <a:gd name="T1" fmla="*/ 2147483647 h 88"/>
                  <a:gd name="T2" fmla="*/ 2147483647 w 31"/>
                  <a:gd name="T3" fmla="*/ 2147483647 h 88"/>
                  <a:gd name="T4" fmla="*/ 2147483647 w 31"/>
                  <a:gd name="T5" fmla="*/ 2147483647 h 88"/>
                  <a:gd name="T6" fmla="*/ 2147483647 w 31"/>
                  <a:gd name="T7" fmla="*/ 2147483647 h 88"/>
                  <a:gd name="T8" fmla="*/ 2147483647 w 31"/>
                  <a:gd name="T9" fmla="*/ 2147483647 h 88"/>
                  <a:gd name="T10" fmla="*/ 2147483647 w 31"/>
                  <a:gd name="T11" fmla="*/ 0 h 88"/>
                  <a:gd name="T12" fmla="*/ 0 w 31"/>
                  <a:gd name="T13" fmla="*/ 0 h 88"/>
                  <a:gd name="T14" fmla="*/ 0 w 31"/>
                  <a:gd name="T15" fmla="*/ 0 h 88"/>
                  <a:gd name="T16" fmla="*/ 2147483647 w 31"/>
                  <a:gd name="T17" fmla="*/ 2147483647 h 88"/>
                  <a:gd name="T18" fmla="*/ 2147483647 w 31"/>
                  <a:gd name="T19" fmla="*/ 2147483647 h 88"/>
                  <a:gd name="T20" fmla="*/ 2147483647 w 31"/>
                  <a:gd name="T21" fmla="*/ 2147483647 h 88"/>
                  <a:gd name="T22" fmla="*/ 2147483647 w 31"/>
                  <a:gd name="T23" fmla="*/ 2147483647 h 88"/>
                  <a:gd name="T24" fmla="*/ 2147483647 w 31"/>
                  <a:gd name="T25" fmla="*/ 2147483647 h 88"/>
                  <a:gd name="T26" fmla="*/ 2147483647 w 31"/>
                  <a:gd name="T27" fmla="*/ 2147483647 h 88"/>
                  <a:gd name="T28" fmla="*/ 2147483647 w 31"/>
                  <a:gd name="T29" fmla="*/ 2147483647 h 88"/>
                  <a:gd name="T30" fmla="*/ 2147483647 w 31"/>
                  <a:gd name="T31" fmla="*/ 2147483647 h 88"/>
                  <a:gd name="T32" fmla="*/ 2147483647 w 31"/>
                  <a:gd name="T33" fmla="*/ 2147483647 h 88"/>
                  <a:gd name="T34" fmla="*/ 2147483647 w 31"/>
                  <a:gd name="T35" fmla="*/ 2147483647 h 88"/>
                  <a:gd name="T36" fmla="*/ 2147483647 w 31"/>
                  <a:gd name="T37" fmla="*/ 0 h 88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31" h="88">
                    <a:moveTo>
                      <a:pt x="31" y="81"/>
                    </a:moveTo>
                    <a:cubicBezTo>
                      <a:pt x="15" y="81"/>
                      <a:pt x="15" y="81"/>
                      <a:pt x="15" y="81"/>
                    </a:cubicBezTo>
                    <a:cubicBezTo>
                      <a:pt x="14" y="83"/>
                      <a:pt x="13" y="86"/>
                      <a:pt x="12" y="88"/>
                    </a:cubicBezTo>
                    <a:cubicBezTo>
                      <a:pt x="28" y="88"/>
                      <a:pt x="28" y="88"/>
                      <a:pt x="28" y="88"/>
                    </a:cubicBezTo>
                    <a:cubicBezTo>
                      <a:pt x="29" y="86"/>
                      <a:pt x="30" y="83"/>
                      <a:pt x="31" y="81"/>
                    </a:cubicBezTo>
                    <a:moveTo>
                      <a:pt x="9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3"/>
                      <a:pt x="4" y="5"/>
                      <a:pt x="6" y="7"/>
                    </a:cubicBezTo>
                    <a:cubicBezTo>
                      <a:pt x="16" y="7"/>
                      <a:pt x="16" y="7"/>
                      <a:pt x="16" y="7"/>
                    </a:cubicBezTo>
                    <a:cubicBezTo>
                      <a:pt x="15" y="6"/>
                      <a:pt x="15" y="6"/>
                      <a:pt x="14" y="5"/>
                    </a:cubicBezTo>
                    <a:cubicBezTo>
                      <a:pt x="14" y="5"/>
                      <a:pt x="14" y="5"/>
                      <a:pt x="14" y="5"/>
                    </a:cubicBezTo>
                    <a:cubicBezTo>
                      <a:pt x="14" y="5"/>
                      <a:pt x="14" y="5"/>
                      <a:pt x="14" y="5"/>
                    </a:cubicBezTo>
                    <a:cubicBezTo>
                      <a:pt x="14" y="5"/>
                      <a:pt x="14" y="4"/>
                      <a:pt x="13" y="4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1" y="2"/>
                      <a:pt x="10" y="1"/>
                      <a:pt x="9" y="0"/>
                    </a:cubicBezTo>
                  </a:path>
                </a:pathLst>
              </a:custGeom>
              <a:solidFill>
                <a:srgbClr val="2CA4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7" name="组合 112"/>
            <p:cNvGrpSpPr/>
            <p:nvPr/>
          </p:nvGrpSpPr>
          <p:grpSpPr bwMode="auto">
            <a:xfrm>
              <a:off x="284" y="300"/>
              <a:ext cx="574" cy="90"/>
              <a:chOff x="4260851" y="3333751"/>
              <a:chExt cx="1530350" cy="231775"/>
            </a:xfrm>
          </p:grpSpPr>
          <p:sp>
            <p:nvSpPr>
              <p:cNvPr id="8" name="Freeform 112"/>
              <p:cNvSpPr>
                <a:spLocks noChangeArrowheads="1"/>
              </p:cNvSpPr>
              <p:nvPr/>
            </p:nvSpPr>
            <p:spPr bwMode="auto">
              <a:xfrm>
                <a:off x="4260851" y="3333751"/>
                <a:ext cx="1530350" cy="231775"/>
              </a:xfrm>
              <a:custGeom>
                <a:avLst/>
                <a:gdLst>
                  <a:gd name="T0" fmla="*/ 0 w 407"/>
                  <a:gd name="T1" fmla="*/ 2147483647 h 62"/>
                  <a:gd name="T2" fmla="*/ 2147483647 w 407"/>
                  <a:gd name="T3" fmla="*/ 2147483647 h 62"/>
                  <a:gd name="T4" fmla="*/ 2147483647 w 407"/>
                  <a:gd name="T5" fmla="*/ 2147483647 h 62"/>
                  <a:gd name="T6" fmla="*/ 2147483647 w 407"/>
                  <a:gd name="T7" fmla="*/ 2147483647 h 62"/>
                  <a:gd name="T8" fmla="*/ 2147483647 w 407"/>
                  <a:gd name="T9" fmla="*/ 2147483647 h 62"/>
                  <a:gd name="T10" fmla="*/ 0 w 407"/>
                  <a:gd name="T11" fmla="*/ 2147483647 h 62"/>
                  <a:gd name="T12" fmla="*/ 0 w 407"/>
                  <a:gd name="T13" fmla="*/ 2147483647 h 62"/>
                  <a:gd name="T14" fmla="*/ 2147483647 w 407"/>
                  <a:gd name="T15" fmla="*/ 2147483647 h 62"/>
                  <a:gd name="T16" fmla="*/ 2147483647 w 407"/>
                  <a:gd name="T17" fmla="*/ 2147483647 h 62"/>
                  <a:gd name="T18" fmla="*/ 2147483647 w 407"/>
                  <a:gd name="T19" fmla="*/ 2147483647 h 62"/>
                  <a:gd name="T20" fmla="*/ 2147483647 w 407"/>
                  <a:gd name="T21" fmla="*/ 0 h 62"/>
                  <a:gd name="T22" fmla="*/ 0 w 407"/>
                  <a:gd name="T23" fmla="*/ 0 h 62"/>
                  <a:gd name="T24" fmla="*/ 0 w 407"/>
                  <a:gd name="T25" fmla="*/ 2147483647 h 6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07" h="62">
                    <a:moveTo>
                      <a:pt x="0" y="7"/>
                    </a:moveTo>
                    <a:cubicBezTo>
                      <a:pt x="6" y="7"/>
                      <a:pt x="6" y="7"/>
                      <a:pt x="6" y="7"/>
                    </a:cubicBezTo>
                    <a:cubicBezTo>
                      <a:pt x="8" y="7"/>
                      <a:pt x="10" y="9"/>
                      <a:pt x="10" y="11"/>
                    </a:cubicBezTo>
                    <a:cubicBezTo>
                      <a:pt x="10" y="51"/>
                      <a:pt x="10" y="51"/>
                      <a:pt x="10" y="51"/>
                    </a:cubicBezTo>
                    <a:cubicBezTo>
                      <a:pt x="10" y="53"/>
                      <a:pt x="8" y="55"/>
                      <a:pt x="6" y="55"/>
                    </a:cubicBezTo>
                    <a:cubicBezTo>
                      <a:pt x="0" y="55"/>
                      <a:pt x="0" y="55"/>
                      <a:pt x="0" y="55"/>
                    </a:cubicBezTo>
                    <a:cubicBezTo>
                      <a:pt x="0" y="62"/>
                      <a:pt x="0" y="62"/>
                      <a:pt x="0" y="62"/>
                    </a:cubicBezTo>
                    <a:cubicBezTo>
                      <a:pt x="396" y="62"/>
                      <a:pt x="396" y="62"/>
                      <a:pt x="396" y="62"/>
                    </a:cubicBezTo>
                    <a:cubicBezTo>
                      <a:pt x="402" y="62"/>
                      <a:pt x="407" y="57"/>
                      <a:pt x="407" y="51"/>
                    </a:cubicBezTo>
                    <a:cubicBezTo>
                      <a:pt x="407" y="11"/>
                      <a:pt x="407" y="11"/>
                      <a:pt x="407" y="11"/>
                    </a:cubicBezTo>
                    <a:cubicBezTo>
                      <a:pt x="407" y="5"/>
                      <a:pt x="402" y="0"/>
                      <a:pt x="39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7"/>
                      <a:pt x="0" y="7"/>
                      <a:pt x="0" y="7"/>
                    </a:cubicBezTo>
                  </a:path>
                </a:pathLst>
              </a:custGeom>
              <a:solidFill>
                <a:srgbClr val="2C587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" name="Freeform 113"/>
              <p:cNvSpPr>
                <a:spLocks noChangeArrowheads="1"/>
              </p:cNvSpPr>
              <p:nvPr/>
            </p:nvSpPr>
            <p:spPr bwMode="auto">
              <a:xfrm>
                <a:off x="4260851" y="3333751"/>
                <a:ext cx="771525" cy="231775"/>
              </a:xfrm>
              <a:custGeom>
                <a:avLst/>
                <a:gdLst>
                  <a:gd name="T0" fmla="*/ 0 w 205"/>
                  <a:gd name="T1" fmla="*/ 2147483647 h 62"/>
                  <a:gd name="T2" fmla="*/ 2147483647 w 205"/>
                  <a:gd name="T3" fmla="*/ 2147483647 h 62"/>
                  <a:gd name="T4" fmla="*/ 2147483647 w 205"/>
                  <a:gd name="T5" fmla="*/ 2147483647 h 62"/>
                  <a:gd name="T6" fmla="*/ 2147483647 w 205"/>
                  <a:gd name="T7" fmla="*/ 2147483647 h 62"/>
                  <a:gd name="T8" fmla="*/ 2147483647 w 205"/>
                  <a:gd name="T9" fmla="*/ 2147483647 h 62"/>
                  <a:gd name="T10" fmla="*/ 0 w 205"/>
                  <a:gd name="T11" fmla="*/ 2147483647 h 62"/>
                  <a:gd name="T12" fmla="*/ 0 w 205"/>
                  <a:gd name="T13" fmla="*/ 2147483647 h 62"/>
                  <a:gd name="T14" fmla="*/ 2147483647 w 205"/>
                  <a:gd name="T15" fmla="*/ 2147483647 h 62"/>
                  <a:gd name="T16" fmla="*/ 2147483647 w 205"/>
                  <a:gd name="T17" fmla="*/ 0 h 62"/>
                  <a:gd name="T18" fmla="*/ 0 w 205"/>
                  <a:gd name="T19" fmla="*/ 0 h 62"/>
                  <a:gd name="T20" fmla="*/ 0 w 205"/>
                  <a:gd name="T21" fmla="*/ 2147483647 h 6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205" h="62">
                    <a:moveTo>
                      <a:pt x="0" y="7"/>
                    </a:moveTo>
                    <a:cubicBezTo>
                      <a:pt x="6" y="7"/>
                      <a:pt x="6" y="7"/>
                      <a:pt x="6" y="7"/>
                    </a:cubicBezTo>
                    <a:cubicBezTo>
                      <a:pt x="8" y="7"/>
                      <a:pt x="10" y="9"/>
                      <a:pt x="10" y="11"/>
                    </a:cubicBezTo>
                    <a:cubicBezTo>
                      <a:pt x="10" y="51"/>
                      <a:pt x="10" y="51"/>
                      <a:pt x="10" y="51"/>
                    </a:cubicBezTo>
                    <a:cubicBezTo>
                      <a:pt x="10" y="53"/>
                      <a:pt x="8" y="55"/>
                      <a:pt x="6" y="55"/>
                    </a:cubicBezTo>
                    <a:cubicBezTo>
                      <a:pt x="0" y="55"/>
                      <a:pt x="0" y="55"/>
                      <a:pt x="0" y="55"/>
                    </a:cubicBezTo>
                    <a:cubicBezTo>
                      <a:pt x="0" y="62"/>
                      <a:pt x="0" y="62"/>
                      <a:pt x="0" y="62"/>
                    </a:cubicBezTo>
                    <a:cubicBezTo>
                      <a:pt x="205" y="62"/>
                      <a:pt x="205" y="62"/>
                      <a:pt x="205" y="62"/>
                    </a:cubicBezTo>
                    <a:cubicBezTo>
                      <a:pt x="205" y="0"/>
                      <a:pt x="205" y="0"/>
                      <a:pt x="205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7"/>
                      <a:pt x="0" y="7"/>
                      <a:pt x="0" y="7"/>
                    </a:cubicBezTo>
                  </a:path>
                </a:pathLst>
              </a:custGeom>
              <a:solidFill>
                <a:srgbClr val="0E303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" name="Freeform 114"/>
              <p:cNvSpPr>
                <a:spLocks noChangeArrowheads="1"/>
              </p:cNvSpPr>
              <p:nvPr/>
            </p:nvSpPr>
            <p:spPr bwMode="auto">
              <a:xfrm>
                <a:off x="4283076" y="3359151"/>
                <a:ext cx="1482725" cy="180975"/>
              </a:xfrm>
              <a:custGeom>
                <a:avLst/>
                <a:gdLst>
                  <a:gd name="T0" fmla="*/ 2147483647 w 394"/>
                  <a:gd name="T1" fmla="*/ 2147483647 h 48"/>
                  <a:gd name="T2" fmla="*/ 2147483647 w 394"/>
                  <a:gd name="T3" fmla="*/ 2147483647 h 48"/>
                  <a:gd name="T4" fmla="*/ 0 w 394"/>
                  <a:gd name="T5" fmla="*/ 2147483647 h 48"/>
                  <a:gd name="T6" fmla="*/ 2147483647 w 394"/>
                  <a:gd name="T7" fmla="*/ 2147483647 h 48"/>
                  <a:gd name="T8" fmla="*/ 2147483647 w 394"/>
                  <a:gd name="T9" fmla="*/ 2147483647 h 48"/>
                  <a:gd name="T10" fmla="*/ 2147483647 w 394"/>
                  <a:gd name="T11" fmla="*/ 2147483647 h 48"/>
                  <a:gd name="T12" fmla="*/ 2147483647 w 394"/>
                  <a:gd name="T13" fmla="*/ 0 h 48"/>
                  <a:gd name="T14" fmla="*/ 0 w 394"/>
                  <a:gd name="T15" fmla="*/ 0 h 48"/>
                  <a:gd name="T16" fmla="*/ 2147483647 w 394"/>
                  <a:gd name="T17" fmla="*/ 2147483647 h 4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94" h="48">
                    <a:moveTo>
                      <a:pt x="4" y="4"/>
                    </a:moveTo>
                    <a:cubicBezTo>
                      <a:pt x="4" y="44"/>
                      <a:pt x="4" y="44"/>
                      <a:pt x="4" y="44"/>
                    </a:cubicBezTo>
                    <a:cubicBezTo>
                      <a:pt x="4" y="46"/>
                      <a:pt x="2" y="48"/>
                      <a:pt x="0" y="48"/>
                    </a:cubicBezTo>
                    <a:cubicBezTo>
                      <a:pt x="390" y="48"/>
                      <a:pt x="390" y="48"/>
                      <a:pt x="390" y="48"/>
                    </a:cubicBezTo>
                    <a:cubicBezTo>
                      <a:pt x="392" y="48"/>
                      <a:pt x="394" y="46"/>
                      <a:pt x="394" y="44"/>
                    </a:cubicBezTo>
                    <a:cubicBezTo>
                      <a:pt x="394" y="4"/>
                      <a:pt x="394" y="4"/>
                      <a:pt x="394" y="4"/>
                    </a:cubicBezTo>
                    <a:cubicBezTo>
                      <a:pt x="394" y="2"/>
                      <a:pt x="392" y="0"/>
                      <a:pt x="39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0"/>
                      <a:pt x="4" y="2"/>
                      <a:pt x="4" y="4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" name="Freeform 115"/>
              <p:cNvSpPr>
                <a:spLocks noChangeArrowheads="1"/>
              </p:cNvSpPr>
              <p:nvPr/>
            </p:nvSpPr>
            <p:spPr bwMode="auto">
              <a:xfrm>
                <a:off x="4283076" y="3359151"/>
                <a:ext cx="793750" cy="180975"/>
              </a:xfrm>
              <a:custGeom>
                <a:avLst/>
                <a:gdLst>
                  <a:gd name="T0" fmla="*/ 2147483647 w 211"/>
                  <a:gd name="T1" fmla="*/ 2147483647 h 48"/>
                  <a:gd name="T2" fmla="*/ 2147483647 w 211"/>
                  <a:gd name="T3" fmla="*/ 2147483647 h 48"/>
                  <a:gd name="T4" fmla="*/ 0 w 211"/>
                  <a:gd name="T5" fmla="*/ 2147483647 h 48"/>
                  <a:gd name="T6" fmla="*/ 2147483647 w 211"/>
                  <a:gd name="T7" fmla="*/ 2147483647 h 48"/>
                  <a:gd name="T8" fmla="*/ 2147483647 w 211"/>
                  <a:gd name="T9" fmla="*/ 2147483647 h 48"/>
                  <a:gd name="T10" fmla="*/ 2147483647 w 211"/>
                  <a:gd name="T11" fmla="*/ 2147483647 h 48"/>
                  <a:gd name="T12" fmla="*/ 2147483647 w 211"/>
                  <a:gd name="T13" fmla="*/ 0 h 48"/>
                  <a:gd name="T14" fmla="*/ 0 w 211"/>
                  <a:gd name="T15" fmla="*/ 0 h 48"/>
                  <a:gd name="T16" fmla="*/ 2147483647 w 211"/>
                  <a:gd name="T17" fmla="*/ 2147483647 h 4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11" h="48">
                    <a:moveTo>
                      <a:pt x="4" y="4"/>
                    </a:moveTo>
                    <a:cubicBezTo>
                      <a:pt x="4" y="44"/>
                      <a:pt x="4" y="44"/>
                      <a:pt x="4" y="44"/>
                    </a:cubicBezTo>
                    <a:cubicBezTo>
                      <a:pt x="4" y="46"/>
                      <a:pt x="2" y="48"/>
                      <a:pt x="0" y="48"/>
                    </a:cubicBezTo>
                    <a:cubicBezTo>
                      <a:pt x="207" y="48"/>
                      <a:pt x="207" y="48"/>
                      <a:pt x="207" y="48"/>
                    </a:cubicBezTo>
                    <a:cubicBezTo>
                      <a:pt x="209" y="48"/>
                      <a:pt x="211" y="46"/>
                      <a:pt x="211" y="44"/>
                    </a:cubicBezTo>
                    <a:cubicBezTo>
                      <a:pt x="211" y="4"/>
                      <a:pt x="211" y="4"/>
                      <a:pt x="211" y="4"/>
                    </a:cubicBezTo>
                    <a:cubicBezTo>
                      <a:pt x="211" y="2"/>
                      <a:pt x="209" y="0"/>
                      <a:pt x="207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0"/>
                      <a:pt x="4" y="2"/>
                      <a:pt x="4" y="4"/>
                    </a:cubicBezTo>
                  </a:path>
                </a:pathLst>
              </a:custGeom>
              <a:solidFill>
                <a:srgbClr val="D1ECF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cxnSp>
        <p:nvCxnSpPr>
          <p:cNvPr id="47" name="直接连接符 10"/>
          <p:cNvCxnSpPr>
            <a:cxnSpLocks noChangeShapeType="1"/>
          </p:cNvCxnSpPr>
          <p:nvPr/>
        </p:nvCxnSpPr>
        <p:spPr bwMode="auto">
          <a:xfrm>
            <a:off x="993775" y="694515"/>
            <a:ext cx="177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0" name="TextBox 49"/>
          <p:cNvSpPr txBox="1"/>
          <p:nvPr/>
        </p:nvSpPr>
        <p:spPr>
          <a:xfrm>
            <a:off x="1906554" y="209708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zh-CN" altLang="en-US" dirty="0"/>
          </a:p>
        </p:txBody>
      </p:sp>
      <p:sp>
        <p:nvSpPr>
          <p:cNvPr id="26689" name="Rectangle 65"/>
          <p:cNvSpPr>
            <a:spLocks noChangeArrowheads="1"/>
          </p:cNvSpPr>
          <p:nvPr/>
        </p:nvSpPr>
        <p:spPr bwMode="auto">
          <a:xfrm>
            <a:off x="1103265" y="855640"/>
            <a:ext cx="6872318" cy="147732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．如图，共有三角形的个数是（　　）</a:t>
            </a:r>
            <a:endPara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endPara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endPara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endParaRPr lang="zh-CN" altLang="en-US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	           B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	           C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5	      D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6</a:t>
            </a:r>
            <a:endParaRPr lang="zh-CN" altLang="en-US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57346" name="Rectangle 2"/>
          <p:cNvSpPr>
            <a:spLocks noChangeArrowheads="1"/>
          </p:cNvSpPr>
          <p:nvPr/>
        </p:nvSpPr>
        <p:spPr bwMode="auto">
          <a:xfrm>
            <a:off x="3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pic>
        <p:nvPicPr>
          <p:cNvPr id="57345" name="Picture 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322347" y="1220771"/>
            <a:ext cx="2008215" cy="748403"/>
          </a:xfrm>
          <a:prstGeom prst="rect">
            <a:avLst/>
          </a:prstGeom>
          <a:noFill/>
        </p:spPr>
      </p:pic>
      <p:sp>
        <p:nvSpPr>
          <p:cNvPr id="116" name="矩形 115"/>
          <p:cNvSpPr/>
          <p:nvPr/>
        </p:nvSpPr>
        <p:spPr>
          <a:xfrm>
            <a:off x="1066752" y="2644776"/>
            <a:ext cx="33586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2.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如图，三角形共有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________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个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57349" name="Rectangle 5"/>
          <p:cNvSpPr>
            <a:spLocks noChangeArrowheads="1"/>
          </p:cNvSpPr>
          <p:nvPr/>
        </p:nvSpPr>
        <p:spPr bwMode="auto">
          <a:xfrm>
            <a:off x="3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pic>
        <p:nvPicPr>
          <p:cNvPr id="57348" name="Picture 4"/>
          <p:cNvPicPr>
            <a:picLocks noChangeAspect="1" noChangeArrowheads="1"/>
          </p:cNvPicPr>
          <p:nvPr/>
        </p:nvPicPr>
        <p:blipFill>
          <a:blip r:embed="rId3" cstate="email"/>
          <a:srcRect r="1212" b="1442"/>
          <a:stretch>
            <a:fillRect/>
          </a:stretch>
        </p:blipFill>
        <p:spPr bwMode="auto">
          <a:xfrm>
            <a:off x="3383872" y="3322095"/>
            <a:ext cx="1570059" cy="13174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8"/>
          <p:cNvSpPr>
            <a:spLocks noChangeArrowheads="1"/>
          </p:cNvSpPr>
          <p:nvPr/>
        </p:nvSpPr>
        <p:spPr bwMode="auto">
          <a:xfrm>
            <a:off x="1003300" y="233082"/>
            <a:ext cx="2057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个性化作业</a:t>
            </a:r>
          </a:p>
        </p:txBody>
      </p:sp>
      <p:grpSp>
        <p:nvGrpSpPr>
          <p:cNvPr id="3" name="Group 13"/>
          <p:cNvGrpSpPr/>
          <p:nvPr/>
        </p:nvGrpSpPr>
        <p:grpSpPr bwMode="auto">
          <a:xfrm>
            <a:off x="179388" y="193709"/>
            <a:ext cx="792162" cy="551202"/>
            <a:chOff x="258" y="78"/>
            <a:chExt cx="674" cy="457"/>
          </a:xfrm>
        </p:grpSpPr>
        <p:grpSp>
          <p:nvGrpSpPr>
            <p:cNvPr id="4" name="组合 79"/>
            <p:cNvGrpSpPr/>
            <p:nvPr/>
          </p:nvGrpSpPr>
          <p:grpSpPr bwMode="auto">
            <a:xfrm>
              <a:off x="637" y="78"/>
              <a:ext cx="295" cy="457"/>
              <a:chOff x="5235576" y="2735263"/>
              <a:chExt cx="785813" cy="1184275"/>
            </a:xfrm>
          </p:grpSpPr>
          <p:sp>
            <p:nvSpPr>
              <p:cNvPr id="42" name="Freeform 82"/>
              <p:cNvSpPr>
                <a:spLocks noChangeArrowheads="1"/>
              </p:cNvSpPr>
              <p:nvPr/>
            </p:nvSpPr>
            <p:spPr bwMode="auto">
              <a:xfrm>
                <a:off x="5235576" y="2735263"/>
                <a:ext cx="785813" cy="1184275"/>
              </a:xfrm>
              <a:custGeom>
                <a:avLst/>
                <a:gdLst>
                  <a:gd name="T0" fmla="*/ 2147483647 w 209"/>
                  <a:gd name="T1" fmla="*/ 2147483647 h 315"/>
                  <a:gd name="T2" fmla="*/ 2147483647 w 209"/>
                  <a:gd name="T3" fmla="*/ 2147483647 h 315"/>
                  <a:gd name="T4" fmla="*/ 2147483647 w 209"/>
                  <a:gd name="T5" fmla="*/ 2147483647 h 315"/>
                  <a:gd name="T6" fmla="*/ 2147483647 w 209"/>
                  <a:gd name="T7" fmla="*/ 0 h 315"/>
                  <a:gd name="T8" fmla="*/ 2147483647 w 209"/>
                  <a:gd name="T9" fmla="*/ 2147483647 h 315"/>
                  <a:gd name="T10" fmla="*/ 0 w 209"/>
                  <a:gd name="T11" fmla="*/ 2147483647 h 315"/>
                  <a:gd name="T12" fmla="*/ 0 w 209"/>
                  <a:gd name="T13" fmla="*/ 2147483647 h 315"/>
                  <a:gd name="T14" fmla="*/ 0 w 209"/>
                  <a:gd name="T15" fmla="*/ 2147483647 h 315"/>
                  <a:gd name="T16" fmla="*/ 0 w 209"/>
                  <a:gd name="T17" fmla="*/ 2147483647 h 315"/>
                  <a:gd name="T18" fmla="*/ 2147483647 w 209"/>
                  <a:gd name="T19" fmla="*/ 2147483647 h 315"/>
                  <a:gd name="T20" fmla="*/ 2147483647 w 209"/>
                  <a:gd name="T21" fmla="*/ 2147483647 h 315"/>
                  <a:gd name="T22" fmla="*/ 2147483647 w 209"/>
                  <a:gd name="T23" fmla="*/ 2147483647 h 315"/>
                  <a:gd name="T24" fmla="*/ 2147483647 w 209"/>
                  <a:gd name="T25" fmla="*/ 2147483647 h 315"/>
                  <a:gd name="T26" fmla="*/ 2147483647 w 209"/>
                  <a:gd name="T27" fmla="*/ 2147483647 h 315"/>
                  <a:gd name="T28" fmla="*/ 2147483647 w 209"/>
                  <a:gd name="T29" fmla="*/ 2147483647 h 315"/>
                  <a:gd name="T30" fmla="*/ 2147483647 w 209"/>
                  <a:gd name="T31" fmla="*/ 2147483647 h 315"/>
                  <a:gd name="T32" fmla="*/ 2147483647 w 209"/>
                  <a:gd name="T33" fmla="*/ 2147483647 h 315"/>
                  <a:gd name="T34" fmla="*/ 2147483647 w 209"/>
                  <a:gd name="T35" fmla="*/ 2147483647 h 315"/>
                  <a:gd name="T36" fmla="*/ 2147483647 w 209"/>
                  <a:gd name="T37" fmla="*/ 2147483647 h 315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209" h="315">
                    <a:moveTo>
                      <a:pt x="206" y="56"/>
                    </a:moveTo>
                    <a:cubicBezTo>
                      <a:pt x="38" y="1"/>
                      <a:pt x="38" y="1"/>
                      <a:pt x="38" y="1"/>
                    </a:cubicBezTo>
                    <a:cubicBezTo>
                      <a:pt x="37" y="1"/>
                      <a:pt x="37" y="1"/>
                      <a:pt x="37" y="1"/>
                    </a:cubicBezTo>
                    <a:cubicBezTo>
                      <a:pt x="34" y="0"/>
                      <a:pt x="31" y="0"/>
                      <a:pt x="28" y="0"/>
                    </a:cubicBezTo>
                    <a:cubicBezTo>
                      <a:pt x="13" y="0"/>
                      <a:pt x="2" y="11"/>
                      <a:pt x="1" y="25"/>
                    </a:cubicBezTo>
                    <a:cubicBezTo>
                      <a:pt x="1" y="25"/>
                      <a:pt x="0" y="26"/>
                      <a:pt x="0" y="26"/>
                    </a:cubicBezTo>
                    <a:cubicBezTo>
                      <a:pt x="0" y="27"/>
                      <a:pt x="0" y="27"/>
                      <a:pt x="0" y="27"/>
                    </a:cubicBezTo>
                    <a:cubicBezTo>
                      <a:pt x="0" y="71"/>
                      <a:pt x="0" y="71"/>
                      <a:pt x="0" y="71"/>
                    </a:cubicBezTo>
                    <a:cubicBezTo>
                      <a:pt x="0" y="257"/>
                      <a:pt x="0" y="257"/>
                      <a:pt x="0" y="257"/>
                    </a:cubicBezTo>
                    <a:cubicBezTo>
                      <a:pt x="0" y="258"/>
                      <a:pt x="1" y="260"/>
                      <a:pt x="3" y="260"/>
                    </a:cubicBezTo>
                    <a:cubicBezTo>
                      <a:pt x="171" y="315"/>
                      <a:pt x="171" y="315"/>
                      <a:pt x="171" y="315"/>
                    </a:cubicBezTo>
                    <a:cubicBezTo>
                      <a:pt x="172" y="315"/>
                      <a:pt x="172" y="315"/>
                      <a:pt x="173" y="315"/>
                    </a:cubicBezTo>
                    <a:cubicBezTo>
                      <a:pt x="173" y="315"/>
                      <a:pt x="174" y="315"/>
                      <a:pt x="175" y="315"/>
                    </a:cubicBezTo>
                    <a:cubicBezTo>
                      <a:pt x="176" y="314"/>
                      <a:pt x="176" y="313"/>
                      <a:pt x="176" y="312"/>
                    </a:cubicBezTo>
                    <a:cubicBezTo>
                      <a:pt x="176" y="273"/>
                      <a:pt x="176" y="273"/>
                      <a:pt x="176" y="273"/>
                    </a:cubicBezTo>
                    <a:cubicBezTo>
                      <a:pt x="204" y="283"/>
                      <a:pt x="205" y="283"/>
                      <a:pt x="205" y="283"/>
                    </a:cubicBezTo>
                    <a:cubicBezTo>
                      <a:pt x="207" y="283"/>
                      <a:pt x="209" y="281"/>
                      <a:pt x="209" y="279"/>
                    </a:cubicBezTo>
                    <a:cubicBezTo>
                      <a:pt x="209" y="60"/>
                      <a:pt x="209" y="60"/>
                      <a:pt x="209" y="60"/>
                    </a:cubicBezTo>
                    <a:cubicBezTo>
                      <a:pt x="209" y="58"/>
                      <a:pt x="208" y="57"/>
                      <a:pt x="206" y="56"/>
                    </a:cubicBezTo>
                    <a:close/>
                  </a:path>
                </a:pathLst>
              </a:custGeom>
              <a:solidFill>
                <a:srgbClr val="FF6D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3" name="Freeform 83"/>
              <p:cNvSpPr>
                <a:spLocks noChangeArrowheads="1"/>
              </p:cNvSpPr>
              <p:nvPr/>
            </p:nvSpPr>
            <p:spPr bwMode="auto">
              <a:xfrm>
                <a:off x="5253038" y="2740026"/>
                <a:ext cx="760413" cy="1058863"/>
              </a:xfrm>
              <a:custGeom>
                <a:avLst/>
                <a:gdLst>
                  <a:gd name="T0" fmla="*/ 2147483647 w 202"/>
                  <a:gd name="T1" fmla="*/ 2147483647 h 282"/>
                  <a:gd name="T2" fmla="*/ 2147483647 w 202"/>
                  <a:gd name="T3" fmla="*/ 2147483647 h 282"/>
                  <a:gd name="T4" fmla="*/ 2147483647 w 202"/>
                  <a:gd name="T5" fmla="*/ 2147483647 h 282"/>
                  <a:gd name="T6" fmla="*/ 2147483647 w 202"/>
                  <a:gd name="T7" fmla="*/ 2147483647 h 282"/>
                  <a:gd name="T8" fmla="*/ 2147483647 w 202"/>
                  <a:gd name="T9" fmla="*/ 2147483647 h 282"/>
                  <a:gd name="T10" fmla="*/ 2147483647 w 202"/>
                  <a:gd name="T11" fmla="*/ 0 h 282"/>
                  <a:gd name="T12" fmla="*/ 0 w 202"/>
                  <a:gd name="T13" fmla="*/ 2147483647 h 282"/>
                  <a:gd name="T14" fmla="*/ 2147483647 w 202"/>
                  <a:gd name="T15" fmla="*/ 2147483647 h 282"/>
                  <a:gd name="T16" fmla="*/ 2147483647 w 202"/>
                  <a:gd name="T17" fmla="*/ 2147483647 h 282"/>
                  <a:gd name="T18" fmla="*/ 2147483647 w 202"/>
                  <a:gd name="T19" fmla="*/ 2147483647 h 282"/>
                  <a:gd name="T20" fmla="*/ 2147483647 w 202"/>
                  <a:gd name="T21" fmla="*/ 2147483647 h 282"/>
                  <a:gd name="T22" fmla="*/ 2147483647 w 202"/>
                  <a:gd name="T23" fmla="*/ 2147483647 h 282"/>
                  <a:gd name="T24" fmla="*/ 2147483647 w 202"/>
                  <a:gd name="T25" fmla="*/ 2147483647 h 28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02" h="282">
                    <a:moveTo>
                      <a:pt x="200" y="282"/>
                    </a:moveTo>
                    <a:cubicBezTo>
                      <a:pt x="201" y="282"/>
                      <a:pt x="201" y="282"/>
                      <a:pt x="202" y="281"/>
                    </a:cubicBezTo>
                    <a:cubicBezTo>
                      <a:pt x="201" y="58"/>
                      <a:pt x="201" y="58"/>
                      <a:pt x="201" y="58"/>
                    </a:cubicBezTo>
                    <a:cubicBezTo>
                      <a:pt x="31" y="3"/>
                      <a:pt x="31" y="3"/>
                      <a:pt x="31" y="3"/>
                    </a:cubicBezTo>
                    <a:cubicBezTo>
                      <a:pt x="31" y="2"/>
                      <a:pt x="31" y="2"/>
                      <a:pt x="31" y="2"/>
                    </a:cubicBezTo>
                    <a:cubicBezTo>
                      <a:pt x="28" y="1"/>
                      <a:pt x="24" y="0"/>
                      <a:pt x="21" y="0"/>
                    </a:cubicBezTo>
                    <a:cubicBezTo>
                      <a:pt x="10" y="0"/>
                      <a:pt x="1" y="10"/>
                      <a:pt x="0" y="22"/>
                    </a:cubicBezTo>
                    <a:cubicBezTo>
                      <a:pt x="1" y="24"/>
                      <a:pt x="2" y="30"/>
                      <a:pt x="5" y="32"/>
                    </a:cubicBezTo>
                    <a:cubicBezTo>
                      <a:pt x="9" y="34"/>
                      <a:pt x="15" y="36"/>
                      <a:pt x="15" y="36"/>
                    </a:cubicBezTo>
                    <a:cubicBezTo>
                      <a:pt x="173" y="90"/>
                      <a:pt x="173" y="90"/>
                      <a:pt x="173" y="90"/>
                    </a:cubicBezTo>
                    <a:cubicBezTo>
                      <a:pt x="175" y="91"/>
                      <a:pt x="176" y="92"/>
                      <a:pt x="176" y="94"/>
                    </a:cubicBezTo>
                    <a:cubicBezTo>
                      <a:pt x="176" y="274"/>
                      <a:pt x="176" y="274"/>
                      <a:pt x="176" y="274"/>
                    </a:cubicBezTo>
                    <a:cubicBezTo>
                      <a:pt x="199" y="282"/>
                      <a:pt x="200" y="282"/>
                      <a:pt x="200" y="282"/>
                    </a:cubicBezTo>
                    <a:close/>
                  </a:path>
                </a:pathLst>
              </a:custGeom>
              <a:solidFill>
                <a:srgbClr val="DE3F1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4" name="Freeform 84"/>
              <p:cNvSpPr>
                <a:spLocks noChangeArrowheads="1"/>
              </p:cNvSpPr>
              <p:nvPr/>
            </p:nvSpPr>
            <p:spPr bwMode="auto">
              <a:xfrm>
                <a:off x="5265738" y="2762251"/>
                <a:ext cx="728663" cy="1066800"/>
              </a:xfrm>
              <a:custGeom>
                <a:avLst/>
                <a:gdLst>
                  <a:gd name="T0" fmla="*/ 2147483647 w 194"/>
                  <a:gd name="T1" fmla="*/ 2147483647 h 284"/>
                  <a:gd name="T2" fmla="*/ 2147483647 w 194"/>
                  <a:gd name="T3" fmla="*/ 2147483647 h 284"/>
                  <a:gd name="T4" fmla="*/ 2147483647 w 194"/>
                  <a:gd name="T5" fmla="*/ 2147483647 h 284"/>
                  <a:gd name="T6" fmla="*/ 2147483647 w 194"/>
                  <a:gd name="T7" fmla="*/ 2147483647 h 284"/>
                  <a:gd name="T8" fmla="*/ 2147483647 w 194"/>
                  <a:gd name="T9" fmla="*/ 2147483647 h 284"/>
                  <a:gd name="T10" fmla="*/ 2147483647 w 194"/>
                  <a:gd name="T11" fmla="*/ 2147483647 h 284"/>
                  <a:gd name="T12" fmla="*/ 2147483647 w 194"/>
                  <a:gd name="T13" fmla="*/ 2147483647 h 284"/>
                  <a:gd name="T14" fmla="*/ 2147483647 w 194"/>
                  <a:gd name="T15" fmla="*/ 0 h 284"/>
                  <a:gd name="T16" fmla="*/ 0 w 194"/>
                  <a:gd name="T17" fmla="*/ 2147483647 h 284"/>
                  <a:gd name="T18" fmla="*/ 2147483647 w 194"/>
                  <a:gd name="T19" fmla="*/ 2147483647 h 284"/>
                  <a:gd name="T20" fmla="*/ 2147483647 w 194"/>
                  <a:gd name="T21" fmla="*/ 2147483647 h 284"/>
                  <a:gd name="T22" fmla="*/ 2147483647 w 194"/>
                  <a:gd name="T23" fmla="*/ 2147483647 h 284"/>
                  <a:gd name="T24" fmla="*/ 2147483647 w 194"/>
                  <a:gd name="T25" fmla="*/ 2147483647 h 28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94" h="284">
                    <a:moveTo>
                      <a:pt x="168" y="85"/>
                    </a:moveTo>
                    <a:cubicBezTo>
                      <a:pt x="168" y="284"/>
                      <a:pt x="168" y="284"/>
                      <a:pt x="168" y="284"/>
                    </a:cubicBezTo>
                    <a:cubicBezTo>
                      <a:pt x="172" y="278"/>
                      <a:pt x="178" y="273"/>
                      <a:pt x="186" y="273"/>
                    </a:cubicBezTo>
                    <a:cubicBezTo>
                      <a:pt x="188" y="273"/>
                      <a:pt x="191" y="274"/>
                      <a:pt x="194" y="275"/>
                    </a:cubicBezTo>
                    <a:cubicBezTo>
                      <a:pt x="194" y="55"/>
                      <a:pt x="194" y="55"/>
                      <a:pt x="194" y="55"/>
                    </a:cubicBezTo>
                    <a:cubicBezTo>
                      <a:pt x="30" y="2"/>
                      <a:pt x="30" y="2"/>
                      <a:pt x="30" y="2"/>
                    </a:cubicBezTo>
                    <a:cubicBezTo>
                      <a:pt x="29" y="2"/>
                      <a:pt x="29" y="2"/>
                      <a:pt x="29" y="2"/>
                    </a:cubicBezTo>
                    <a:cubicBezTo>
                      <a:pt x="26" y="0"/>
                      <a:pt x="23" y="0"/>
                      <a:pt x="20" y="0"/>
                    </a:cubicBezTo>
                    <a:cubicBezTo>
                      <a:pt x="9" y="0"/>
                      <a:pt x="0" y="8"/>
                      <a:pt x="0" y="19"/>
                    </a:cubicBezTo>
                    <a:cubicBezTo>
                      <a:pt x="0" y="22"/>
                      <a:pt x="1" y="27"/>
                      <a:pt x="5" y="29"/>
                    </a:cubicBezTo>
                    <a:cubicBezTo>
                      <a:pt x="8" y="31"/>
                      <a:pt x="14" y="32"/>
                      <a:pt x="14" y="32"/>
                    </a:cubicBezTo>
                    <a:cubicBezTo>
                      <a:pt x="166" y="82"/>
                      <a:pt x="166" y="82"/>
                      <a:pt x="166" y="82"/>
                    </a:cubicBezTo>
                    <a:cubicBezTo>
                      <a:pt x="167" y="82"/>
                      <a:pt x="168" y="84"/>
                      <a:pt x="168" y="85"/>
                    </a:cubicBezTo>
                    <a:close/>
                  </a:path>
                </a:pathLst>
              </a:custGeom>
              <a:solidFill>
                <a:srgbClr val="D1ECF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5" name="Freeform 85"/>
              <p:cNvSpPr>
                <a:spLocks noChangeArrowheads="1"/>
              </p:cNvSpPr>
              <p:nvPr/>
            </p:nvSpPr>
            <p:spPr bwMode="auto">
              <a:xfrm>
                <a:off x="5878513" y="2960688"/>
                <a:ext cx="115888" cy="868363"/>
              </a:xfrm>
              <a:custGeom>
                <a:avLst/>
                <a:gdLst>
                  <a:gd name="T0" fmla="*/ 2147483647 w 31"/>
                  <a:gd name="T1" fmla="*/ 2147483647 h 231"/>
                  <a:gd name="T2" fmla="*/ 2147483647 w 31"/>
                  <a:gd name="T3" fmla="*/ 2147483647 h 231"/>
                  <a:gd name="T4" fmla="*/ 2147483647 w 31"/>
                  <a:gd name="T5" fmla="*/ 2147483647 h 231"/>
                  <a:gd name="T6" fmla="*/ 2147483647 w 31"/>
                  <a:gd name="T7" fmla="*/ 0 h 231"/>
                  <a:gd name="T8" fmla="*/ 2147483647 w 31"/>
                  <a:gd name="T9" fmla="*/ 0 h 231"/>
                  <a:gd name="T10" fmla="*/ 0 w 31"/>
                  <a:gd name="T11" fmla="*/ 2147483647 h 231"/>
                  <a:gd name="T12" fmla="*/ 2147483647 w 31"/>
                  <a:gd name="T13" fmla="*/ 2147483647 h 231"/>
                  <a:gd name="T14" fmla="*/ 2147483647 w 31"/>
                  <a:gd name="T15" fmla="*/ 2147483647 h 231"/>
                  <a:gd name="T16" fmla="*/ 2147483647 w 31"/>
                  <a:gd name="T17" fmla="*/ 2147483647 h 231"/>
                  <a:gd name="T18" fmla="*/ 2147483647 w 31"/>
                  <a:gd name="T19" fmla="*/ 2147483647 h 231"/>
                  <a:gd name="T20" fmla="*/ 2147483647 w 31"/>
                  <a:gd name="T21" fmla="*/ 2147483647 h 23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1" h="231">
                    <a:moveTo>
                      <a:pt x="23" y="220"/>
                    </a:moveTo>
                    <a:cubicBezTo>
                      <a:pt x="25" y="220"/>
                      <a:pt x="28" y="221"/>
                      <a:pt x="31" y="222"/>
                    </a:cubicBezTo>
                    <a:cubicBezTo>
                      <a:pt x="31" y="2"/>
                      <a:pt x="31" y="2"/>
                      <a:pt x="31" y="2"/>
                    </a:cubicBezTo>
                    <a:cubicBezTo>
                      <a:pt x="23" y="0"/>
                      <a:pt x="23" y="0"/>
                      <a:pt x="23" y="0"/>
                    </a:cubicBezTo>
                    <a:cubicBezTo>
                      <a:pt x="23" y="0"/>
                      <a:pt x="22" y="0"/>
                      <a:pt x="21" y="0"/>
                    </a:cubicBezTo>
                    <a:cubicBezTo>
                      <a:pt x="10" y="0"/>
                      <a:pt x="1" y="9"/>
                      <a:pt x="0" y="20"/>
                    </a:cubicBezTo>
                    <a:cubicBezTo>
                      <a:pt x="1" y="22"/>
                      <a:pt x="2" y="27"/>
                      <a:pt x="4" y="29"/>
                    </a:cubicBezTo>
                    <a:cubicBezTo>
                      <a:pt x="4" y="30"/>
                      <a:pt x="4" y="30"/>
                      <a:pt x="4" y="30"/>
                    </a:cubicBezTo>
                    <a:cubicBezTo>
                      <a:pt x="5" y="30"/>
                      <a:pt x="5" y="31"/>
                      <a:pt x="5" y="32"/>
                    </a:cubicBezTo>
                    <a:cubicBezTo>
                      <a:pt x="5" y="231"/>
                      <a:pt x="5" y="231"/>
                      <a:pt x="5" y="231"/>
                    </a:cubicBezTo>
                    <a:cubicBezTo>
                      <a:pt x="9" y="225"/>
                      <a:pt x="15" y="220"/>
                      <a:pt x="23" y="22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5" name="组合 117"/>
            <p:cNvGrpSpPr/>
            <p:nvPr/>
          </p:nvGrpSpPr>
          <p:grpSpPr bwMode="auto">
            <a:xfrm>
              <a:off x="305" y="218"/>
              <a:ext cx="372" cy="115"/>
              <a:chOff x="4348163" y="3097213"/>
              <a:chExt cx="992188" cy="300038"/>
            </a:xfrm>
          </p:grpSpPr>
          <p:sp>
            <p:nvSpPr>
              <p:cNvPr id="39" name="Freeform 116"/>
              <p:cNvSpPr>
                <a:spLocks noChangeArrowheads="1"/>
              </p:cNvSpPr>
              <p:nvPr/>
            </p:nvSpPr>
            <p:spPr bwMode="auto">
              <a:xfrm>
                <a:off x="4348163" y="3097213"/>
                <a:ext cx="992188" cy="231775"/>
              </a:xfrm>
              <a:custGeom>
                <a:avLst/>
                <a:gdLst>
                  <a:gd name="T0" fmla="*/ 0 w 264"/>
                  <a:gd name="T1" fmla="*/ 2147483647 h 62"/>
                  <a:gd name="T2" fmla="*/ 2147483647 w 264"/>
                  <a:gd name="T3" fmla="*/ 2147483647 h 62"/>
                  <a:gd name="T4" fmla="*/ 2147483647 w 264"/>
                  <a:gd name="T5" fmla="*/ 2147483647 h 62"/>
                  <a:gd name="T6" fmla="*/ 2147483647 w 264"/>
                  <a:gd name="T7" fmla="*/ 2147483647 h 62"/>
                  <a:gd name="T8" fmla="*/ 2147483647 w 264"/>
                  <a:gd name="T9" fmla="*/ 2147483647 h 62"/>
                  <a:gd name="T10" fmla="*/ 0 w 264"/>
                  <a:gd name="T11" fmla="*/ 2147483647 h 62"/>
                  <a:gd name="T12" fmla="*/ 0 w 264"/>
                  <a:gd name="T13" fmla="*/ 0 h 62"/>
                  <a:gd name="T14" fmla="*/ 2147483647 w 264"/>
                  <a:gd name="T15" fmla="*/ 0 h 62"/>
                  <a:gd name="T16" fmla="*/ 2147483647 w 264"/>
                  <a:gd name="T17" fmla="*/ 2147483647 h 62"/>
                  <a:gd name="T18" fmla="*/ 2147483647 w 264"/>
                  <a:gd name="T19" fmla="*/ 2147483647 h 62"/>
                  <a:gd name="T20" fmla="*/ 2147483647 w 264"/>
                  <a:gd name="T21" fmla="*/ 2147483647 h 62"/>
                  <a:gd name="T22" fmla="*/ 0 w 264"/>
                  <a:gd name="T23" fmla="*/ 2147483647 h 62"/>
                  <a:gd name="T24" fmla="*/ 0 w 264"/>
                  <a:gd name="T25" fmla="*/ 2147483647 h 6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64" h="62">
                    <a:moveTo>
                      <a:pt x="0" y="55"/>
                    </a:moveTo>
                    <a:cubicBezTo>
                      <a:pt x="2" y="55"/>
                      <a:pt x="4" y="55"/>
                      <a:pt x="6" y="55"/>
                    </a:cubicBezTo>
                    <a:cubicBezTo>
                      <a:pt x="8" y="55"/>
                      <a:pt x="10" y="53"/>
                      <a:pt x="10" y="51"/>
                    </a:cubicBezTo>
                    <a:cubicBezTo>
                      <a:pt x="10" y="38"/>
                      <a:pt x="10" y="24"/>
                      <a:pt x="10" y="11"/>
                    </a:cubicBezTo>
                    <a:cubicBezTo>
                      <a:pt x="10" y="9"/>
                      <a:pt x="8" y="7"/>
                      <a:pt x="6" y="7"/>
                    </a:cubicBezTo>
                    <a:cubicBezTo>
                      <a:pt x="4" y="7"/>
                      <a:pt x="2" y="7"/>
                      <a:pt x="0" y="7"/>
                    </a:cubicBezTo>
                    <a:cubicBezTo>
                      <a:pt x="0" y="5"/>
                      <a:pt x="0" y="2"/>
                      <a:pt x="0" y="0"/>
                    </a:cubicBezTo>
                    <a:cubicBezTo>
                      <a:pt x="80" y="0"/>
                      <a:pt x="160" y="0"/>
                      <a:pt x="240" y="0"/>
                    </a:cubicBezTo>
                    <a:cubicBezTo>
                      <a:pt x="246" y="0"/>
                      <a:pt x="255" y="4"/>
                      <a:pt x="258" y="10"/>
                    </a:cubicBezTo>
                    <a:cubicBezTo>
                      <a:pt x="264" y="23"/>
                      <a:pt x="264" y="39"/>
                      <a:pt x="258" y="52"/>
                    </a:cubicBezTo>
                    <a:cubicBezTo>
                      <a:pt x="255" y="58"/>
                      <a:pt x="246" y="62"/>
                      <a:pt x="240" y="62"/>
                    </a:cubicBezTo>
                    <a:cubicBezTo>
                      <a:pt x="160" y="62"/>
                      <a:pt x="80" y="62"/>
                      <a:pt x="0" y="62"/>
                    </a:cubicBezTo>
                    <a:cubicBezTo>
                      <a:pt x="0" y="60"/>
                      <a:pt x="0" y="57"/>
                      <a:pt x="0" y="55"/>
                    </a:cubicBezTo>
                    <a:close/>
                  </a:path>
                </a:pathLst>
              </a:custGeom>
              <a:solidFill>
                <a:srgbClr val="1695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" name="Freeform 117"/>
              <p:cNvSpPr>
                <a:spLocks noChangeArrowheads="1"/>
              </p:cNvSpPr>
              <p:nvPr/>
            </p:nvSpPr>
            <p:spPr bwMode="auto">
              <a:xfrm>
                <a:off x="4370388" y="3122613"/>
                <a:ext cx="942975" cy="184150"/>
              </a:xfrm>
              <a:custGeom>
                <a:avLst/>
                <a:gdLst>
                  <a:gd name="T0" fmla="*/ 2147483647 w 251"/>
                  <a:gd name="T1" fmla="*/ 2147483647 h 49"/>
                  <a:gd name="T2" fmla="*/ 2147483647 w 251"/>
                  <a:gd name="T3" fmla="*/ 2147483647 h 49"/>
                  <a:gd name="T4" fmla="*/ 0 w 251"/>
                  <a:gd name="T5" fmla="*/ 0 h 49"/>
                  <a:gd name="T6" fmla="*/ 2147483647 w 251"/>
                  <a:gd name="T7" fmla="*/ 0 h 49"/>
                  <a:gd name="T8" fmla="*/ 2147483647 w 251"/>
                  <a:gd name="T9" fmla="*/ 2147483647 h 49"/>
                  <a:gd name="T10" fmla="*/ 2147483647 w 251"/>
                  <a:gd name="T11" fmla="*/ 2147483647 h 49"/>
                  <a:gd name="T12" fmla="*/ 2147483647 w 251"/>
                  <a:gd name="T13" fmla="*/ 2147483647 h 49"/>
                  <a:gd name="T14" fmla="*/ 0 w 251"/>
                  <a:gd name="T15" fmla="*/ 2147483647 h 49"/>
                  <a:gd name="T16" fmla="*/ 2147483647 w 251"/>
                  <a:gd name="T17" fmla="*/ 2147483647 h 4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51" h="49">
                    <a:moveTo>
                      <a:pt x="4" y="44"/>
                    </a:moveTo>
                    <a:cubicBezTo>
                      <a:pt x="4" y="31"/>
                      <a:pt x="4" y="17"/>
                      <a:pt x="4" y="4"/>
                    </a:cubicBezTo>
                    <a:cubicBezTo>
                      <a:pt x="4" y="2"/>
                      <a:pt x="2" y="0"/>
                      <a:pt x="0" y="0"/>
                    </a:cubicBezTo>
                    <a:cubicBezTo>
                      <a:pt x="80" y="0"/>
                      <a:pt x="159" y="0"/>
                      <a:pt x="239" y="0"/>
                    </a:cubicBezTo>
                    <a:cubicBezTo>
                      <a:pt x="241" y="0"/>
                      <a:pt x="243" y="1"/>
                      <a:pt x="244" y="3"/>
                    </a:cubicBezTo>
                    <a:cubicBezTo>
                      <a:pt x="251" y="16"/>
                      <a:pt x="251" y="32"/>
                      <a:pt x="244" y="45"/>
                    </a:cubicBezTo>
                    <a:cubicBezTo>
                      <a:pt x="243" y="47"/>
                      <a:pt x="241" y="49"/>
                      <a:pt x="239" y="49"/>
                    </a:cubicBezTo>
                    <a:cubicBezTo>
                      <a:pt x="159" y="48"/>
                      <a:pt x="80" y="48"/>
                      <a:pt x="0" y="48"/>
                    </a:cubicBezTo>
                    <a:cubicBezTo>
                      <a:pt x="2" y="48"/>
                      <a:pt x="4" y="46"/>
                      <a:pt x="4" y="4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1" name="Freeform 118"/>
              <p:cNvSpPr>
                <a:spLocks noChangeArrowheads="1"/>
              </p:cNvSpPr>
              <p:nvPr/>
            </p:nvSpPr>
            <p:spPr bwMode="auto">
              <a:xfrm>
                <a:off x="5133976" y="3254376"/>
                <a:ext cx="123825" cy="142875"/>
              </a:xfrm>
              <a:custGeom>
                <a:avLst/>
                <a:gdLst>
                  <a:gd name="T0" fmla="*/ 0 w 78"/>
                  <a:gd name="T1" fmla="*/ 2147483647 h 90"/>
                  <a:gd name="T2" fmla="*/ 2147483647 w 78"/>
                  <a:gd name="T3" fmla="*/ 2147483647 h 90"/>
                  <a:gd name="T4" fmla="*/ 2147483647 w 78"/>
                  <a:gd name="T5" fmla="*/ 2147483647 h 90"/>
                  <a:gd name="T6" fmla="*/ 2147483647 w 78"/>
                  <a:gd name="T7" fmla="*/ 0 h 90"/>
                  <a:gd name="T8" fmla="*/ 2147483647 w 78"/>
                  <a:gd name="T9" fmla="*/ 0 h 90"/>
                  <a:gd name="T10" fmla="*/ 0 w 78"/>
                  <a:gd name="T11" fmla="*/ 0 h 90"/>
                  <a:gd name="T12" fmla="*/ 0 w 78"/>
                  <a:gd name="T13" fmla="*/ 2147483647 h 9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78" h="90">
                    <a:moveTo>
                      <a:pt x="0" y="90"/>
                    </a:moveTo>
                    <a:lnTo>
                      <a:pt x="38" y="66"/>
                    </a:lnTo>
                    <a:lnTo>
                      <a:pt x="78" y="90"/>
                    </a:lnTo>
                    <a:lnTo>
                      <a:pt x="78" y="0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90"/>
                    </a:lnTo>
                    <a:close/>
                  </a:path>
                </a:pathLst>
              </a:custGeom>
              <a:solidFill>
                <a:srgbClr val="FD612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6" name="组合 84"/>
            <p:cNvGrpSpPr/>
            <p:nvPr/>
          </p:nvGrpSpPr>
          <p:grpSpPr bwMode="auto">
            <a:xfrm>
              <a:off x="258" y="390"/>
              <a:ext cx="514" cy="128"/>
              <a:chOff x="4189413" y="3565526"/>
              <a:chExt cx="1373188" cy="331788"/>
            </a:xfrm>
          </p:grpSpPr>
          <p:sp>
            <p:nvSpPr>
              <p:cNvPr id="12" name="Freeform 86"/>
              <p:cNvSpPr>
                <a:spLocks noChangeArrowheads="1"/>
              </p:cNvSpPr>
              <p:nvPr/>
            </p:nvSpPr>
            <p:spPr bwMode="auto">
              <a:xfrm>
                <a:off x="4189413" y="3565526"/>
                <a:ext cx="1373188" cy="331788"/>
              </a:xfrm>
              <a:custGeom>
                <a:avLst/>
                <a:gdLst>
                  <a:gd name="T0" fmla="*/ 2147483647 w 365"/>
                  <a:gd name="T1" fmla="*/ 2147483647 h 88"/>
                  <a:gd name="T2" fmla="*/ 2147483647 w 365"/>
                  <a:gd name="T3" fmla="*/ 2147483647 h 88"/>
                  <a:gd name="T4" fmla="*/ 2147483647 w 365"/>
                  <a:gd name="T5" fmla="*/ 2147483647 h 88"/>
                  <a:gd name="T6" fmla="*/ 2147483647 w 365"/>
                  <a:gd name="T7" fmla="*/ 2147483647 h 88"/>
                  <a:gd name="T8" fmla="*/ 2147483647 w 365"/>
                  <a:gd name="T9" fmla="*/ 2147483647 h 88"/>
                  <a:gd name="T10" fmla="*/ 2147483647 w 365"/>
                  <a:gd name="T11" fmla="*/ 2147483647 h 88"/>
                  <a:gd name="T12" fmla="*/ 2147483647 w 365"/>
                  <a:gd name="T13" fmla="*/ 2147483647 h 88"/>
                  <a:gd name="T14" fmla="*/ 2147483647 w 365"/>
                  <a:gd name="T15" fmla="*/ 2147483647 h 88"/>
                  <a:gd name="T16" fmla="*/ 0 w 365"/>
                  <a:gd name="T17" fmla="*/ 2147483647 h 88"/>
                  <a:gd name="T18" fmla="*/ 0 w 365"/>
                  <a:gd name="T19" fmla="*/ 2147483647 h 88"/>
                  <a:gd name="T20" fmla="*/ 2147483647 w 365"/>
                  <a:gd name="T21" fmla="*/ 0 h 88"/>
                  <a:gd name="T22" fmla="*/ 2147483647 w 365"/>
                  <a:gd name="T23" fmla="*/ 0 h 88"/>
                  <a:gd name="T24" fmla="*/ 2147483647 w 365"/>
                  <a:gd name="T25" fmla="*/ 2147483647 h 8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365" h="88">
                    <a:moveTo>
                      <a:pt x="365" y="7"/>
                    </a:moveTo>
                    <a:cubicBezTo>
                      <a:pt x="360" y="7"/>
                      <a:pt x="360" y="7"/>
                      <a:pt x="360" y="7"/>
                    </a:cubicBezTo>
                    <a:cubicBezTo>
                      <a:pt x="358" y="7"/>
                      <a:pt x="356" y="9"/>
                      <a:pt x="356" y="11"/>
                    </a:cubicBezTo>
                    <a:cubicBezTo>
                      <a:pt x="356" y="77"/>
                      <a:pt x="356" y="77"/>
                      <a:pt x="356" y="77"/>
                    </a:cubicBezTo>
                    <a:cubicBezTo>
                      <a:pt x="356" y="79"/>
                      <a:pt x="358" y="81"/>
                      <a:pt x="360" y="81"/>
                    </a:cubicBezTo>
                    <a:cubicBezTo>
                      <a:pt x="365" y="81"/>
                      <a:pt x="365" y="81"/>
                      <a:pt x="365" y="81"/>
                    </a:cubicBezTo>
                    <a:cubicBezTo>
                      <a:pt x="365" y="88"/>
                      <a:pt x="365" y="88"/>
                      <a:pt x="365" y="88"/>
                    </a:cubicBezTo>
                    <a:cubicBezTo>
                      <a:pt x="10" y="88"/>
                      <a:pt x="10" y="88"/>
                      <a:pt x="10" y="88"/>
                    </a:cubicBezTo>
                    <a:cubicBezTo>
                      <a:pt x="4" y="88"/>
                      <a:pt x="0" y="83"/>
                      <a:pt x="0" y="77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0" y="5"/>
                      <a:pt x="4" y="0"/>
                      <a:pt x="10" y="0"/>
                    </a:cubicBezTo>
                    <a:cubicBezTo>
                      <a:pt x="365" y="0"/>
                      <a:pt x="365" y="0"/>
                      <a:pt x="365" y="0"/>
                    </a:cubicBezTo>
                    <a:cubicBezTo>
                      <a:pt x="365" y="7"/>
                      <a:pt x="365" y="7"/>
                      <a:pt x="365" y="7"/>
                    </a:cubicBezTo>
                  </a:path>
                </a:pathLst>
              </a:custGeom>
              <a:solidFill>
                <a:srgbClr val="1695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" name="Freeform 87"/>
              <p:cNvSpPr>
                <a:spLocks noChangeArrowheads="1"/>
              </p:cNvSpPr>
              <p:nvPr/>
            </p:nvSpPr>
            <p:spPr bwMode="auto">
              <a:xfrm>
                <a:off x="4870451" y="3565526"/>
                <a:ext cx="692150" cy="331788"/>
              </a:xfrm>
              <a:custGeom>
                <a:avLst/>
                <a:gdLst>
                  <a:gd name="T0" fmla="*/ 2147483647 w 184"/>
                  <a:gd name="T1" fmla="*/ 2147483647 h 88"/>
                  <a:gd name="T2" fmla="*/ 2147483647 w 184"/>
                  <a:gd name="T3" fmla="*/ 2147483647 h 88"/>
                  <a:gd name="T4" fmla="*/ 2147483647 w 184"/>
                  <a:gd name="T5" fmla="*/ 2147483647 h 88"/>
                  <a:gd name="T6" fmla="*/ 2147483647 w 184"/>
                  <a:gd name="T7" fmla="*/ 2147483647 h 88"/>
                  <a:gd name="T8" fmla="*/ 2147483647 w 184"/>
                  <a:gd name="T9" fmla="*/ 2147483647 h 88"/>
                  <a:gd name="T10" fmla="*/ 2147483647 w 184"/>
                  <a:gd name="T11" fmla="*/ 2147483647 h 88"/>
                  <a:gd name="T12" fmla="*/ 2147483647 w 184"/>
                  <a:gd name="T13" fmla="*/ 2147483647 h 88"/>
                  <a:gd name="T14" fmla="*/ 0 w 184"/>
                  <a:gd name="T15" fmla="*/ 2147483647 h 88"/>
                  <a:gd name="T16" fmla="*/ 0 w 184"/>
                  <a:gd name="T17" fmla="*/ 0 h 88"/>
                  <a:gd name="T18" fmla="*/ 2147483647 w 184"/>
                  <a:gd name="T19" fmla="*/ 0 h 88"/>
                  <a:gd name="T20" fmla="*/ 2147483647 w 184"/>
                  <a:gd name="T21" fmla="*/ 2147483647 h 88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84" h="88">
                    <a:moveTo>
                      <a:pt x="184" y="7"/>
                    </a:moveTo>
                    <a:cubicBezTo>
                      <a:pt x="179" y="7"/>
                      <a:pt x="179" y="7"/>
                      <a:pt x="179" y="7"/>
                    </a:cubicBezTo>
                    <a:cubicBezTo>
                      <a:pt x="177" y="7"/>
                      <a:pt x="175" y="9"/>
                      <a:pt x="175" y="11"/>
                    </a:cubicBezTo>
                    <a:cubicBezTo>
                      <a:pt x="175" y="77"/>
                      <a:pt x="175" y="77"/>
                      <a:pt x="175" y="77"/>
                    </a:cubicBezTo>
                    <a:cubicBezTo>
                      <a:pt x="175" y="79"/>
                      <a:pt x="177" y="81"/>
                      <a:pt x="179" y="81"/>
                    </a:cubicBezTo>
                    <a:cubicBezTo>
                      <a:pt x="184" y="81"/>
                      <a:pt x="184" y="81"/>
                      <a:pt x="184" y="81"/>
                    </a:cubicBezTo>
                    <a:cubicBezTo>
                      <a:pt x="184" y="88"/>
                      <a:pt x="184" y="88"/>
                      <a:pt x="184" y="88"/>
                    </a:cubicBezTo>
                    <a:cubicBezTo>
                      <a:pt x="0" y="88"/>
                      <a:pt x="0" y="88"/>
                      <a:pt x="0" y="88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84" y="0"/>
                      <a:pt x="184" y="0"/>
                      <a:pt x="184" y="0"/>
                    </a:cubicBezTo>
                    <a:cubicBezTo>
                      <a:pt x="184" y="7"/>
                      <a:pt x="184" y="7"/>
                      <a:pt x="184" y="7"/>
                    </a:cubicBezTo>
                  </a:path>
                </a:pathLst>
              </a:custGeom>
              <a:solidFill>
                <a:srgbClr val="15B0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4" name="Freeform 88"/>
              <p:cNvSpPr>
                <a:spLocks noChangeArrowheads="1"/>
              </p:cNvSpPr>
              <p:nvPr/>
            </p:nvSpPr>
            <p:spPr bwMode="auto">
              <a:xfrm>
                <a:off x="4216401" y="3592513"/>
                <a:ext cx="1327150" cy="277813"/>
              </a:xfrm>
              <a:custGeom>
                <a:avLst/>
                <a:gdLst>
                  <a:gd name="T0" fmla="*/ 2147483647 w 353"/>
                  <a:gd name="T1" fmla="*/ 2147483647 h 74"/>
                  <a:gd name="T2" fmla="*/ 2147483647 w 353"/>
                  <a:gd name="T3" fmla="*/ 2147483647 h 74"/>
                  <a:gd name="T4" fmla="*/ 2147483647 w 353"/>
                  <a:gd name="T5" fmla="*/ 2147483647 h 74"/>
                  <a:gd name="T6" fmla="*/ 2147483647 w 353"/>
                  <a:gd name="T7" fmla="*/ 2147483647 h 74"/>
                  <a:gd name="T8" fmla="*/ 0 w 353"/>
                  <a:gd name="T9" fmla="*/ 2147483647 h 74"/>
                  <a:gd name="T10" fmla="*/ 0 w 353"/>
                  <a:gd name="T11" fmla="*/ 2147483647 h 74"/>
                  <a:gd name="T12" fmla="*/ 2147483647 w 353"/>
                  <a:gd name="T13" fmla="*/ 0 h 74"/>
                  <a:gd name="T14" fmla="*/ 2147483647 w 353"/>
                  <a:gd name="T15" fmla="*/ 0 h 74"/>
                  <a:gd name="T16" fmla="*/ 2147483647 w 353"/>
                  <a:gd name="T17" fmla="*/ 2147483647 h 7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53" h="74">
                    <a:moveTo>
                      <a:pt x="349" y="4"/>
                    </a:moveTo>
                    <a:cubicBezTo>
                      <a:pt x="349" y="70"/>
                      <a:pt x="349" y="70"/>
                      <a:pt x="349" y="70"/>
                    </a:cubicBezTo>
                    <a:cubicBezTo>
                      <a:pt x="349" y="72"/>
                      <a:pt x="351" y="74"/>
                      <a:pt x="353" y="74"/>
                    </a:cubicBezTo>
                    <a:cubicBezTo>
                      <a:pt x="3" y="74"/>
                      <a:pt x="3" y="74"/>
                      <a:pt x="3" y="74"/>
                    </a:cubicBezTo>
                    <a:cubicBezTo>
                      <a:pt x="1" y="74"/>
                      <a:pt x="0" y="72"/>
                      <a:pt x="0" y="70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2"/>
                      <a:pt x="1" y="0"/>
                      <a:pt x="3" y="0"/>
                    </a:cubicBezTo>
                    <a:cubicBezTo>
                      <a:pt x="353" y="0"/>
                      <a:pt x="353" y="0"/>
                      <a:pt x="353" y="0"/>
                    </a:cubicBezTo>
                    <a:cubicBezTo>
                      <a:pt x="351" y="0"/>
                      <a:pt x="349" y="2"/>
                      <a:pt x="349" y="4"/>
                    </a:cubicBezTo>
                  </a:path>
                </a:pathLst>
              </a:custGeom>
              <a:solidFill>
                <a:srgbClr val="D1ECF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5" name="Freeform 89"/>
              <p:cNvSpPr>
                <a:spLocks noChangeArrowheads="1"/>
              </p:cNvSpPr>
              <p:nvPr/>
            </p:nvSpPr>
            <p:spPr bwMode="auto">
              <a:xfrm>
                <a:off x="4832351" y="3592513"/>
                <a:ext cx="711200" cy="277813"/>
              </a:xfrm>
              <a:custGeom>
                <a:avLst/>
                <a:gdLst>
                  <a:gd name="T0" fmla="*/ 2147483647 w 189"/>
                  <a:gd name="T1" fmla="*/ 2147483647 h 74"/>
                  <a:gd name="T2" fmla="*/ 2147483647 w 189"/>
                  <a:gd name="T3" fmla="*/ 2147483647 h 74"/>
                  <a:gd name="T4" fmla="*/ 2147483647 w 189"/>
                  <a:gd name="T5" fmla="*/ 2147483647 h 74"/>
                  <a:gd name="T6" fmla="*/ 2147483647 w 189"/>
                  <a:gd name="T7" fmla="*/ 2147483647 h 74"/>
                  <a:gd name="T8" fmla="*/ 0 w 189"/>
                  <a:gd name="T9" fmla="*/ 2147483647 h 74"/>
                  <a:gd name="T10" fmla="*/ 0 w 189"/>
                  <a:gd name="T11" fmla="*/ 2147483647 h 74"/>
                  <a:gd name="T12" fmla="*/ 2147483647 w 189"/>
                  <a:gd name="T13" fmla="*/ 0 h 74"/>
                  <a:gd name="T14" fmla="*/ 2147483647 w 189"/>
                  <a:gd name="T15" fmla="*/ 0 h 74"/>
                  <a:gd name="T16" fmla="*/ 2147483647 w 189"/>
                  <a:gd name="T17" fmla="*/ 2147483647 h 7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89" h="74">
                    <a:moveTo>
                      <a:pt x="185" y="4"/>
                    </a:moveTo>
                    <a:cubicBezTo>
                      <a:pt x="185" y="70"/>
                      <a:pt x="185" y="70"/>
                      <a:pt x="185" y="70"/>
                    </a:cubicBezTo>
                    <a:cubicBezTo>
                      <a:pt x="185" y="72"/>
                      <a:pt x="187" y="74"/>
                      <a:pt x="189" y="74"/>
                    </a:cubicBezTo>
                    <a:cubicBezTo>
                      <a:pt x="3" y="74"/>
                      <a:pt x="3" y="74"/>
                      <a:pt x="3" y="74"/>
                    </a:cubicBezTo>
                    <a:cubicBezTo>
                      <a:pt x="1" y="74"/>
                      <a:pt x="0" y="72"/>
                      <a:pt x="0" y="70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2"/>
                      <a:pt x="1" y="0"/>
                      <a:pt x="3" y="0"/>
                    </a:cubicBezTo>
                    <a:cubicBezTo>
                      <a:pt x="189" y="0"/>
                      <a:pt x="189" y="0"/>
                      <a:pt x="189" y="0"/>
                    </a:cubicBezTo>
                    <a:cubicBezTo>
                      <a:pt x="187" y="0"/>
                      <a:pt x="185" y="2"/>
                      <a:pt x="185" y="4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6" name="Rectangle 90"/>
              <p:cNvSpPr>
                <a:spLocks noChangeArrowheads="1"/>
              </p:cNvSpPr>
              <p:nvPr/>
            </p:nvSpPr>
            <p:spPr bwMode="auto">
              <a:xfrm>
                <a:off x="4222751" y="3840163"/>
                <a:ext cx="609600" cy="1111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17" name="Rectangle 91"/>
              <p:cNvSpPr>
                <a:spLocks noChangeArrowheads="1"/>
              </p:cNvSpPr>
              <p:nvPr/>
            </p:nvSpPr>
            <p:spPr bwMode="auto">
              <a:xfrm>
                <a:off x="4222751" y="3840163"/>
                <a:ext cx="609600" cy="111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18" name="Rectangle 92"/>
              <p:cNvSpPr>
                <a:spLocks noChangeArrowheads="1"/>
              </p:cNvSpPr>
              <p:nvPr/>
            </p:nvSpPr>
            <p:spPr bwMode="auto">
              <a:xfrm>
                <a:off x="4222751" y="3603626"/>
                <a:ext cx="609600" cy="1111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19" name="Rectangle 93"/>
              <p:cNvSpPr>
                <a:spLocks noChangeArrowheads="1"/>
              </p:cNvSpPr>
              <p:nvPr/>
            </p:nvSpPr>
            <p:spPr bwMode="auto">
              <a:xfrm>
                <a:off x="4222751" y="3603626"/>
                <a:ext cx="609600" cy="111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20" name="Rectangle 94"/>
              <p:cNvSpPr>
                <a:spLocks noChangeArrowheads="1"/>
              </p:cNvSpPr>
              <p:nvPr/>
            </p:nvSpPr>
            <p:spPr bwMode="auto">
              <a:xfrm>
                <a:off x="4222751" y="3825876"/>
                <a:ext cx="609600" cy="317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21" name="Rectangle 95"/>
              <p:cNvSpPr>
                <a:spLocks noChangeArrowheads="1"/>
              </p:cNvSpPr>
              <p:nvPr/>
            </p:nvSpPr>
            <p:spPr bwMode="auto">
              <a:xfrm>
                <a:off x="4222751" y="3825876"/>
                <a:ext cx="609600" cy="31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22" name="Rectangle 96"/>
              <p:cNvSpPr>
                <a:spLocks noChangeArrowheads="1"/>
              </p:cNvSpPr>
              <p:nvPr/>
            </p:nvSpPr>
            <p:spPr bwMode="auto">
              <a:xfrm>
                <a:off x="4222751" y="3762376"/>
                <a:ext cx="609600" cy="317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23" name="Rectangle 97"/>
              <p:cNvSpPr>
                <a:spLocks noChangeArrowheads="1"/>
              </p:cNvSpPr>
              <p:nvPr/>
            </p:nvSpPr>
            <p:spPr bwMode="auto">
              <a:xfrm>
                <a:off x="4222751" y="3762376"/>
                <a:ext cx="609600" cy="31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24" name="Rectangle 98"/>
              <p:cNvSpPr>
                <a:spLocks noChangeArrowheads="1"/>
              </p:cNvSpPr>
              <p:nvPr/>
            </p:nvSpPr>
            <p:spPr bwMode="auto">
              <a:xfrm>
                <a:off x="4222751" y="3697288"/>
                <a:ext cx="609600" cy="158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25" name="Rectangle 99"/>
              <p:cNvSpPr>
                <a:spLocks noChangeArrowheads="1"/>
              </p:cNvSpPr>
              <p:nvPr/>
            </p:nvSpPr>
            <p:spPr bwMode="auto">
              <a:xfrm>
                <a:off x="4222751" y="3697288"/>
                <a:ext cx="609600" cy="15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26" name="Rectangle 100"/>
              <p:cNvSpPr>
                <a:spLocks noChangeArrowheads="1"/>
              </p:cNvSpPr>
              <p:nvPr/>
            </p:nvSpPr>
            <p:spPr bwMode="auto">
              <a:xfrm>
                <a:off x="4222751" y="3667126"/>
                <a:ext cx="609600" cy="476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27" name="Rectangle 101"/>
              <p:cNvSpPr>
                <a:spLocks noChangeArrowheads="1"/>
              </p:cNvSpPr>
              <p:nvPr/>
            </p:nvSpPr>
            <p:spPr bwMode="auto">
              <a:xfrm>
                <a:off x="4222751" y="3667126"/>
                <a:ext cx="609600" cy="47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28" name="Rectangle 102"/>
              <p:cNvSpPr>
                <a:spLocks noChangeArrowheads="1"/>
              </p:cNvSpPr>
              <p:nvPr/>
            </p:nvSpPr>
            <p:spPr bwMode="auto">
              <a:xfrm>
                <a:off x="4222751" y="3810001"/>
                <a:ext cx="609600" cy="476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29" name="Rectangle 103"/>
              <p:cNvSpPr>
                <a:spLocks noChangeArrowheads="1"/>
              </p:cNvSpPr>
              <p:nvPr/>
            </p:nvSpPr>
            <p:spPr bwMode="auto">
              <a:xfrm>
                <a:off x="4222751" y="3810001"/>
                <a:ext cx="609600" cy="47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0" name="Rectangle 104"/>
              <p:cNvSpPr>
                <a:spLocks noChangeArrowheads="1"/>
              </p:cNvSpPr>
              <p:nvPr/>
            </p:nvSpPr>
            <p:spPr bwMode="auto">
              <a:xfrm>
                <a:off x="4222751" y="3776663"/>
                <a:ext cx="609600" cy="1111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1" name="Rectangle 105"/>
              <p:cNvSpPr>
                <a:spLocks noChangeArrowheads="1"/>
              </p:cNvSpPr>
              <p:nvPr/>
            </p:nvSpPr>
            <p:spPr bwMode="auto">
              <a:xfrm>
                <a:off x="4222751" y="3776663"/>
                <a:ext cx="609600" cy="111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2" name="Rectangle 106"/>
              <p:cNvSpPr>
                <a:spLocks noChangeArrowheads="1"/>
              </p:cNvSpPr>
              <p:nvPr/>
            </p:nvSpPr>
            <p:spPr bwMode="auto">
              <a:xfrm>
                <a:off x="4222751" y="3743326"/>
                <a:ext cx="609600" cy="635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3" name="Rectangle 107"/>
              <p:cNvSpPr>
                <a:spLocks noChangeArrowheads="1"/>
              </p:cNvSpPr>
              <p:nvPr/>
            </p:nvSpPr>
            <p:spPr bwMode="auto">
              <a:xfrm>
                <a:off x="4222751" y="3743326"/>
                <a:ext cx="609600" cy="63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4" name="Rectangle 108"/>
              <p:cNvSpPr>
                <a:spLocks noChangeArrowheads="1"/>
              </p:cNvSpPr>
              <p:nvPr/>
            </p:nvSpPr>
            <p:spPr bwMode="auto">
              <a:xfrm>
                <a:off x="4222751" y="3633788"/>
                <a:ext cx="609600" cy="793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5" name="Rectangle 109"/>
              <p:cNvSpPr>
                <a:spLocks noChangeArrowheads="1"/>
              </p:cNvSpPr>
              <p:nvPr/>
            </p:nvSpPr>
            <p:spPr bwMode="auto">
              <a:xfrm>
                <a:off x="4222751" y="3633788"/>
                <a:ext cx="609600" cy="79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6" name="Rectangle 110"/>
              <p:cNvSpPr>
                <a:spLocks noChangeArrowheads="1"/>
              </p:cNvSpPr>
              <p:nvPr/>
            </p:nvSpPr>
            <p:spPr bwMode="auto">
              <a:xfrm>
                <a:off x="4222751" y="3713163"/>
                <a:ext cx="609600" cy="793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7" name="Rectangle 111"/>
              <p:cNvSpPr>
                <a:spLocks noChangeArrowheads="1"/>
              </p:cNvSpPr>
              <p:nvPr/>
            </p:nvSpPr>
            <p:spPr bwMode="auto">
              <a:xfrm>
                <a:off x="4222751" y="3713163"/>
                <a:ext cx="609600" cy="79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8" name="Freeform 166"/>
              <p:cNvSpPr>
                <a:spLocks noEditPoints="1" noChangeArrowheads="1"/>
              </p:cNvSpPr>
              <p:nvPr/>
            </p:nvSpPr>
            <p:spPr bwMode="auto">
              <a:xfrm>
                <a:off x="4978401" y="3565526"/>
                <a:ext cx="117475" cy="331788"/>
              </a:xfrm>
              <a:custGeom>
                <a:avLst/>
                <a:gdLst>
                  <a:gd name="T0" fmla="*/ 2147483647 w 31"/>
                  <a:gd name="T1" fmla="*/ 2147483647 h 88"/>
                  <a:gd name="T2" fmla="*/ 2147483647 w 31"/>
                  <a:gd name="T3" fmla="*/ 2147483647 h 88"/>
                  <a:gd name="T4" fmla="*/ 2147483647 w 31"/>
                  <a:gd name="T5" fmla="*/ 2147483647 h 88"/>
                  <a:gd name="T6" fmla="*/ 2147483647 w 31"/>
                  <a:gd name="T7" fmla="*/ 2147483647 h 88"/>
                  <a:gd name="T8" fmla="*/ 2147483647 w 31"/>
                  <a:gd name="T9" fmla="*/ 2147483647 h 88"/>
                  <a:gd name="T10" fmla="*/ 2147483647 w 31"/>
                  <a:gd name="T11" fmla="*/ 0 h 88"/>
                  <a:gd name="T12" fmla="*/ 0 w 31"/>
                  <a:gd name="T13" fmla="*/ 0 h 88"/>
                  <a:gd name="T14" fmla="*/ 0 w 31"/>
                  <a:gd name="T15" fmla="*/ 0 h 88"/>
                  <a:gd name="T16" fmla="*/ 2147483647 w 31"/>
                  <a:gd name="T17" fmla="*/ 2147483647 h 88"/>
                  <a:gd name="T18" fmla="*/ 2147483647 w 31"/>
                  <a:gd name="T19" fmla="*/ 2147483647 h 88"/>
                  <a:gd name="T20" fmla="*/ 2147483647 w 31"/>
                  <a:gd name="T21" fmla="*/ 2147483647 h 88"/>
                  <a:gd name="T22" fmla="*/ 2147483647 w 31"/>
                  <a:gd name="T23" fmla="*/ 2147483647 h 88"/>
                  <a:gd name="T24" fmla="*/ 2147483647 w 31"/>
                  <a:gd name="T25" fmla="*/ 2147483647 h 88"/>
                  <a:gd name="T26" fmla="*/ 2147483647 w 31"/>
                  <a:gd name="T27" fmla="*/ 2147483647 h 88"/>
                  <a:gd name="T28" fmla="*/ 2147483647 w 31"/>
                  <a:gd name="T29" fmla="*/ 2147483647 h 88"/>
                  <a:gd name="T30" fmla="*/ 2147483647 w 31"/>
                  <a:gd name="T31" fmla="*/ 2147483647 h 88"/>
                  <a:gd name="T32" fmla="*/ 2147483647 w 31"/>
                  <a:gd name="T33" fmla="*/ 2147483647 h 88"/>
                  <a:gd name="T34" fmla="*/ 2147483647 w 31"/>
                  <a:gd name="T35" fmla="*/ 2147483647 h 88"/>
                  <a:gd name="T36" fmla="*/ 2147483647 w 31"/>
                  <a:gd name="T37" fmla="*/ 0 h 88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31" h="88">
                    <a:moveTo>
                      <a:pt x="31" y="81"/>
                    </a:moveTo>
                    <a:cubicBezTo>
                      <a:pt x="15" y="81"/>
                      <a:pt x="15" y="81"/>
                      <a:pt x="15" y="81"/>
                    </a:cubicBezTo>
                    <a:cubicBezTo>
                      <a:pt x="14" y="83"/>
                      <a:pt x="13" y="86"/>
                      <a:pt x="12" y="88"/>
                    </a:cubicBezTo>
                    <a:cubicBezTo>
                      <a:pt x="28" y="88"/>
                      <a:pt x="28" y="88"/>
                      <a:pt x="28" y="88"/>
                    </a:cubicBezTo>
                    <a:cubicBezTo>
                      <a:pt x="29" y="86"/>
                      <a:pt x="30" y="83"/>
                      <a:pt x="31" y="81"/>
                    </a:cubicBezTo>
                    <a:moveTo>
                      <a:pt x="9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3"/>
                      <a:pt x="4" y="5"/>
                      <a:pt x="6" y="7"/>
                    </a:cubicBezTo>
                    <a:cubicBezTo>
                      <a:pt x="16" y="7"/>
                      <a:pt x="16" y="7"/>
                      <a:pt x="16" y="7"/>
                    </a:cubicBezTo>
                    <a:cubicBezTo>
                      <a:pt x="15" y="6"/>
                      <a:pt x="15" y="6"/>
                      <a:pt x="14" y="5"/>
                    </a:cubicBezTo>
                    <a:cubicBezTo>
                      <a:pt x="14" y="5"/>
                      <a:pt x="14" y="5"/>
                      <a:pt x="14" y="5"/>
                    </a:cubicBezTo>
                    <a:cubicBezTo>
                      <a:pt x="14" y="5"/>
                      <a:pt x="14" y="5"/>
                      <a:pt x="14" y="5"/>
                    </a:cubicBezTo>
                    <a:cubicBezTo>
                      <a:pt x="14" y="5"/>
                      <a:pt x="14" y="4"/>
                      <a:pt x="13" y="4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1" y="2"/>
                      <a:pt x="10" y="1"/>
                      <a:pt x="9" y="0"/>
                    </a:cubicBezTo>
                  </a:path>
                </a:pathLst>
              </a:custGeom>
              <a:solidFill>
                <a:srgbClr val="2CA4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7" name="组合 112"/>
            <p:cNvGrpSpPr/>
            <p:nvPr/>
          </p:nvGrpSpPr>
          <p:grpSpPr bwMode="auto">
            <a:xfrm>
              <a:off x="284" y="300"/>
              <a:ext cx="574" cy="90"/>
              <a:chOff x="4260851" y="3333751"/>
              <a:chExt cx="1530350" cy="231775"/>
            </a:xfrm>
          </p:grpSpPr>
          <p:sp>
            <p:nvSpPr>
              <p:cNvPr id="8" name="Freeform 112"/>
              <p:cNvSpPr>
                <a:spLocks noChangeArrowheads="1"/>
              </p:cNvSpPr>
              <p:nvPr/>
            </p:nvSpPr>
            <p:spPr bwMode="auto">
              <a:xfrm>
                <a:off x="4260851" y="3333751"/>
                <a:ext cx="1530350" cy="231775"/>
              </a:xfrm>
              <a:custGeom>
                <a:avLst/>
                <a:gdLst>
                  <a:gd name="T0" fmla="*/ 0 w 407"/>
                  <a:gd name="T1" fmla="*/ 2147483647 h 62"/>
                  <a:gd name="T2" fmla="*/ 2147483647 w 407"/>
                  <a:gd name="T3" fmla="*/ 2147483647 h 62"/>
                  <a:gd name="T4" fmla="*/ 2147483647 w 407"/>
                  <a:gd name="T5" fmla="*/ 2147483647 h 62"/>
                  <a:gd name="T6" fmla="*/ 2147483647 w 407"/>
                  <a:gd name="T7" fmla="*/ 2147483647 h 62"/>
                  <a:gd name="T8" fmla="*/ 2147483647 w 407"/>
                  <a:gd name="T9" fmla="*/ 2147483647 h 62"/>
                  <a:gd name="T10" fmla="*/ 0 w 407"/>
                  <a:gd name="T11" fmla="*/ 2147483647 h 62"/>
                  <a:gd name="T12" fmla="*/ 0 w 407"/>
                  <a:gd name="T13" fmla="*/ 2147483647 h 62"/>
                  <a:gd name="T14" fmla="*/ 2147483647 w 407"/>
                  <a:gd name="T15" fmla="*/ 2147483647 h 62"/>
                  <a:gd name="T16" fmla="*/ 2147483647 w 407"/>
                  <a:gd name="T17" fmla="*/ 2147483647 h 62"/>
                  <a:gd name="T18" fmla="*/ 2147483647 w 407"/>
                  <a:gd name="T19" fmla="*/ 2147483647 h 62"/>
                  <a:gd name="T20" fmla="*/ 2147483647 w 407"/>
                  <a:gd name="T21" fmla="*/ 0 h 62"/>
                  <a:gd name="T22" fmla="*/ 0 w 407"/>
                  <a:gd name="T23" fmla="*/ 0 h 62"/>
                  <a:gd name="T24" fmla="*/ 0 w 407"/>
                  <a:gd name="T25" fmla="*/ 2147483647 h 6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07" h="62">
                    <a:moveTo>
                      <a:pt x="0" y="7"/>
                    </a:moveTo>
                    <a:cubicBezTo>
                      <a:pt x="6" y="7"/>
                      <a:pt x="6" y="7"/>
                      <a:pt x="6" y="7"/>
                    </a:cubicBezTo>
                    <a:cubicBezTo>
                      <a:pt x="8" y="7"/>
                      <a:pt x="10" y="9"/>
                      <a:pt x="10" y="11"/>
                    </a:cubicBezTo>
                    <a:cubicBezTo>
                      <a:pt x="10" y="51"/>
                      <a:pt x="10" y="51"/>
                      <a:pt x="10" y="51"/>
                    </a:cubicBezTo>
                    <a:cubicBezTo>
                      <a:pt x="10" y="53"/>
                      <a:pt x="8" y="55"/>
                      <a:pt x="6" y="55"/>
                    </a:cubicBezTo>
                    <a:cubicBezTo>
                      <a:pt x="0" y="55"/>
                      <a:pt x="0" y="55"/>
                      <a:pt x="0" y="55"/>
                    </a:cubicBezTo>
                    <a:cubicBezTo>
                      <a:pt x="0" y="62"/>
                      <a:pt x="0" y="62"/>
                      <a:pt x="0" y="62"/>
                    </a:cubicBezTo>
                    <a:cubicBezTo>
                      <a:pt x="396" y="62"/>
                      <a:pt x="396" y="62"/>
                      <a:pt x="396" y="62"/>
                    </a:cubicBezTo>
                    <a:cubicBezTo>
                      <a:pt x="402" y="62"/>
                      <a:pt x="407" y="57"/>
                      <a:pt x="407" y="51"/>
                    </a:cubicBezTo>
                    <a:cubicBezTo>
                      <a:pt x="407" y="11"/>
                      <a:pt x="407" y="11"/>
                      <a:pt x="407" y="11"/>
                    </a:cubicBezTo>
                    <a:cubicBezTo>
                      <a:pt x="407" y="5"/>
                      <a:pt x="402" y="0"/>
                      <a:pt x="39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7"/>
                      <a:pt x="0" y="7"/>
                      <a:pt x="0" y="7"/>
                    </a:cubicBezTo>
                  </a:path>
                </a:pathLst>
              </a:custGeom>
              <a:solidFill>
                <a:srgbClr val="2C587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" name="Freeform 113"/>
              <p:cNvSpPr>
                <a:spLocks noChangeArrowheads="1"/>
              </p:cNvSpPr>
              <p:nvPr/>
            </p:nvSpPr>
            <p:spPr bwMode="auto">
              <a:xfrm>
                <a:off x="4260851" y="3333751"/>
                <a:ext cx="771525" cy="231775"/>
              </a:xfrm>
              <a:custGeom>
                <a:avLst/>
                <a:gdLst>
                  <a:gd name="T0" fmla="*/ 0 w 205"/>
                  <a:gd name="T1" fmla="*/ 2147483647 h 62"/>
                  <a:gd name="T2" fmla="*/ 2147483647 w 205"/>
                  <a:gd name="T3" fmla="*/ 2147483647 h 62"/>
                  <a:gd name="T4" fmla="*/ 2147483647 w 205"/>
                  <a:gd name="T5" fmla="*/ 2147483647 h 62"/>
                  <a:gd name="T6" fmla="*/ 2147483647 w 205"/>
                  <a:gd name="T7" fmla="*/ 2147483647 h 62"/>
                  <a:gd name="T8" fmla="*/ 2147483647 w 205"/>
                  <a:gd name="T9" fmla="*/ 2147483647 h 62"/>
                  <a:gd name="T10" fmla="*/ 0 w 205"/>
                  <a:gd name="T11" fmla="*/ 2147483647 h 62"/>
                  <a:gd name="T12" fmla="*/ 0 w 205"/>
                  <a:gd name="T13" fmla="*/ 2147483647 h 62"/>
                  <a:gd name="T14" fmla="*/ 2147483647 w 205"/>
                  <a:gd name="T15" fmla="*/ 2147483647 h 62"/>
                  <a:gd name="T16" fmla="*/ 2147483647 w 205"/>
                  <a:gd name="T17" fmla="*/ 0 h 62"/>
                  <a:gd name="T18" fmla="*/ 0 w 205"/>
                  <a:gd name="T19" fmla="*/ 0 h 62"/>
                  <a:gd name="T20" fmla="*/ 0 w 205"/>
                  <a:gd name="T21" fmla="*/ 2147483647 h 6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205" h="62">
                    <a:moveTo>
                      <a:pt x="0" y="7"/>
                    </a:moveTo>
                    <a:cubicBezTo>
                      <a:pt x="6" y="7"/>
                      <a:pt x="6" y="7"/>
                      <a:pt x="6" y="7"/>
                    </a:cubicBezTo>
                    <a:cubicBezTo>
                      <a:pt x="8" y="7"/>
                      <a:pt x="10" y="9"/>
                      <a:pt x="10" y="11"/>
                    </a:cubicBezTo>
                    <a:cubicBezTo>
                      <a:pt x="10" y="51"/>
                      <a:pt x="10" y="51"/>
                      <a:pt x="10" y="51"/>
                    </a:cubicBezTo>
                    <a:cubicBezTo>
                      <a:pt x="10" y="53"/>
                      <a:pt x="8" y="55"/>
                      <a:pt x="6" y="55"/>
                    </a:cubicBezTo>
                    <a:cubicBezTo>
                      <a:pt x="0" y="55"/>
                      <a:pt x="0" y="55"/>
                      <a:pt x="0" y="55"/>
                    </a:cubicBezTo>
                    <a:cubicBezTo>
                      <a:pt x="0" y="62"/>
                      <a:pt x="0" y="62"/>
                      <a:pt x="0" y="62"/>
                    </a:cubicBezTo>
                    <a:cubicBezTo>
                      <a:pt x="205" y="62"/>
                      <a:pt x="205" y="62"/>
                      <a:pt x="205" y="62"/>
                    </a:cubicBezTo>
                    <a:cubicBezTo>
                      <a:pt x="205" y="0"/>
                      <a:pt x="205" y="0"/>
                      <a:pt x="205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7"/>
                      <a:pt x="0" y="7"/>
                      <a:pt x="0" y="7"/>
                    </a:cubicBezTo>
                  </a:path>
                </a:pathLst>
              </a:custGeom>
              <a:solidFill>
                <a:srgbClr val="0E303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" name="Freeform 114"/>
              <p:cNvSpPr>
                <a:spLocks noChangeArrowheads="1"/>
              </p:cNvSpPr>
              <p:nvPr/>
            </p:nvSpPr>
            <p:spPr bwMode="auto">
              <a:xfrm>
                <a:off x="4283076" y="3359151"/>
                <a:ext cx="1482725" cy="180975"/>
              </a:xfrm>
              <a:custGeom>
                <a:avLst/>
                <a:gdLst>
                  <a:gd name="T0" fmla="*/ 2147483647 w 394"/>
                  <a:gd name="T1" fmla="*/ 2147483647 h 48"/>
                  <a:gd name="T2" fmla="*/ 2147483647 w 394"/>
                  <a:gd name="T3" fmla="*/ 2147483647 h 48"/>
                  <a:gd name="T4" fmla="*/ 0 w 394"/>
                  <a:gd name="T5" fmla="*/ 2147483647 h 48"/>
                  <a:gd name="T6" fmla="*/ 2147483647 w 394"/>
                  <a:gd name="T7" fmla="*/ 2147483647 h 48"/>
                  <a:gd name="T8" fmla="*/ 2147483647 w 394"/>
                  <a:gd name="T9" fmla="*/ 2147483647 h 48"/>
                  <a:gd name="T10" fmla="*/ 2147483647 w 394"/>
                  <a:gd name="T11" fmla="*/ 2147483647 h 48"/>
                  <a:gd name="T12" fmla="*/ 2147483647 w 394"/>
                  <a:gd name="T13" fmla="*/ 0 h 48"/>
                  <a:gd name="T14" fmla="*/ 0 w 394"/>
                  <a:gd name="T15" fmla="*/ 0 h 48"/>
                  <a:gd name="T16" fmla="*/ 2147483647 w 394"/>
                  <a:gd name="T17" fmla="*/ 2147483647 h 4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94" h="48">
                    <a:moveTo>
                      <a:pt x="4" y="4"/>
                    </a:moveTo>
                    <a:cubicBezTo>
                      <a:pt x="4" y="44"/>
                      <a:pt x="4" y="44"/>
                      <a:pt x="4" y="44"/>
                    </a:cubicBezTo>
                    <a:cubicBezTo>
                      <a:pt x="4" y="46"/>
                      <a:pt x="2" y="48"/>
                      <a:pt x="0" y="48"/>
                    </a:cubicBezTo>
                    <a:cubicBezTo>
                      <a:pt x="390" y="48"/>
                      <a:pt x="390" y="48"/>
                      <a:pt x="390" y="48"/>
                    </a:cubicBezTo>
                    <a:cubicBezTo>
                      <a:pt x="392" y="48"/>
                      <a:pt x="394" y="46"/>
                      <a:pt x="394" y="44"/>
                    </a:cubicBezTo>
                    <a:cubicBezTo>
                      <a:pt x="394" y="4"/>
                      <a:pt x="394" y="4"/>
                      <a:pt x="394" y="4"/>
                    </a:cubicBezTo>
                    <a:cubicBezTo>
                      <a:pt x="394" y="2"/>
                      <a:pt x="392" y="0"/>
                      <a:pt x="39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0"/>
                      <a:pt x="4" y="2"/>
                      <a:pt x="4" y="4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" name="Freeform 115"/>
              <p:cNvSpPr>
                <a:spLocks noChangeArrowheads="1"/>
              </p:cNvSpPr>
              <p:nvPr/>
            </p:nvSpPr>
            <p:spPr bwMode="auto">
              <a:xfrm>
                <a:off x="4283076" y="3359151"/>
                <a:ext cx="793750" cy="180975"/>
              </a:xfrm>
              <a:custGeom>
                <a:avLst/>
                <a:gdLst>
                  <a:gd name="T0" fmla="*/ 2147483647 w 211"/>
                  <a:gd name="T1" fmla="*/ 2147483647 h 48"/>
                  <a:gd name="T2" fmla="*/ 2147483647 w 211"/>
                  <a:gd name="T3" fmla="*/ 2147483647 h 48"/>
                  <a:gd name="T4" fmla="*/ 0 w 211"/>
                  <a:gd name="T5" fmla="*/ 2147483647 h 48"/>
                  <a:gd name="T6" fmla="*/ 2147483647 w 211"/>
                  <a:gd name="T7" fmla="*/ 2147483647 h 48"/>
                  <a:gd name="T8" fmla="*/ 2147483647 w 211"/>
                  <a:gd name="T9" fmla="*/ 2147483647 h 48"/>
                  <a:gd name="T10" fmla="*/ 2147483647 w 211"/>
                  <a:gd name="T11" fmla="*/ 2147483647 h 48"/>
                  <a:gd name="T12" fmla="*/ 2147483647 w 211"/>
                  <a:gd name="T13" fmla="*/ 0 h 48"/>
                  <a:gd name="T14" fmla="*/ 0 w 211"/>
                  <a:gd name="T15" fmla="*/ 0 h 48"/>
                  <a:gd name="T16" fmla="*/ 2147483647 w 211"/>
                  <a:gd name="T17" fmla="*/ 2147483647 h 4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11" h="48">
                    <a:moveTo>
                      <a:pt x="4" y="4"/>
                    </a:moveTo>
                    <a:cubicBezTo>
                      <a:pt x="4" y="44"/>
                      <a:pt x="4" y="44"/>
                      <a:pt x="4" y="44"/>
                    </a:cubicBezTo>
                    <a:cubicBezTo>
                      <a:pt x="4" y="46"/>
                      <a:pt x="2" y="48"/>
                      <a:pt x="0" y="48"/>
                    </a:cubicBezTo>
                    <a:cubicBezTo>
                      <a:pt x="207" y="48"/>
                      <a:pt x="207" y="48"/>
                      <a:pt x="207" y="48"/>
                    </a:cubicBezTo>
                    <a:cubicBezTo>
                      <a:pt x="209" y="48"/>
                      <a:pt x="211" y="46"/>
                      <a:pt x="211" y="44"/>
                    </a:cubicBezTo>
                    <a:cubicBezTo>
                      <a:pt x="211" y="4"/>
                      <a:pt x="211" y="4"/>
                      <a:pt x="211" y="4"/>
                    </a:cubicBezTo>
                    <a:cubicBezTo>
                      <a:pt x="211" y="2"/>
                      <a:pt x="209" y="0"/>
                      <a:pt x="207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0"/>
                      <a:pt x="4" y="2"/>
                      <a:pt x="4" y="4"/>
                    </a:cubicBezTo>
                  </a:path>
                </a:pathLst>
              </a:custGeom>
              <a:solidFill>
                <a:srgbClr val="D1ECF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cxnSp>
        <p:nvCxnSpPr>
          <p:cNvPr id="46" name="直接连接符 10"/>
          <p:cNvCxnSpPr>
            <a:cxnSpLocks noChangeShapeType="1"/>
          </p:cNvCxnSpPr>
          <p:nvPr/>
        </p:nvCxnSpPr>
        <p:spPr bwMode="auto">
          <a:xfrm>
            <a:off x="1066752" y="636561"/>
            <a:ext cx="177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367469" y="950359"/>
            <a:ext cx="8231555" cy="193899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．如图所示，在</a:t>
            </a:r>
            <a:r>
              <a:rPr lang="en-US" altLang="zh-CN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Δ</a:t>
            </a:r>
            <a:r>
              <a:rPr lang="en-US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ABC</a:t>
            </a:r>
            <a:r>
              <a:rPr lang="zh-CN" altLang="en-US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中，∠</a:t>
            </a:r>
            <a:r>
              <a:rPr lang="en-US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ACB</a:t>
            </a:r>
            <a:r>
              <a:rPr lang="zh-CN" altLang="en-US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是钝角，让点</a:t>
            </a:r>
            <a:r>
              <a:rPr lang="en-US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</a:t>
            </a:r>
            <a:r>
              <a:rPr lang="zh-CN" altLang="en-US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在射线</a:t>
            </a:r>
            <a:r>
              <a:rPr lang="en-US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BD</a:t>
            </a:r>
            <a:r>
              <a:rPr lang="zh-CN" altLang="en-US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上向右移动，则</a:t>
            </a:r>
            <a:r>
              <a:rPr lang="en-US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           )</a:t>
            </a:r>
          </a:p>
          <a:p>
            <a:pPr>
              <a:lnSpc>
                <a:spcPct val="150000"/>
              </a:lnSpc>
            </a:pPr>
            <a:r>
              <a:rPr lang="en-US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zh-CN" altLang="en-US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Δ</a:t>
            </a:r>
            <a:r>
              <a:rPr lang="en-US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ACB</a:t>
            </a:r>
            <a:r>
              <a:rPr lang="zh-CN" altLang="en-US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将变为锐角三角形，而不会再是钝角三角形</a:t>
            </a:r>
          </a:p>
          <a:p>
            <a:pPr>
              <a:lnSpc>
                <a:spcPct val="150000"/>
              </a:lnSpc>
            </a:pPr>
            <a:r>
              <a:rPr lang="en-US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</a:t>
            </a:r>
            <a:r>
              <a:rPr lang="zh-CN" altLang="en-US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Δ</a:t>
            </a:r>
            <a:r>
              <a:rPr lang="en-US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ACB</a:t>
            </a:r>
            <a:r>
              <a:rPr lang="zh-CN" altLang="en-US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将先变为直角三角形，然后再变为锐角三角形，而不会再是钝角三角形</a:t>
            </a:r>
          </a:p>
          <a:p>
            <a:pPr>
              <a:lnSpc>
                <a:spcPct val="150000"/>
              </a:lnSpc>
            </a:pPr>
            <a:r>
              <a:rPr lang="en-US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C.</a:t>
            </a:r>
            <a:r>
              <a:rPr lang="en-US" altLang="zh-CN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Δ</a:t>
            </a:r>
            <a:r>
              <a:rPr lang="en-US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ACB</a:t>
            </a:r>
            <a:r>
              <a:rPr lang="zh-CN" altLang="en-US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将先变为直角三角形，然后变为锐角三角形，接着又由锐角三角形变为钝角三角形</a:t>
            </a:r>
          </a:p>
          <a:p>
            <a:pPr>
              <a:lnSpc>
                <a:spcPct val="150000"/>
              </a:lnSpc>
            </a:pPr>
            <a:r>
              <a:rPr lang="en-US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</a:t>
            </a:r>
            <a:r>
              <a:rPr lang="zh-CN" altLang="en-US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Δ</a:t>
            </a:r>
            <a:r>
              <a:rPr lang="en-US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ACB</a:t>
            </a:r>
            <a:r>
              <a:rPr lang="zh-CN" altLang="en-US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先由钝角三角形变为直角三角形，再变为锐角三角形，接着又变为直角三角形</a:t>
            </a:r>
            <a:endParaRPr kumimoji="0" lang="zh-CN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51" name="Picture 5" descr=" 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DFDFC"/>
              </a:clrFrom>
              <a:clrTo>
                <a:srgbClr val="FDFDF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19976" y="2679762"/>
            <a:ext cx="1778429" cy="19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99592" y="1080994"/>
            <a:ext cx="6553200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．三角形的概念是什么？如何表示一个三角形？</a:t>
            </a:r>
            <a:endParaRPr lang="en-US" altLang="zh-CN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zh-CN" altLang="en-US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．三角形的内角和定理是什么？</a:t>
            </a:r>
            <a:endPara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zh-CN" altLang="en-US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．三角形如何分类？</a:t>
            </a:r>
            <a:endPara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zh-CN" altLang="en-US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．直角三角形两个锐角有什么关系？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pSp>
        <p:nvGrpSpPr>
          <p:cNvPr id="6" name="组合 5"/>
          <p:cNvGrpSpPr/>
          <p:nvPr/>
        </p:nvGrpSpPr>
        <p:grpSpPr bwMode="auto">
          <a:xfrm>
            <a:off x="268126" y="122839"/>
            <a:ext cx="2179360" cy="515210"/>
            <a:chOff x="279260" y="218396"/>
            <a:chExt cx="2179285" cy="519493"/>
          </a:xfrm>
        </p:grpSpPr>
        <p:sp>
          <p:nvSpPr>
            <p:cNvPr id="7" name="TextBox 6"/>
            <p:cNvSpPr txBox="1"/>
            <p:nvPr/>
          </p:nvSpPr>
          <p:spPr bwMode="auto">
            <a:xfrm>
              <a:off x="1042822" y="272386"/>
              <a:ext cx="1415723" cy="465503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教材助读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8" name="直接连接符 10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7770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9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79260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" name="TextBox 9"/>
          <p:cNvSpPr txBox="1"/>
          <p:nvPr/>
        </p:nvSpPr>
        <p:spPr>
          <a:xfrm>
            <a:off x="1180998" y="1559865"/>
            <a:ext cx="699140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不在同一条直线上的三条线段守卫顺次相接组成的图形叫做三角形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211412" y="2340071"/>
            <a:ext cx="2472152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三角形内角和等于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180°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81002" y="3132659"/>
            <a:ext cx="6186309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三角形按角分类为：锐角三角形、直角三角形、钝角三角形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416436" y="3974592"/>
            <a:ext cx="646331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互余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1" grpId="0"/>
      <p:bldP spid="1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3"/>
          <p:cNvSpPr txBox="1"/>
          <p:nvPr/>
        </p:nvSpPr>
        <p:spPr>
          <a:xfrm>
            <a:off x="2743200" y="1428750"/>
            <a:ext cx="3505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8800" b="1" dirty="0" smtClean="0">
                <a:solidFill>
                  <a:srgbClr val="292929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再见</a:t>
            </a:r>
            <a:endParaRPr lang="zh-CN" altLang="en-US" sz="8800" b="1" dirty="0">
              <a:solidFill>
                <a:srgbClr val="292929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5"/>
          <p:cNvGrpSpPr/>
          <p:nvPr/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3" name="TextBox 2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学习</a:t>
              </a: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目标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4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7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矩形 5"/>
          <p:cNvSpPr/>
          <p:nvPr/>
        </p:nvSpPr>
        <p:spPr>
          <a:xfrm>
            <a:off x="1833529" y="855641"/>
            <a:ext cx="6158855" cy="833427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zh-CN" alt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通过观察、操作、想象、推理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“</a:t>
            </a:r>
            <a:r>
              <a:rPr lang="zh-CN" alt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三角形内角和等于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180°”</a:t>
            </a:r>
            <a:r>
              <a:rPr lang="zh-CN" alt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的活动过程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lang="zh-CN" alt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发展空间观念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lang="zh-CN" alt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推理能力和有条理地表达能力．</a:t>
            </a:r>
            <a:endParaRPr lang="zh-CN" altLang="en-US" b="1" dirty="0">
              <a:ln>
                <a:solidFill>
                  <a:srgbClr val="FFC000"/>
                </a:solidFill>
              </a:ln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828800" y="2190752"/>
            <a:ext cx="6163580" cy="779557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zh-CN" alt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让学生在数学活动中通过相互间的合作与交流，培养学生的相互协作意识及数学表达能力．</a:t>
            </a:r>
            <a:endParaRPr lang="zh-CN" altLang="en-US" b="1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8" name="燕尾形箭头 7"/>
          <p:cNvSpPr/>
          <p:nvPr>
            <p:custDataLst>
              <p:tags r:id="rId1"/>
            </p:custDataLst>
          </p:nvPr>
        </p:nvSpPr>
        <p:spPr>
          <a:xfrm rot="5400000" flipV="1">
            <a:off x="-356483" y="2221435"/>
            <a:ext cx="3643716" cy="771525"/>
          </a:xfrm>
          <a:prstGeom prst="notchedRightArrow">
            <a:avLst>
              <a:gd name="adj1" fmla="val 50000"/>
              <a:gd name="adj2" fmla="val 43193"/>
            </a:avLst>
          </a:prstGeom>
          <a:solidFill>
            <a:srgbClr val="EAEAEA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9" name="圆角矩形 8"/>
          <p:cNvSpPr/>
          <p:nvPr>
            <p:custDataLst>
              <p:tags r:id="rId2"/>
            </p:custDataLst>
          </p:nvPr>
        </p:nvSpPr>
        <p:spPr bwMode="auto">
          <a:xfrm>
            <a:off x="1242991" y="971628"/>
            <a:ext cx="642942" cy="637824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 w="34925">
            <a:solidFill>
              <a:srgbClr val="FFFFFF"/>
            </a:solidFill>
          </a:ln>
          <a:effectLst/>
          <a:scene3d>
            <a:camera prst="orthographicFront"/>
            <a:lightRig rig="threePt" dir="t"/>
          </a:scene3d>
          <a:sp3d extrusionH="349250" prstMaterial="metal">
            <a:bevelB w="88900" h="19685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endParaRPr lang="zh-CN" altLang="en-US" sz="2400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0" name="圆角矩形 9"/>
          <p:cNvSpPr/>
          <p:nvPr>
            <p:custDataLst>
              <p:tags r:id="rId3"/>
            </p:custDataLst>
          </p:nvPr>
        </p:nvSpPr>
        <p:spPr bwMode="auto">
          <a:xfrm>
            <a:off x="1214437" y="2245768"/>
            <a:ext cx="642938" cy="637820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 w="34925">
            <a:solidFill>
              <a:srgbClr val="FFFF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endParaRPr lang="zh-CN" altLang="en-US" sz="2400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1828800" y="3486152"/>
            <a:ext cx="6163580" cy="779557"/>
          </a:xfrm>
          <a:prstGeom prst="rect">
            <a:avLst/>
          </a:prstGeom>
          <a:solidFill>
            <a:schemeClr val="tx2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zh-CN" alt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在探究学习中体会数学的现实意义，培养学习数学的信心，体验解决问题方法的多样性．</a:t>
            </a:r>
            <a:endParaRPr lang="zh-CN" altLang="en-US" b="1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2" name="圆角矩形 11"/>
          <p:cNvSpPr/>
          <p:nvPr>
            <p:custDataLst>
              <p:tags r:id="rId4"/>
            </p:custDataLst>
          </p:nvPr>
        </p:nvSpPr>
        <p:spPr bwMode="auto">
          <a:xfrm>
            <a:off x="1219200" y="3562351"/>
            <a:ext cx="642938" cy="637820"/>
          </a:xfrm>
          <a:prstGeom prst="roundRect">
            <a:avLst>
              <a:gd name="adj" fmla="val 50000"/>
            </a:avLst>
          </a:prstGeom>
          <a:solidFill>
            <a:schemeClr val="tx2"/>
          </a:solidFill>
          <a:ln w="34925">
            <a:solidFill>
              <a:srgbClr val="FFFF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endParaRPr lang="zh-CN" altLang="en-US" sz="2400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/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7" name="TextBox 6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情境导入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8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9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2" name="组合 77825"/>
          <p:cNvGrpSpPr/>
          <p:nvPr/>
        </p:nvGrpSpPr>
        <p:grpSpPr bwMode="auto">
          <a:xfrm>
            <a:off x="2344707" y="1038206"/>
            <a:ext cx="5111820" cy="2373345"/>
            <a:chOff x="0" y="0"/>
            <a:chExt cx="3993" cy="1941"/>
          </a:xfrm>
        </p:grpSpPr>
        <p:sp>
          <p:nvSpPr>
            <p:cNvPr id="13" name="Rectangle 3" descr="深色木质"/>
            <p:cNvSpPr>
              <a:spLocks noChangeArrowheads="1"/>
            </p:cNvSpPr>
            <p:nvPr/>
          </p:nvSpPr>
          <p:spPr bwMode="auto">
            <a:xfrm rot="2549080">
              <a:off x="632" y="0"/>
              <a:ext cx="157" cy="1941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9525">
              <a:noFill/>
              <a:miter lim="800000"/>
            </a:ln>
          </p:spPr>
          <p:txBody>
            <a:bodyPr wrap="none" anchor="ctr"/>
            <a:lstStyle/>
            <a:p>
              <a:pPr algn="l">
                <a:buFont typeface="Arial" panose="020B0604020202020204" pitchFamily="34" charset="0"/>
                <a:buNone/>
              </a:pPr>
              <a:endParaRPr lang="zh-CN" altLang="zh-CN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" name="Rectangle 4" descr="深色木质"/>
            <p:cNvSpPr>
              <a:spLocks noChangeArrowheads="1"/>
            </p:cNvSpPr>
            <p:nvPr/>
          </p:nvSpPr>
          <p:spPr bwMode="auto">
            <a:xfrm rot="7025089">
              <a:off x="2473" y="-496"/>
              <a:ext cx="159" cy="2880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9525">
              <a:noFill/>
              <a:miter lim="800000"/>
            </a:ln>
          </p:spPr>
          <p:txBody>
            <a:bodyPr wrap="none" anchor="ctr"/>
            <a:lstStyle/>
            <a:p>
              <a:pPr algn="l">
                <a:buFont typeface="Arial" panose="020B0604020202020204" pitchFamily="34" charset="0"/>
                <a:buNone/>
              </a:pPr>
              <a:endParaRPr lang="zh-CN" altLang="zh-CN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" name="Rectangle 5" descr="深色木质"/>
            <p:cNvSpPr>
              <a:spLocks noChangeArrowheads="1"/>
            </p:cNvSpPr>
            <p:nvPr/>
          </p:nvSpPr>
          <p:spPr bwMode="auto">
            <a:xfrm rot="-1407794">
              <a:off x="1495" y="238"/>
              <a:ext cx="142" cy="1488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9525">
              <a:noFill/>
              <a:miter lim="800000"/>
            </a:ln>
          </p:spPr>
          <p:txBody>
            <a:bodyPr wrap="none" anchor="ctr"/>
            <a:lstStyle/>
            <a:p>
              <a:pPr algn="l">
                <a:buFont typeface="Arial" panose="020B0604020202020204" pitchFamily="34" charset="0"/>
                <a:buNone/>
              </a:pPr>
              <a:endParaRPr lang="zh-CN" altLang="zh-CN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6" name="Rectangle 6" descr="深色木质"/>
            <p:cNvSpPr>
              <a:spLocks noChangeArrowheads="1"/>
            </p:cNvSpPr>
            <p:nvPr/>
          </p:nvSpPr>
          <p:spPr bwMode="auto">
            <a:xfrm rot="624641">
              <a:off x="1108" y="288"/>
              <a:ext cx="159" cy="1392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9525">
              <a:noFill/>
              <a:miter lim="800000"/>
            </a:ln>
          </p:spPr>
          <p:txBody>
            <a:bodyPr wrap="none" anchor="ctr"/>
            <a:lstStyle/>
            <a:p>
              <a:pPr algn="l">
                <a:buFont typeface="Arial" panose="020B0604020202020204" pitchFamily="34" charset="0"/>
                <a:buNone/>
              </a:pPr>
              <a:endParaRPr lang="zh-CN" altLang="zh-CN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7" name="Rectangle 7" descr="深色木质"/>
            <p:cNvSpPr>
              <a:spLocks noChangeArrowheads="1"/>
            </p:cNvSpPr>
            <p:nvPr/>
          </p:nvSpPr>
          <p:spPr bwMode="auto">
            <a:xfrm rot="5336120">
              <a:off x="1831" y="-258"/>
              <a:ext cx="144" cy="3806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9525">
              <a:noFill/>
              <a:miter lim="800000"/>
            </a:ln>
          </p:spPr>
          <p:txBody>
            <a:bodyPr wrap="none" anchor="ctr"/>
            <a:lstStyle/>
            <a:p>
              <a:pPr algn="l">
                <a:buFont typeface="Arial" panose="020B0604020202020204" pitchFamily="34" charset="0"/>
                <a:buNone/>
              </a:pPr>
              <a:endParaRPr lang="zh-CN" altLang="zh-CN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8" name="Rectangle 8" descr="深色木质"/>
            <p:cNvSpPr>
              <a:spLocks noChangeArrowheads="1"/>
            </p:cNvSpPr>
            <p:nvPr/>
          </p:nvSpPr>
          <p:spPr bwMode="auto">
            <a:xfrm rot="-2059973">
              <a:off x="758" y="980"/>
              <a:ext cx="143" cy="768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9525">
              <a:noFill/>
              <a:miter lim="800000"/>
            </a:ln>
          </p:spPr>
          <p:txBody>
            <a:bodyPr wrap="none" anchor="ctr"/>
            <a:lstStyle/>
            <a:p>
              <a:pPr algn="l">
                <a:buFont typeface="Arial" panose="020B0604020202020204" pitchFamily="34" charset="0"/>
                <a:buNone/>
              </a:pPr>
              <a:endParaRPr lang="zh-CN" altLang="zh-CN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9" name="Rectangle 9" descr="深色木质"/>
            <p:cNvSpPr>
              <a:spLocks noChangeArrowheads="1"/>
            </p:cNvSpPr>
            <p:nvPr/>
          </p:nvSpPr>
          <p:spPr bwMode="auto">
            <a:xfrm rot="2549080">
              <a:off x="2107" y="768"/>
              <a:ext cx="143" cy="960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9525">
              <a:noFill/>
              <a:miter lim="800000"/>
            </a:ln>
          </p:spPr>
          <p:txBody>
            <a:bodyPr wrap="none" anchor="ctr"/>
            <a:lstStyle/>
            <a:p>
              <a:pPr algn="l">
                <a:buFont typeface="Arial" panose="020B0604020202020204" pitchFamily="34" charset="0"/>
                <a:buNone/>
              </a:pPr>
              <a:endParaRPr lang="zh-CN" altLang="zh-CN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0" name="Text Box 10"/>
            <p:cNvSpPr txBox="1">
              <a:spLocks noChangeArrowheads="1"/>
            </p:cNvSpPr>
            <p:nvPr/>
          </p:nvSpPr>
          <p:spPr bwMode="auto">
            <a:xfrm>
              <a:off x="319" y="336"/>
              <a:ext cx="361" cy="624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vert="eaVert">
              <a:spAutoFit/>
            </a:bodyPr>
            <a:lstStyle/>
            <a:p>
              <a:pPr algn="l" eaLnBrk="0" hangingPunct="0">
                <a:buFont typeface="Arial" panose="020B0604020202020204" pitchFamily="34" charset="0"/>
                <a:buNone/>
              </a:pPr>
              <a:r>
                <a:rPr lang="zh-CN" altLang="en-US" b="1">
                  <a:latin typeface="微软雅黑" panose="020B0503020204020204" pitchFamily="34" charset="-122"/>
                  <a:ea typeface="微软雅黑" panose="020B0503020204020204" pitchFamily="34" charset="-122"/>
                </a:rPr>
                <a:t>斜梁</a:t>
              </a:r>
            </a:p>
          </p:txBody>
        </p:sp>
        <p:sp>
          <p:nvSpPr>
            <p:cNvPr id="21" name="Text Box 11"/>
            <p:cNvSpPr txBox="1">
              <a:spLocks noChangeArrowheads="1"/>
            </p:cNvSpPr>
            <p:nvPr/>
          </p:nvSpPr>
          <p:spPr bwMode="auto">
            <a:xfrm>
              <a:off x="2470" y="384"/>
              <a:ext cx="361" cy="624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vert="eaVert">
              <a:spAutoFit/>
            </a:bodyPr>
            <a:lstStyle/>
            <a:p>
              <a:pPr algn="l" eaLnBrk="0" hangingPunct="0">
                <a:buFont typeface="Arial" panose="020B0604020202020204" pitchFamily="34" charset="0"/>
                <a:buNone/>
              </a:pPr>
              <a:r>
                <a:rPr lang="zh-CN" altLang="en-US" b="1">
                  <a:latin typeface="微软雅黑" panose="020B0503020204020204" pitchFamily="34" charset="-122"/>
                  <a:ea typeface="微软雅黑" panose="020B0503020204020204" pitchFamily="34" charset="-122"/>
                </a:rPr>
                <a:t>斜梁</a:t>
              </a:r>
            </a:p>
          </p:txBody>
        </p:sp>
        <p:sp>
          <p:nvSpPr>
            <p:cNvPr id="22" name="Text Box 12"/>
            <p:cNvSpPr txBox="1">
              <a:spLocks noChangeArrowheads="1"/>
            </p:cNvSpPr>
            <p:nvPr/>
          </p:nvSpPr>
          <p:spPr bwMode="auto">
            <a:xfrm>
              <a:off x="1346" y="1296"/>
              <a:ext cx="1475" cy="302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l" eaLnBrk="0" hangingPunct="0">
                <a:buFont typeface="Arial" panose="020B0604020202020204" pitchFamily="34" charset="0"/>
                <a:buNone/>
              </a:pPr>
              <a:r>
                <a:rPr lang="zh-CN" altLang="en-US" b="1">
                  <a:latin typeface="微软雅黑" panose="020B0503020204020204" pitchFamily="34" charset="-122"/>
                  <a:ea typeface="微软雅黑" panose="020B0503020204020204" pitchFamily="34" charset="-122"/>
                </a:rPr>
                <a:t>横梁</a:t>
              </a:r>
            </a:p>
          </p:txBody>
        </p:sp>
      </p:grpSp>
      <p:sp>
        <p:nvSpPr>
          <p:cNvPr id="23" name="Rectangle 13"/>
          <p:cNvSpPr>
            <a:spLocks noChangeArrowheads="1"/>
          </p:cNvSpPr>
          <p:nvPr/>
        </p:nvSpPr>
        <p:spPr bwMode="auto">
          <a:xfrm>
            <a:off x="1042988" y="3521088"/>
            <a:ext cx="5829332" cy="9233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l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）你能从图中找出四个不同的三角形吗？</a:t>
            </a:r>
          </a:p>
          <a:p>
            <a:pPr algn="l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）这些三角形有什么共同的特点？</a:t>
            </a:r>
          </a:p>
        </p:txBody>
      </p:sp>
      <p:sp>
        <p:nvSpPr>
          <p:cNvPr id="24" name="Rectangle 14"/>
          <p:cNvSpPr>
            <a:spLocks noChangeArrowheads="1"/>
          </p:cNvSpPr>
          <p:nvPr/>
        </p:nvSpPr>
        <p:spPr bwMode="auto">
          <a:xfrm>
            <a:off x="884187" y="855639"/>
            <a:ext cx="2492990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观察下面的屋顶框架图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/>
          <p:cNvSpPr txBox="1"/>
          <p:nvPr/>
        </p:nvSpPr>
        <p:spPr bwMode="auto">
          <a:xfrm>
            <a:off x="1031715" y="176386"/>
            <a:ext cx="1415772" cy="46166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zh-CN" altLang="en-US" sz="2400" b="1" kern="0" dirty="0" smtClean="0">
                <a:latin typeface="Times New Roman" panose="02020603050405020304"/>
                <a:ea typeface="微软雅黑" panose="020B0503020204020204" pitchFamily="34" charset="-122"/>
              </a:rPr>
              <a:t>活动探究</a:t>
            </a:r>
            <a:endParaRPr lang="en-US" altLang="zh-CN" sz="2400" b="1" kern="0" dirty="0">
              <a:latin typeface="Times New Roman" panose="02020603050405020304"/>
              <a:ea typeface="微软雅黑" panose="020B0503020204020204" pitchFamily="34" charset="-122"/>
            </a:endParaRPr>
          </a:p>
        </p:txBody>
      </p:sp>
      <p:grpSp>
        <p:nvGrpSpPr>
          <p:cNvPr id="26" name="组合 5"/>
          <p:cNvGrpSpPr/>
          <p:nvPr/>
        </p:nvGrpSpPr>
        <p:grpSpPr bwMode="auto">
          <a:xfrm>
            <a:off x="268127" y="122839"/>
            <a:ext cx="2179360" cy="515210"/>
            <a:chOff x="279260" y="218396"/>
            <a:chExt cx="2179285" cy="519493"/>
          </a:xfrm>
        </p:grpSpPr>
        <p:sp>
          <p:nvSpPr>
            <p:cNvPr id="27" name="TextBox 26"/>
            <p:cNvSpPr txBox="1"/>
            <p:nvPr/>
          </p:nvSpPr>
          <p:spPr bwMode="auto">
            <a:xfrm>
              <a:off x="1042822" y="272386"/>
              <a:ext cx="1415723" cy="465503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活动探究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28" name="直接连接符 10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7770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29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79260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2021862" y="747776"/>
            <a:ext cx="5623002" cy="50783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探究点一、三角形的有关概念，基本要素和符号表示</a:t>
            </a:r>
          </a:p>
        </p:txBody>
      </p:sp>
      <p:sp>
        <p:nvSpPr>
          <p:cNvPr id="45" name="Rectangle 30"/>
          <p:cNvSpPr>
            <a:spLocks noChangeArrowheads="1"/>
          </p:cNvSpPr>
          <p:nvPr/>
        </p:nvSpPr>
        <p:spPr bwMode="auto">
          <a:xfrm>
            <a:off x="925286" y="1954497"/>
            <a:ext cx="5221359" cy="9233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l">
              <a:lnSpc>
                <a:spcPct val="15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由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不在同一直线上的三条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线段首尾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顺次相接所组成的图形叫做三角形</a:t>
            </a:r>
          </a:p>
        </p:txBody>
      </p:sp>
      <p:sp>
        <p:nvSpPr>
          <p:cNvPr id="46" name="Text Box 31"/>
          <p:cNvSpPr txBox="1">
            <a:spLocks noChangeArrowheads="1"/>
          </p:cNvSpPr>
          <p:nvPr/>
        </p:nvSpPr>
        <p:spPr bwMode="auto">
          <a:xfrm>
            <a:off x="920700" y="1439849"/>
            <a:ext cx="2204450" cy="5078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algn="l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1.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什么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叫做三角形？</a:t>
            </a:r>
          </a:p>
        </p:txBody>
      </p:sp>
      <p:sp>
        <p:nvSpPr>
          <p:cNvPr id="48" name="Rectangle 32"/>
          <p:cNvSpPr>
            <a:spLocks noChangeArrowheads="1"/>
          </p:cNvSpPr>
          <p:nvPr/>
        </p:nvSpPr>
        <p:spPr bwMode="auto">
          <a:xfrm>
            <a:off x="927390" y="2900369"/>
            <a:ext cx="2204450" cy="5078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algn="l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2.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如何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表示三角形？</a:t>
            </a:r>
          </a:p>
        </p:txBody>
      </p:sp>
      <p:sp>
        <p:nvSpPr>
          <p:cNvPr id="49" name="Text Box 33"/>
          <p:cNvSpPr txBox="1">
            <a:spLocks noChangeArrowheads="1"/>
          </p:cNvSpPr>
          <p:nvPr/>
        </p:nvSpPr>
        <p:spPr bwMode="auto">
          <a:xfrm>
            <a:off x="920700" y="3430738"/>
            <a:ext cx="3724326" cy="9233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l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三角形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可用符号“△”表示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endPara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l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如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右图三角形记作：△</a:t>
            </a:r>
            <a:r>
              <a:rPr 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ABC</a:t>
            </a:r>
          </a:p>
        </p:txBody>
      </p:sp>
      <p:grpSp>
        <p:nvGrpSpPr>
          <p:cNvPr id="51" name="组合 50"/>
          <p:cNvGrpSpPr/>
          <p:nvPr/>
        </p:nvGrpSpPr>
        <p:grpSpPr bwMode="auto">
          <a:xfrm>
            <a:off x="6178572" y="1439849"/>
            <a:ext cx="2566446" cy="2315659"/>
            <a:chOff x="-46" y="0"/>
            <a:chExt cx="1945" cy="1697"/>
          </a:xfrm>
        </p:grpSpPr>
        <p:grpSp>
          <p:nvGrpSpPr>
            <p:cNvPr id="52" name="组合 78871"/>
            <p:cNvGrpSpPr/>
            <p:nvPr/>
          </p:nvGrpSpPr>
          <p:grpSpPr bwMode="auto">
            <a:xfrm>
              <a:off x="272" y="273"/>
              <a:ext cx="1383" cy="1322"/>
              <a:chOff x="0" y="0"/>
              <a:chExt cx="2500" cy="1322"/>
            </a:xfrm>
          </p:grpSpPr>
          <p:sp>
            <p:nvSpPr>
              <p:cNvPr id="56" name="Line 36"/>
              <p:cNvSpPr>
                <a:spLocks noChangeShapeType="1"/>
              </p:cNvSpPr>
              <p:nvPr/>
            </p:nvSpPr>
            <p:spPr bwMode="auto">
              <a:xfrm>
                <a:off x="0" y="1296"/>
                <a:ext cx="2448" cy="0"/>
              </a:xfrm>
              <a:prstGeom prst="line">
                <a:avLst/>
              </a:prstGeom>
              <a:noFill/>
              <a:ln w="57150">
                <a:solidFill>
                  <a:srgbClr val="FFFF00"/>
                </a:solidFill>
                <a:round/>
              </a:ln>
            </p:spPr>
            <p:txBody>
              <a:bodyPr/>
              <a:lstStyle/>
              <a:p>
                <a:pPr algn="l">
                  <a:buFont typeface="Arial" panose="020B0604020202020204" pitchFamily="34" charset="0"/>
                  <a:buNone/>
                </a:pPr>
                <a:endParaRPr lang="zh-CN" altLang="zh-CN">
                  <a:solidFill>
                    <a:srgbClr val="FF0000"/>
                  </a:solidFill>
                  <a:latin typeface="Calibri" panose="020F0502020204030204" pitchFamily="34" charset="0"/>
                  <a:ea typeface="幼圆" panose="02010509060101010101" pitchFamily="49" charset="-122"/>
                </a:endParaRPr>
              </a:p>
            </p:txBody>
          </p:sp>
          <p:sp>
            <p:nvSpPr>
              <p:cNvPr id="60" name="Line 37"/>
              <p:cNvSpPr>
                <a:spLocks noChangeShapeType="1"/>
              </p:cNvSpPr>
              <p:nvPr/>
            </p:nvSpPr>
            <p:spPr bwMode="auto">
              <a:xfrm flipV="1">
                <a:off x="0" y="0"/>
                <a:ext cx="912" cy="1296"/>
              </a:xfrm>
              <a:prstGeom prst="line">
                <a:avLst/>
              </a:prstGeom>
              <a:noFill/>
              <a:ln w="57150">
                <a:solidFill>
                  <a:srgbClr val="FFFF00"/>
                </a:solidFill>
                <a:round/>
              </a:ln>
            </p:spPr>
            <p:txBody>
              <a:bodyPr/>
              <a:lstStyle/>
              <a:p>
                <a:pPr algn="l">
                  <a:buFont typeface="Arial" panose="020B0604020202020204" pitchFamily="34" charset="0"/>
                  <a:buNone/>
                </a:pPr>
                <a:endParaRPr lang="zh-CN" altLang="zh-CN">
                  <a:solidFill>
                    <a:srgbClr val="FF0000"/>
                  </a:solidFill>
                  <a:latin typeface="Calibri" panose="020F0502020204030204" pitchFamily="34" charset="0"/>
                  <a:ea typeface="幼圆" panose="02010509060101010101" pitchFamily="49" charset="-122"/>
                </a:endParaRPr>
              </a:p>
            </p:txBody>
          </p:sp>
          <p:sp>
            <p:nvSpPr>
              <p:cNvPr id="61" name="Line 38"/>
              <p:cNvSpPr>
                <a:spLocks noChangeShapeType="1"/>
              </p:cNvSpPr>
              <p:nvPr/>
            </p:nvSpPr>
            <p:spPr bwMode="auto">
              <a:xfrm>
                <a:off x="964" y="26"/>
                <a:ext cx="1536" cy="1296"/>
              </a:xfrm>
              <a:prstGeom prst="line">
                <a:avLst/>
              </a:prstGeom>
              <a:noFill/>
              <a:ln w="57150">
                <a:solidFill>
                  <a:srgbClr val="FFFF00"/>
                </a:solidFill>
                <a:round/>
              </a:ln>
            </p:spPr>
            <p:txBody>
              <a:bodyPr/>
              <a:lstStyle/>
              <a:p>
                <a:pPr algn="l">
                  <a:buFont typeface="Arial" panose="020B0604020202020204" pitchFamily="34" charset="0"/>
                  <a:buNone/>
                </a:pPr>
                <a:endParaRPr lang="zh-CN" altLang="zh-CN">
                  <a:solidFill>
                    <a:srgbClr val="FF0000"/>
                  </a:solidFill>
                  <a:latin typeface="Calibri" panose="020F0502020204030204" pitchFamily="34" charset="0"/>
                  <a:ea typeface="幼圆" panose="02010509060101010101" pitchFamily="49" charset="-122"/>
                </a:endParaRPr>
              </a:p>
            </p:txBody>
          </p:sp>
        </p:grpSp>
        <p:sp>
          <p:nvSpPr>
            <p:cNvPr id="53" name="Text Box 39"/>
            <p:cNvSpPr txBox="1">
              <a:spLocks noChangeArrowheads="1"/>
            </p:cNvSpPr>
            <p:nvPr/>
          </p:nvSpPr>
          <p:spPr bwMode="auto">
            <a:xfrm>
              <a:off x="589" y="0"/>
              <a:ext cx="246" cy="27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 algn="l">
                <a:buFont typeface="Arial" panose="020B0604020202020204" pitchFamily="34" charset="0"/>
                <a:buNone/>
              </a:pPr>
              <a:r>
                <a:rPr lang="en-US" b="1">
                  <a:solidFill>
                    <a:srgbClr val="FF0000"/>
                  </a:solidFill>
                </a:rPr>
                <a:t>A</a:t>
              </a:r>
            </a:p>
          </p:txBody>
        </p:sp>
        <p:sp>
          <p:nvSpPr>
            <p:cNvPr id="54" name="Text Box 40"/>
            <p:cNvSpPr txBox="1">
              <a:spLocks noChangeArrowheads="1"/>
            </p:cNvSpPr>
            <p:nvPr/>
          </p:nvSpPr>
          <p:spPr bwMode="auto">
            <a:xfrm>
              <a:off x="1587" y="1426"/>
              <a:ext cx="312" cy="27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 algn="l">
                <a:buFont typeface="Arial" panose="020B0604020202020204" pitchFamily="34" charset="0"/>
                <a:buNone/>
              </a:pPr>
              <a:r>
                <a:rPr lang="en-US" b="1" dirty="0" smtClean="0">
                  <a:solidFill>
                    <a:srgbClr val="FF0000"/>
                  </a:solidFill>
                </a:rPr>
                <a:t>  C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55" name="Text Box 41"/>
            <p:cNvSpPr txBox="1">
              <a:spLocks noChangeArrowheads="1"/>
            </p:cNvSpPr>
            <p:nvPr/>
          </p:nvSpPr>
          <p:spPr bwMode="auto">
            <a:xfrm>
              <a:off x="-46" y="1426"/>
              <a:ext cx="238" cy="27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 algn="l">
                <a:buFont typeface="Arial" panose="020B0604020202020204" pitchFamily="34" charset="0"/>
                <a:buNone/>
              </a:pPr>
              <a:r>
                <a:rPr lang="en-US" b="1" dirty="0">
                  <a:solidFill>
                    <a:srgbClr val="FF0000"/>
                  </a:solidFill>
                </a:rPr>
                <a:t>B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46" grpId="0"/>
      <p:bldP spid="48" grpId="0"/>
      <p:bldP spid="4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2"/>
          <p:cNvSpPr txBox="1">
            <a:spLocks noChangeArrowheads="1"/>
          </p:cNvSpPr>
          <p:nvPr/>
        </p:nvSpPr>
        <p:spPr bwMode="auto">
          <a:xfrm>
            <a:off x="936265" y="948148"/>
            <a:ext cx="3135312" cy="5078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l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3.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三角形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的边可以怎么表示？</a:t>
            </a:r>
          </a:p>
        </p:txBody>
      </p:sp>
      <p:sp>
        <p:nvSpPr>
          <p:cNvPr id="3" name="Text Box 13"/>
          <p:cNvSpPr txBox="1">
            <a:spLocks noChangeArrowheads="1"/>
          </p:cNvSpPr>
          <p:nvPr/>
        </p:nvSpPr>
        <p:spPr bwMode="auto">
          <a:xfrm>
            <a:off x="939899" y="1531036"/>
            <a:ext cx="4592153" cy="133882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l">
              <a:lnSpc>
                <a:spcPct val="15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如图三角形中三边可表示为</a:t>
            </a:r>
            <a:r>
              <a:rPr 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AC，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顶点</a:t>
            </a:r>
            <a:r>
              <a:rPr 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所对的边</a:t>
            </a:r>
            <a:r>
              <a:rPr 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也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可表示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为</a:t>
            </a:r>
            <a:r>
              <a:rPr 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a，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顶点</a:t>
            </a:r>
            <a:r>
              <a:rPr 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所对的边</a:t>
            </a:r>
            <a:r>
              <a:rPr 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AC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表示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为</a:t>
            </a:r>
            <a:r>
              <a:rPr 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b，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顶点</a:t>
            </a:r>
            <a:r>
              <a:rPr 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所对的边</a:t>
            </a:r>
            <a:r>
              <a:rPr 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表示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c.</a:t>
            </a:r>
            <a:endParaRPr 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pSp>
        <p:nvGrpSpPr>
          <p:cNvPr id="4" name="组合 3"/>
          <p:cNvGrpSpPr/>
          <p:nvPr/>
        </p:nvGrpSpPr>
        <p:grpSpPr bwMode="auto">
          <a:xfrm>
            <a:off x="5813442" y="1330310"/>
            <a:ext cx="2566446" cy="2315659"/>
            <a:chOff x="-46" y="0"/>
            <a:chExt cx="1945" cy="1697"/>
          </a:xfrm>
        </p:grpSpPr>
        <p:grpSp>
          <p:nvGrpSpPr>
            <p:cNvPr id="5" name="组合 78871"/>
            <p:cNvGrpSpPr/>
            <p:nvPr/>
          </p:nvGrpSpPr>
          <p:grpSpPr bwMode="auto">
            <a:xfrm>
              <a:off x="272" y="273"/>
              <a:ext cx="1383" cy="1322"/>
              <a:chOff x="0" y="0"/>
              <a:chExt cx="2500" cy="1322"/>
            </a:xfrm>
          </p:grpSpPr>
          <p:sp>
            <p:nvSpPr>
              <p:cNvPr id="9" name="Line 36"/>
              <p:cNvSpPr>
                <a:spLocks noChangeShapeType="1"/>
              </p:cNvSpPr>
              <p:nvPr/>
            </p:nvSpPr>
            <p:spPr bwMode="auto">
              <a:xfrm>
                <a:off x="0" y="1296"/>
                <a:ext cx="2448" cy="0"/>
              </a:xfrm>
              <a:prstGeom prst="line">
                <a:avLst/>
              </a:prstGeom>
              <a:noFill/>
              <a:ln w="57150">
                <a:solidFill>
                  <a:srgbClr val="FFFF00"/>
                </a:solidFill>
                <a:round/>
              </a:ln>
            </p:spPr>
            <p:txBody>
              <a:bodyPr/>
              <a:lstStyle/>
              <a:p>
                <a:pPr algn="l">
                  <a:buFont typeface="Arial" panose="020B0604020202020204" pitchFamily="34" charset="0"/>
                  <a:buNone/>
                </a:pPr>
                <a:endParaRPr lang="zh-CN" altLang="zh-CN">
                  <a:solidFill>
                    <a:srgbClr val="FF0000"/>
                  </a:solidFill>
                  <a:latin typeface="Calibri" panose="020F0502020204030204" pitchFamily="34" charset="0"/>
                  <a:ea typeface="幼圆" panose="02010509060101010101" pitchFamily="49" charset="-122"/>
                </a:endParaRPr>
              </a:p>
            </p:txBody>
          </p:sp>
          <p:sp>
            <p:nvSpPr>
              <p:cNvPr id="10" name="Line 37"/>
              <p:cNvSpPr>
                <a:spLocks noChangeShapeType="1"/>
              </p:cNvSpPr>
              <p:nvPr/>
            </p:nvSpPr>
            <p:spPr bwMode="auto">
              <a:xfrm flipV="1">
                <a:off x="0" y="0"/>
                <a:ext cx="912" cy="1296"/>
              </a:xfrm>
              <a:prstGeom prst="line">
                <a:avLst/>
              </a:prstGeom>
              <a:noFill/>
              <a:ln w="57150">
                <a:solidFill>
                  <a:srgbClr val="FFFF00"/>
                </a:solidFill>
                <a:round/>
              </a:ln>
            </p:spPr>
            <p:txBody>
              <a:bodyPr/>
              <a:lstStyle/>
              <a:p>
                <a:pPr algn="l">
                  <a:buFont typeface="Arial" panose="020B0604020202020204" pitchFamily="34" charset="0"/>
                  <a:buNone/>
                </a:pPr>
                <a:endParaRPr lang="zh-CN" altLang="zh-CN">
                  <a:solidFill>
                    <a:srgbClr val="FF0000"/>
                  </a:solidFill>
                  <a:latin typeface="Calibri" panose="020F0502020204030204" pitchFamily="34" charset="0"/>
                  <a:ea typeface="幼圆" panose="02010509060101010101" pitchFamily="49" charset="-122"/>
                </a:endParaRPr>
              </a:p>
            </p:txBody>
          </p:sp>
          <p:sp>
            <p:nvSpPr>
              <p:cNvPr id="11" name="Line 38"/>
              <p:cNvSpPr>
                <a:spLocks noChangeShapeType="1"/>
              </p:cNvSpPr>
              <p:nvPr/>
            </p:nvSpPr>
            <p:spPr bwMode="auto">
              <a:xfrm>
                <a:off x="964" y="26"/>
                <a:ext cx="1536" cy="1296"/>
              </a:xfrm>
              <a:prstGeom prst="line">
                <a:avLst/>
              </a:prstGeom>
              <a:noFill/>
              <a:ln w="57150">
                <a:solidFill>
                  <a:srgbClr val="FFFF00"/>
                </a:solidFill>
                <a:round/>
              </a:ln>
            </p:spPr>
            <p:txBody>
              <a:bodyPr/>
              <a:lstStyle/>
              <a:p>
                <a:pPr algn="l">
                  <a:buFont typeface="Arial" panose="020B0604020202020204" pitchFamily="34" charset="0"/>
                  <a:buNone/>
                </a:pPr>
                <a:endParaRPr lang="zh-CN" altLang="zh-CN">
                  <a:solidFill>
                    <a:srgbClr val="FF0000"/>
                  </a:solidFill>
                  <a:latin typeface="Calibri" panose="020F0502020204030204" pitchFamily="34" charset="0"/>
                  <a:ea typeface="幼圆" panose="02010509060101010101" pitchFamily="49" charset="-122"/>
                </a:endParaRPr>
              </a:p>
            </p:txBody>
          </p:sp>
        </p:grpSp>
        <p:sp>
          <p:nvSpPr>
            <p:cNvPr id="6" name="Text Box 39"/>
            <p:cNvSpPr txBox="1">
              <a:spLocks noChangeArrowheads="1"/>
            </p:cNvSpPr>
            <p:nvPr/>
          </p:nvSpPr>
          <p:spPr bwMode="auto">
            <a:xfrm>
              <a:off x="589" y="0"/>
              <a:ext cx="246" cy="27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 algn="l">
                <a:buFont typeface="Arial" panose="020B0604020202020204" pitchFamily="34" charset="0"/>
                <a:buNone/>
              </a:pPr>
              <a:r>
                <a:rPr lang="en-US" b="1">
                  <a:solidFill>
                    <a:srgbClr val="FF0000"/>
                  </a:solidFill>
                </a:rPr>
                <a:t>A</a:t>
              </a:r>
            </a:p>
          </p:txBody>
        </p:sp>
        <p:sp>
          <p:nvSpPr>
            <p:cNvPr id="7" name="Text Box 40"/>
            <p:cNvSpPr txBox="1">
              <a:spLocks noChangeArrowheads="1"/>
            </p:cNvSpPr>
            <p:nvPr/>
          </p:nvSpPr>
          <p:spPr bwMode="auto">
            <a:xfrm>
              <a:off x="1587" y="1426"/>
              <a:ext cx="312" cy="27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 algn="l">
                <a:buFont typeface="Arial" panose="020B0604020202020204" pitchFamily="34" charset="0"/>
                <a:buNone/>
              </a:pPr>
              <a:r>
                <a:rPr lang="en-US" b="1" dirty="0" smtClean="0">
                  <a:solidFill>
                    <a:srgbClr val="FF0000"/>
                  </a:solidFill>
                </a:rPr>
                <a:t>  C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8" name="Text Box 41"/>
            <p:cNvSpPr txBox="1">
              <a:spLocks noChangeArrowheads="1"/>
            </p:cNvSpPr>
            <p:nvPr/>
          </p:nvSpPr>
          <p:spPr bwMode="auto">
            <a:xfrm>
              <a:off x="-46" y="1426"/>
              <a:ext cx="238" cy="27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 algn="l">
                <a:buFont typeface="Arial" panose="020B0604020202020204" pitchFamily="34" charset="0"/>
                <a:buNone/>
              </a:pPr>
              <a:r>
                <a:rPr lang="en-US" b="1" dirty="0">
                  <a:solidFill>
                    <a:srgbClr val="FF0000"/>
                  </a:solidFill>
                </a:rPr>
                <a:t>B</a:t>
              </a:r>
            </a:p>
          </p:txBody>
        </p:sp>
      </p:grpSp>
      <p:sp>
        <p:nvSpPr>
          <p:cNvPr id="19" name="TextBox 18"/>
          <p:cNvSpPr txBox="1"/>
          <p:nvPr/>
        </p:nvSpPr>
        <p:spPr bwMode="auto">
          <a:xfrm>
            <a:off x="1031715" y="176386"/>
            <a:ext cx="1415772" cy="46166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zh-CN" altLang="en-US" sz="2400" b="1" kern="0" dirty="0" smtClean="0">
                <a:latin typeface="Times New Roman" panose="02020603050405020304"/>
                <a:ea typeface="微软雅黑" panose="020B0503020204020204" pitchFamily="34" charset="-122"/>
              </a:rPr>
              <a:t>活动探究</a:t>
            </a:r>
            <a:endParaRPr lang="en-US" altLang="zh-CN" sz="2400" b="1" kern="0" dirty="0">
              <a:latin typeface="Times New Roman" panose="02020603050405020304"/>
              <a:ea typeface="微软雅黑" panose="020B0503020204020204" pitchFamily="34" charset="-122"/>
            </a:endParaRPr>
          </a:p>
        </p:txBody>
      </p:sp>
      <p:grpSp>
        <p:nvGrpSpPr>
          <p:cNvPr id="20" name="组合 5"/>
          <p:cNvGrpSpPr/>
          <p:nvPr/>
        </p:nvGrpSpPr>
        <p:grpSpPr bwMode="auto">
          <a:xfrm>
            <a:off x="268127" y="122839"/>
            <a:ext cx="2179360" cy="515210"/>
            <a:chOff x="279260" y="218396"/>
            <a:chExt cx="2179285" cy="519493"/>
          </a:xfrm>
        </p:grpSpPr>
        <p:sp>
          <p:nvSpPr>
            <p:cNvPr id="21" name="TextBox 20"/>
            <p:cNvSpPr txBox="1"/>
            <p:nvPr/>
          </p:nvSpPr>
          <p:spPr bwMode="auto">
            <a:xfrm>
              <a:off x="1042822" y="272386"/>
              <a:ext cx="1415723" cy="465503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活动探究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22" name="直接连接符 10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7770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23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79260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 bwMode="auto">
          <a:xfrm>
            <a:off x="5813442" y="1330310"/>
            <a:ext cx="2566446" cy="2315659"/>
            <a:chOff x="-46" y="0"/>
            <a:chExt cx="1945" cy="1697"/>
          </a:xfrm>
        </p:grpSpPr>
        <p:grpSp>
          <p:nvGrpSpPr>
            <p:cNvPr id="5" name="组合 78871"/>
            <p:cNvGrpSpPr/>
            <p:nvPr/>
          </p:nvGrpSpPr>
          <p:grpSpPr bwMode="auto">
            <a:xfrm>
              <a:off x="272" y="273"/>
              <a:ext cx="1383" cy="1322"/>
              <a:chOff x="0" y="0"/>
              <a:chExt cx="2500" cy="1322"/>
            </a:xfrm>
          </p:grpSpPr>
          <p:sp>
            <p:nvSpPr>
              <p:cNvPr id="9" name="Line 36"/>
              <p:cNvSpPr>
                <a:spLocks noChangeShapeType="1"/>
              </p:cNvSpPr>
              <p:nvPr/>
            </p:nvSpPr>
            <p:spPr bwMode="auto">
              <a:xfrm>
                <a:off x="0" y="1296"/>
                <a:ext cx="2448" cy="0"/>
              </a:xfrm>
              <a:prstGeom prst="line">
                <a:avLst/>
              </a:prstGeom>
              <a:noFill/>
              <a:ln w="57150">
                <a:solidFill>
                  <a:srgbClr val="FFFF00"/>
                </a:solidFill>
                <a:round/>
              </a:ln>
            </p:spPr>
            <p:txBody>
              <a:bodyPr/>
              <a:lstStyle/>
              <a:p>
                <a:pPr algn="l">
                  <a:buFont typeface="Arial" panose="020B0604020202020204" pitchFamily="34" charset="0"/>
                  <a:buNone/>
                </a:pPr>
                <a:endParaRPr lang="zh-CN" altLang="zh-CN">
                  <a:solidFill>
                    <a:srgbClr val="FF0000"/>
                  </a:solidFill>
                  <a:latin typeface="Calibri" panose="020F0502020204030204" pitchFamily="34" charset="0"/>
                  <a:ea typeface="幼圆" panose="02010509060101010101" pitchFamily="49" charset="-122"/>
                </a:endParaRPr>
              </a:p>
            </p:txBody>
          </p:sp>
          <p:sp>
            <p:nvSpPr>
              <p:cNvPr id="10" name="Line 37"/>
              <p:cNvSpPr>
                <a:spLocks noChangeShapeType="1"/>
              </p:cNvSpPr>
              <p:nvPr/>
            </p:nvSpPr>
            <p:spPr bwMode="auto">
              <a:xfrm flipV="1">
                <a:off x="0" y="0"/>
                <a:ext cx="912" cy="1296"/>
              </a:xfrm>
              <a:prstGeom prst="line">
                <a:avLst/>
              </a:prstGeom>
              <a:noFill/>
              <a:ln w="57150">
                <a:solidFill>
                  <a:srgbClr val="FFFF00"/>
                </a:solidFill>
                <a:round/>
              </a:ln>
            </p:spPr>
            <p:txBody>
              <a:bodyPr/>
              <a:lstStyle/>
              <a:p>
                <a:pPr algn="l">
                  <a:buFont typeface="Arial" panose="020B0604020202020204" pitchFamily="34" charset="0"/>
                  <a:buNone/>
                </a:pPr>
                <a:endParaRPr lang="zh-CN" altLang="zh-CN">
                  <a:solidFill>
                    <a:srgbClr val="FF0000"/>
                  </a:solidFill>
                  <a:latin typeface="Calibri" panose="020F0502020204030204" pitchFamily="34" charset="0"/>
                  <a:ea typeface="幼圆" panose="02010509060101010101" pitchFamily="49" charset="-122"/>
                </a:endParaRPr>
              </a:p>
            </p:txBody>
          </p:sp>
          <p:sp>
            <p:nvSpPr>
              <p:cNvPr id="11" name="Line 38"/>
              <p:cNvSpPr>
                <a:spLocks noChangeShapeType="1"/>
              </p:cNvSpPr>
              <p:nvPr/>
            </p:nvSpPr>
            <p:spPr bwMode="auto">
              <a:xfrm>
                <a:off x="964" y="26"/>
                <a:ext cx="1536" cy="1296"/>
              </a:xfrm>
              <a:prstGeom prst="line">
                <a:avLst/>
              </a:prstGeom>
              <a:noFill/>
              <a:ln w="57150">
                <a:solidFill>
                  <a:srgbClr val="FFFF00"/>
                </a:solidFill>
                <a:round/>
              </a:ln>
            </p:spPr>
            <p:txBody>
              <a:bodyPr/>
              <a:lstStyle/>
              <a:p>
                <a:pPr algn="l">
                  <a:buFont typeface="Arial" panose="020B0604020202020204" pitchFamily="34" charset="0"/>
                  <a:buNone/>
                </a:pPr>
                <a:endParaRPr lang="zh-CN" altLang="zh-CN">
                  <a:solidFill>
                    <a:srgbClr val="FF0000"/>
                  </a:solidFill>
                  <a:latin typeface="Calibri" panose="020F0502020204030204" pitchFamily="34" charset="0"/>
                  <a:ea typeface="幼圆" panose="02010509060101010101" pitchFamily="49" charset="-122"/>
                </a:endParaRPr>
              </a:p>
            </p:txBody>
          </p:sp>
        </p:grpSp>
        <p:sp>
          <p:nvSpPr>
            <p:cNvPr id="6" name="Text Box 39"/>
            <p:cNvSpPr txBox="1">
              <a:spLocks noChangeArrowheads="1"/>
            </p:cNvSpPr>
            <p:nvPr/>
          </p:nvSpPr>
          <p:spPr bwMode="auto">
            <a:xfrm>
              <a:off x="589" y="0"/>
              <a:ext cx="246" cy="27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 algn="l">
                <a:buFont typeface="Arial" panose="020B0604020202020204" pitchFamily="34" charset="0"/>
                <a:buNone/>
              </a:pPr>
              <a:r>
                <a:rPr lang="en-US" b="1">
                  <a:solidFill>
                    <a:srgbClr val="FF0000"/>
                  </a:solidFill>
                </a:rPr>
                <a:t>A</a:t>
              </a:r>
            </a:p>
          </p:txBody>
        </p:sp>
        <p:sp>
          <p:nvSpPr>
            <p:cNvPr id="7" name="Text Box 40"/>
            <p:cNvSpPr txBox="1">
              <a:spLocks noChangeArrowheads="1"/>
            </p:cNvSpPr>
            <p:nvPr/>
          </p:nvSpPr>
          <p:spPr bwMode="auto">
            <a:xfrm>
              <a:off x="1587" y="1426"/>
              <a:ext cx="312" cy="27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 algn="l">
                <a:buFont typeface="Arial" panose="020B0604020202020204" pitchFamily="34" charset="0"/>
                <a:buNone/>
              </a:pPr>
              <a:r>
                <a:rPr lang="en-US" b="1" dirty="0" smtClean="0">
                  <a:solidFill>
                    <a:srgbClr val="FF0000"/>
                  </a:solidFill>
                </a:rPr>
                <a:t>  C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8" name="Text Box 41"/>
            <p:cNvSpPr txBox="1">
              <a:spLocks noChangeArrowheads="1"/>
            </p:cNvSpPr>
            <p:nvPr/>
          </p:nvSpPr>
          <p:spPr bwMode="auto">
            <a:xfrm>
              <a:off x="-46" y="1426"/>
              <a:ext cx="238" cy="27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 algn="l">
                <a:buFont typeface="Arial" panose="020B0604020202020204" pitchFamily="34" charset="0"/>
                <a:buNone/>
              </a:pPr>
              <a:r>
                <a:rPr lang="en-US" b="1" dirty="0">
                  <a:solidFill>
                    <a:srgbClr val="FF0000"/>
                  </a:solidFill>
                </a:rPr>
                <a:t>B</a:t>
              </a:r>
            </a:p>
          </p:txBody>
        </p:sp>
      </p:grp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530180" y="1135207"/>
            <a:ext cx="5367410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4.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如果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我说三角形有三要素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你能猜出是哪三要素吗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644397" y="2524561"/>
            <a:ext cx="759255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边：</a:t>
            </a:r>
          </a:p>
        </p:txBody>
      </p:sp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1372488" y="2595998"/>
            <a:ext cx="4089007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三角形中三边  </a:t>
            </a:r>
            <a:r>
              <a:rPr 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AC</a:t>
            </a:r>
          </a:p>
        </p:txBody>
      </p:sp>
      <p:sp>
        <p:nvSpPr>
          <p:cNvPr id="15" name="Text Box 17"/>
          <p:cNvSpPr txBox="1">
            <a:spLocks noChangeArrowheads="1"/>
          </p:cNvSpPr>
          <p:nvPr/>
        </p:nvSpPr>
        <p:spPr bwMode="auto">
          <a:xfrm>
            <a:off x="650395" y="1632365"/>
            <a:ext cx="969281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角：</a:t>
            </a:r>
          </a:p>
        </p:txBody>
      </p:sp>
      <p:sp>
        <p:nvSpPr>
          <p:cNvPr id="16" name="Text Box 18"/>
          <p:cNvSpPr txBox="1">
            <a:spLocks noChangeArrowheads="1"/>
          </p:cNvSpPr>
          <p:nvPr/>
        </p:nvSpPr>
        <p:spPr bwMode="auto">
          <a:xfrm>
            <a:off x="1309033" y="1632365"/>
            <a:ext cx="4504413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三角形中有三个角：∠</a:t>
            </a:r>
            <a:r>
              <a:rPr 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A，∠B，∠C</a:t>
            </a:r>
          </a:p>
        </p:txBody>
      </p:sp>
      <p:sp>
        <p:nvSpPr>
          <p:cNvPr id="17" name="Text Box 19"/>
          <p:cNvSpPr txBox="1">
            <a:spLocks noChangeArrowheads="1"/>
          </p:cNvSpPr>
          <p:nvPr/>
        </p:nvSpPr>
        <p:spPr bwMode="auto">
          <a:xfrm>
            <a:off x="620011" y="2084816"/>
            <a:ext cx="1087006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顶点：</a:t>
            </a:r>
          </a:p>
        </p:txBody>
      </p:sp>
      <p:sp>
        <p:nvSpPr>
          <p:cNvPr id="18" name="Text Box 20"/>
          <p:cNvSpPr txBox="1">
            <a:spLocks noChangeArrowheads="1"/>
          </p:cNvSpPr>
          <p:nvPr/>
        </p:nvSpPr>
        <p:spPr bwMode="auto">
          <a:xfrm>
            <a:off x="1628077" y="2084816"/>
            <a:ext cx="4929255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三角形中有三个顶点，顶点</a:t>
            </a:r>
            <a:r>
              <a:rPr 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A，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顶点</a:t>
            </a:r>
            <a:r>
              <a:rPr 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顶点</a:t>
            </a:r>
            <a:r>
              <a:rPr 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19" name="TextBox 18"/>
          <p:cNvSpPr txBox="1"/>
          <p:nvPr/>
        </p:nvSpPr>
        <p:spPr bwMode="auto">
          <a:xfrm>
            <a:off x="1031715" y="176386"/>
            <a:ext cx="1415772" cy="46166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zh-CN" altLang="en-US" sz="2400" b="1" kern="0" dirty="0" smtClean="0">
                <a:latin typeface="Times New Roman" panose="02020603050405020304"/>
                <a:ea typeface="微软雅黑" panose="020B0503020204020204" pitchFamily="34" charset="-122"/>
              </a:rPr>
              <a:t>活动探究</a:t>
            </a:r>
            <a:endParaRPr lang="en-US" altLang="zh-CN" sz="2400" b="1" kern="0" dirty="0">
              <a:latin typeface="Times New Roman" panose="02020603050405020304"/>
              <a:ea typeface="微软雅黑" panose="020B0503020204020204" pitchFamily="34" charset="-122"/>
            </a:endParaRPr>
          </a:p>
        </p:txBody>
      </p:sp>
      <p:grpSp>
        <p:nvGrpSpPr>
          <p:cNvPr id="20" name="组合 5"/>
          <p:cNvGrpSpPr/>
          <p:nvPr/>
        </p:nvGrpSpPr>
        <p:grpSpPr bwMode="auto">
          <a:xfrm>
            <a:off x="268127" y="122839"/>
            <a:ext cx="2179360" cy="515210"/>
            <a:chOff x="279260" y="218396"/>
            <a:chExt cx="2179285" cy="519493"/>
          </a:xfrm>
        </p:grpSpPr>
        <p:sp>
          <p:nvSpPr>
            <p:cNvPr id="21" name="TextBox 20"/>
            <p:cNvSpPr txBox="1"/>
            <p:nvPr/>
          </p:nvSpPr>
          <p:spPr bwMode="auto">
            <a:xfrm>
              <a:off x="1042822" y="272386"/>
              <a:ext cx="1415723" cy="465503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活动探究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22" name="直接连接符 10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7770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23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79260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38" descr="中国教育出版网"/>
          <p:cNvSpPr>
            <a:spLocks noChangeArrowheads="1"/>
          </p:cNvSpPr>
          <p:nvPr/>
        </p:nvSpPr>
        <p:spPr bwMode="auto">
          <a:xfrm>
            <a:off x="5411803" y="1729085"/>
            <a:ext cx="1025525" cy="915987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50800">
            <a:solidFill>
              <a:srgbClr val="800000"/>
            </a:solidFill>
            <a:miter lim="800000"/>
          </a:ln>
        </p:spPr>
        <p:txBody>
          <a:bodyPr wrap="none" anchor="ctr"/>
          <a:lstStyle/>
          <a:p>
            <a:endParaRPr lang="zh-CN" altLang="zh-CN">
              <a:latin typeface="Calibri" panose="020F0502020204030204" pitchFamily="34" charset="0"/>
            </a:endParaRPr>
          </a:p>
        </p:txBody>
      </p:sp>
      <p:sp>
        <p:nvSpPr>
          <p:cNvPr id="14" name="Text Box 15" descr="中国教育出版网"/>
          <p:cNvSpPr txBox="1">
            <a:spLocks noChangeArrowheads="1"/>
          </p:cNvSpPr>
          <p:nvPr/>
        </p:nvSpPr>
        <p:spPr bwMode="auto">
          <a:xfrm>
            <a:off x="945598" y="1040719"/>
            <a:ext cx="7000892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小强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用三根火柴组成的图形，其中符合三角形的概念是（   ）</a:t>
            </a:r>
          </a:p>
        </p:txBody>
      </p:sp>
      <p:sp>
        <p:nvSpPr>
          <p:cNvPr id="16" name="Rectangle 16" descr="中国教育出版网"/>
          <p:cNvSpPr>
            <a:spLocks noChangeArrowheads="1"/>
          </p:cNvSpPr>
          <p:nvPr/>
        </p:nvSpPr>
        <p:spPr bwMode="auto">
          <a:xfrm>
            <a:off x="3911601" y="2586339"/>
            <a:ext cx="300082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algn="ctr"/>
            <a:r>
              <a:rPr lang="zh-CN" altLang="zh-CN">
                <a:solidFill>
                  <a:schemeClr val="tx2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B</a:t>
            </a:r>
          </a:p>
        </p:txBody>
      </p:sp>
      <p:sp>
        <p:nvSpPr>
          <p:cNvPr id="17" name="Line 17" descr="中国教育出版网"/>
          <p:cNvSpPr>
            <a:spLocks noChangeShapeType="1"/>
          </p:cNvSpPr>
          <p:nvPr/>
        </p:nvSpPr>
        <p:spPr bwMode="auto">
          <a:xfrm>
            <a:off x="2414579" y="1724325"/>
            <a:ext cx="684213" cy="915988"/>
          </a:xfrm>
          <a:prstGeom prst="line">
            <a:avLst/>
          </a:prstGeom>
          <a:noFill/>
          <a:ln w="50800">
            <a:solidFill>
              <a:srgbClr val="800000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8" name="Line 18" descr="中国教育出版网"/>
          <p:cNvSpPr>
            <a:spLocks noChangeShapeType="1"/>
          </p:cNvSpPr>
          <p:nvPr/>
        </p:nvSpPr>
        <p:spPr bwMode="auto">
          <a:xfrm flipH="1">
            <a:off x="1982775" y="1795763"/>
            <a:ext cx="939800" cy="915987"/>
          </a:xfrm>
          <a:prstGeom prst="line">
            <a:avLst/>
          </a:prstGeom>
          <a:noFill/>
          <a:ln w="50800">
            <a:solidFill>
              <a:srgbClr val="800000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9" name="Line 19" descr="中国教育出版网"/>
          <p:cNvSpPr>
            <a:spLocks noChangeShapeType="1"/>
          </p:cNvSpPr>
          <p:nvPr/>
        </p:nvSpPr>
        <p:spPr bwMode="auto">
          <a:xfrm>
            <a:off x="1982779" y="2443463"/>
            <a:ext cx="1368425" cy="0"/>
          </a:xfrm>
          <a:prstGeom prst="line">
            <a:avLst/>
          </a:prstGeom>
          <a:noFill/>
          <a:ln w="50800">
            <a:solidFill>
              <a:srgbClr val="800000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0" name="Text Box 25" descr="中国教育出版网"/>
          <p:cNvSpPr txBox="1">
            <a:spLocks noChangeArrowheads="1"/>
          </p:cNvSpPr>
          <p:nvPr/>
        </p:nvSpPr>
        <p:spPr bwMode="auto">
          <a:xfrm>
            <a:off x="2054217" y="2659363"/>
            <a:ext cx="854075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zh-CN">
                <a:latin typeface="幼圆" panose="02010509060101010101" pitchFamily="49" charset="-122"/>
                <a:ea typeface="幼圆" panose="02010509060101010101" pitchFamily="49" charset="-122"/>
              </a:rPr>
              <a:t>A</a:t>
            </a:r>
          </a:p>
        </p:txBody>
      </p:sp>
      <p:grpSp>
        <p:nvGrpSpPr>
          <p:cNvPr id="21" name="Group 31" descr="中国教育出版网"/>
          <p:cNvGrpSpPr/>
          <p:nvPr/>
        </p:nvGrpSpPr>
        <p:grpSpPr bwMode="auto">
          <a:xfrm>
            <a:off x="3736980" y="1698926"/>
            <a:ext cx="1025525" cy="1017588"/>
            <a:chOff x="0" y="0"/>
            <a:chExt cx="576" cy="480"/>
          </a:xfrm>
        </p:grpSpPr>
        <p:sp>
          <p:nvSpPr>
            <p:cNvPr id="22" name="Line 32"/>
            <p:cNvSpPr>
              <a:spLocks noChangeShapeType="1"/>
            </p:cNvSpPr>
            <p:nvPr/>
          </p:nvSpPr>
          <p:spPr bwMode="auto">
            <a:xfrm flipV="1">
              <a:off x="0" y="384"/>
              <a:ext cx="576" cy="48"/>
            </a:xfrm>
            <a:prstGeom prst="line">
              <a:avLst/>
            </a:prstGeom>
            <a:noFill/>
            <a:ln w="50800">
              <a:solidFill>
                <a:srgbClr val="8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" name="Line 33"/>
            <p:cNvSpPr>
              <a:spLocks noChangeShapeType="1"/>
            </p:cNvSpPr>
            <p:nvPr/>
          </p:nvSpPr>
          <p:spPr bwMode="auto">
            <a:xfrm>
              <a:off x="192" y="0"/>
              <a:ext cx="0" cy="432"/>
            </a:xfrm>
            <a:prstGeom prst="line">
              <a:avLst/>
            </a:prstGeom>
            <a:noFill/>
            <a:ln w="50800">
              <a:solidFill>
                <a:srgbClr val="8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" name="Line 34"/>
            <p:cNvSpPr>
              <a:spLocks noChangeShapeType="1"/>
            </p:cNvSpPr>
            <p:nvPr/>
          </p:nvSpPr>
          <p:spPr bwMode="auto">
            <a:xfrm>
              <a:off x="192" y="192"/>
              <a:ext cx="336" cy="288"/>
            </a:xfrm>
            <a:prstGeom prst="line">
              <a:avLst/>
            </a:prstGeom>
            <a:noFill/>
            <a:ln w="50800">
              <a:solidFill>
                <a:srgbClr val="8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25" name="Text Box 42" descr="中国教育出版网"/>
          <p:cNvSpPr txBox="1">
            <a:spLocks noChangeArrowheads="1"/>
          </p:cNvSpPr>
          <p:nvPr/>
        </p:nvSpPr>
        <p:spPr bwMode="auto">
          <a:xfrm>
            <a:off x="5586428" y="2670470"/>
            <a:ext cx="854075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zh-CN" dirty="0">
                <a:latin typeface="幼圆" panose="02010509060101010101" pitchFamily="49" charset="-122"/>
                <a:ea typeface="幼圆" panose="02010509060101010101" pitchFamily="49" charset="-122"/>
              </a:rPr>
              <a:t>C</a:t>
            </a:r>
          </a:p>
        </p:txBody>
      </p:sp>
      <p:sp>
        <p:nvSpPr>
          <p:cNvPr id="30" name="Text Box 53" descr="中国教育出版网"/>
          <p:cNvSpPr txBox="1">
            <a:spLocks noChangeArrowheads="1"/>
          </p:cNvSpPr>
          <p:nvPr/>
        </p:nvSpPr>
        <p:spPr bwMode="auto">
          <a:xfrm>
            <a:off x="6840252" y="1040719"/>
            <a:ext cx="533400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>
                <a:solidFill>
                  <a:srgbClr val="FF33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32" name="TextBox 31"/>
          <p:cNvSpPr txBox="1"/>
          <p:nvPr/>
        </p:nvSpPr>
        <p:spPr bwMode="auto">
          <a:xfrm>
            <a:off x="1031714" y="176386"/>
            <a:ext cx="1415772" cy="46166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zh-CN" altLang="en-US" sz="2400" b="1" kern="0" dirty="0" smtClean="0">
                <a:latin typeface="Times New Roman" panose="02020603050405020304"/>
                <a:ea typeface="微软雅黑" panose="020B0503020204020204" pitchFamily="34" charset="-122"/>
              </a:rPr>
              <a:t>经典剖析</a:t>
            </a:r>
            <a:endParaRPr lang="en-US" altLang="zh-CN" sz="2400" b="1" kern="0" dirty="0">
              <a:latin typeface="Times New Roman" panose="02020603050405020304"/>
              <a:ea typeface="微软雅黑" panose="020B0503020204020204" pitchFamily="34" charset="-122"/>
            </a:endParaRPr>
          </a:p>
        </p:txBody>
      </p:sp>
      <p:grpSp>
        <p:nvGrpSpPr>
          <p:cNvPr id="33" name="组合 5"/>
          <p:cNvGrpSpPr/>
          <p:nvPr/>
        </p:nvGrpSpPr>
        <p:grpSpPr bwMode="auto">
          <a:xfrm>
            <a:off x="268126" y="122839"/>
            <a:ext cx="2160346" cy="515210"/>
            <a:chOff x="279260" y="218396"/>
            <a:chExt cx="2160272" cy="519493"/>
          </a:xfrm>
        </p:grpSpPr>
        <p:sp>
          <p:nvSpPr>
            <p:cNvPr id="34" name="TextBox 33"/>
            <p:cNvSpPr txBox="1"/>
            <p:nvPr/>
          </p:nvSpPr>
          <p:spPr bwMode="auto">
            <a:xfrm>
              <a:off x="1042822" y="272386"/>
              <a:ext cx="184725" cy="465503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35" name="直接连接符 10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7770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36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79260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9" descr="中国教育出版网"/>
          <p:cNvSpPr>
            <a:spLocks noChangeArrowheads="1"/>
          </p:cNvSpPr>
          <p:nvPr/>
        </p:nvSpPr>
        <p:spPr bwMode="auto">
          <a:xfrm>
            <a:off x="1031718" y="987576"/>
            <a:ext cx="4105273" cy="153272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40000"/>
              </a:lnSpc>
              <a:spcBef>
                <a:spcPct val="50000"/>
              </a:spcBef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如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图，三角形ABC记作：</a:t>
            </a:r>
            <a:r>
              <a:rPr lang="zh-CN" altLang="en-US" u="sng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</a:t>
            </a:r>
            <a:r>
              <a:rPr lang="zh-CN" altLang="en-US" u="sng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      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40000"/>
              </a:lnSpc>
              <a:spcBef>
                <a:spcPct val="50000"/>
              </a:spcBef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∠B的对边是</a:t>
            </a:r>
            <a:r>
              <a:rPr lang="zh-CN" altLang="en-US" u="sng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</a:t>
            </a:r>
            <a:r>
              <a:rPr lang="zh-CN" altLang="en-US" u="sng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 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40000"/>
              </a:lnSpc>
              <a:spcBef>
                <a:spcPct val="50000"/>
              </a:spcBef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邻边是</a:t>
            </a:r>
            <a:r>
              <a:rPr lang="zh-CN" altLang="en-US" u="sng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zh-CN" altLang="en-US" u="sng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          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</a:p>
        </p:txBody>
      </p:sp>
      <p:grpSp>
        <p:nvGrpSpPr>
          <p:cNvPr id="4" name="Group 6" descr="中国教育出版网"/>
          <p:cNvGrpSpPr/>
          <p:nvPr/>
        </p:nvGrpSpPr>
        <p:grpSpPr bwMode="auto">
          <a:xfrm>
            <a:off x="4846471" y="1994354"/>
            <a:ext cx="2333648" cy="2253513"/>
            <a:chOff x="0" y="0"/>
            <a:chExt cx="1474" cy="1648"/>
          </a:xfrm>
        </p:grpSpPr>
        <p:grpSp>
          <p:nvGrpSpPr>
            <p:cNvPr id="5" name="Group 7"/>
            <p:cNvGrpSpPr/>
            <p:nvPr/>
          </p:nvGrpSpPr>
          <p:grpSpPr bwMode="auto">
            <a:xfrm>
              <a:off x="42" y="269"/>
              <a:ext cx="1133" cy="725"/>
              <a:chOff x="0" y="0"/>
              <a:chExt cx="1133" cy="725"/>
            </a:xfrm>
          </p:grpSpPr>
          <p:sp>
            <p:nvSpPr>
              <p:cNvPr id="9" name="Line 6"/>
              <p:cNvSpPr>
                <a:spLocks noChangeShapeType="1"/>
              </p:cNvSpPr>
              <p:nvPr/>
            </p:nvSpPr>
            <p:spPr bwMode="auto">
              <a:xfrm>
                <a:off x="453" y="0"/>
                <a:ext cx="680" cy="31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" name="Line 7"/>
              <p:cNvSpPr>
                <a:spLocks noChangeShapeType="1"/>
              </p:cNvSpPr>
              <p:nvPr/>
            </p:nvSpPr>
            <p:spPr bwMode="auto">
              <a:xfrm flipH="1">
                <a:off x="0" y="0"/>
                <a:ext cx="453" cy="72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" name="Line 8"/>
              <p:cNvSpPr>
                <a:spLocks noChangeShapeType="1"/>
              </p:cNvSpPr>
              <p:nvPr/>
            </p:nvSpPr>
            <p:spPr bwMode="auto">
              <a:xfrm flipV="1">
                <a:off x="0" y="317"/>
                <a:ext cx="1133" cy="40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6" name="Text Box 9"/>
            <p:cNvSpPr txBox="1">
              <a:spLocks noChangeArrowheads="1"/>
            </p:cNvSpPr>
            <p:nvPr/>
          </p:nvSpPr>
          <p:spPr bwMode="auto">
            <a:xfrm>
              <a:off x="178" y="0"/>
              <a:ext cx="453" cy="33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zh-CN" sz="2400">
                  <a:latin typeface="Times New Roman" panose="02020603050405020304" pitchFamily="18" charset="0"/>
                  <a:ea typeface="华文彩云" panose="02010800040101010101" pitchFamily="2" charset="-122"/>
                  <a:cs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7" name="Text Box 10"/>
            <p:cNvSpPr txBox="1">
              <a:spLocks noChangeArrowheads="1"/>
            </p:cNvSpPr>
            <p:nvPr/>
          </p:nvSpPr>
          <p:spPr bwMode="auto">
            <a:xfrm>
              <a:off x="0" y="1040"/>
              <a:ext cx="227" cy="60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zh-CN" sz="2400">
                  <a:latin typeface="Times New Roman" panose="02020603050405020304" pitchFamily="18" charset="0"/>
                  <a:ea typeface="华文彩云" panose="02010800040101010101" pitchFamily="2" charset="-122"/>
                  <a:cs typeface="Times New Roman" panose="02020603050405020304" pitchFamily="18" charset="0"/>
                </a:rPr>
                <a:t>B </a:t>
              </a:r>
            </a:p>
          </p:txBody>
        </p:sp>
        <p:sp>
          <p:nvSpPr>
            <p:cNvPr id="8" name="Text Box 11"/>
            <p:cNvSpPr txBox="1">
              <a:spLocks noChangeArrowheads="1"/>
            </p:cNvSpPr>
            <p:nvPr/>
          </p:nvSpPr>
          <p:spPr bwMode="auto">
            <a:xfrm>
              <a:off x="1134" y="314"/>
              <a:ext cx="340" cy="33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zh-CN" sz="2400">
                  <a:latin typeface="Times New Roman" panose="02020603050405020304" pitchFamily="18" charset="0"/>
                  <a:ea typeface="华文彩云" panose="02010800040101010101" pitchFamily="2" charset="-122"/>
                  <a:cs typeface="Times New Roman" panose="02020603050405020304" pitchFamily="18" charset="0"/>
                </a:rPr>
                <a:t>C</a:t>
              </a:r>
            </a:p>
          </p:txBody>
        </p:sp>
      </p:grpSp>
      <p:sp>
        <p:nvSpPr>
          <p:cNvPr id="12" name="Line 13" descr="中国教育出版网"/>
          <p:cNvSpPr>
            <a:spLocks noChangeShapeType="1"/>
          </p:cNvSpPr>
          <p:nvPr/>
        </p:nvSpPr>
        <p:spPr bwMode="auto">
          <a:xfrm flipH="1">
            <a:off x="5456070" y="2451554"/>
            <a:ext cx="151988" cy="787635"/>
          </a:xfrm>
          <a:prstGeom prst="line">
            <a:avLst/>
          </a:prstGeom>
          <a:noFill/>
          <a:ln w="41275">
            <a:solidFill>
              <a:srgbClr val="D31D5A"/>
            </a:solidFill>
            <a:round/>
          </a:ln>
        </p:spPr>
        <p:txBody>
          <a:bodyPr/>
          <a:lstStyle/>
          <a:p>
            <a:endParaRPr lang="zh-CN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Line 14" descr="中国教育出版网"/>
          <p:cNvSpPr>
            <a:spLocks noChangeShapeType="1"/>
          </p:cNvSpPr>
          <p:nvPr/>
        </p:nvSpPr>
        <p:spPr bwMode="auto">
          <a:xfrm>
            <a:off x="5608470" y="2410278"/>
            <a:ext cx="531958" cy="626279"/>
          </a:xfrm>
          <a:prstGeom prst="line">
            <a:avLst/>
          </a:prstGeom>
          <a:noFill/>
          <a:ln w="50800">
            <a:solidFill>
              <a:srgbClr val="368863"/>
            </a:solidFill>
            <a:round/>
          </a:ln>
        </p:spPr>
        <p:txBody>
          <a:bodyPr/>
          <a:lstStyle/>
          <a:p>
            <a:endParaRPr lang="zh-CN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 Box 46" descr="中国教育出版网"/>
          <p:cNvSpPr txBox="1">
            <a:spLocks noChangeArrowheads="1"/>
          </p:cNvSpPr>
          <p:nvPr/>
        </p:nvSpPr>
        <p:spPr bwMode="auto">
          <a:xfrm>
            <a:off x="2422347" y="1487639"/>
            <a:ext cx="571489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AC</a:t>
            </a:r>
          </a:p>
        </p:txBody>
      </p:sp>
      <p:sp>
        <p:nvSpPr>
          <p:cNvPr id="27" name="Text Box 47" descr="中国教育出版网"/>
          <p:cNvSpPr txBox="1">
            <a:spLocks noChangeArrowheads="1"/>
          </p:cNvSpPr>
          <p:nvPr/>
        </p:nvSpPr>
        <p:spPr bwMode="auto">
          <a:xfrm>
            <a:off x="1727684" y="2059143"/>
            <a:ext cx="1428740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、</a:t>
            </a:r>
            <a:r>
              <a:rPr lang="zh-CN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BC</a:t>
            </a:r>
          </a:p>
        </p:txBody>
      </p:sp>
      <p:sp>
        <p:nvSpPr>
          <p:cNvPr id="28" name="Text Box 50" descr="中国教育出版网"/>
          <p:cNvSpPr txBox="1">
            <a:spLocks noChangeArrowheads="1"/>
          </p:cNvSpPr>
          <p:nvPr/>
        </p:nvSpPr>
        <p:spPr bwMode="auto">
          <a:xfrm>
            <a:off x="5322720" y="3267529"/>
            <a:ext cx="45596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240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</p:txBody>
      </p:sp>
      <p:sp>
        <p:nvSpPr>
          <p:cNvPr id="29" name="Text Box 51" descr="中国教育出版网"/>
          <p:cNvSpPr txBox="1">
            <a:spLocks noChangeArrowheads="1"/>
          </p:cNvSpPr>
          <p:nvPr/>
        </p:nvSpPr>
        <p:spPr bwMode="auto">
          <a:xfrm>
            <a:off x="6108532" y="3053217"/>
            <a:ext cx="53195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240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</a:p>
        </p:txBody>
      </p:sp>
      <p:sp>
        <p:nvSpPr>
          <p:cNvPr id="31" name="Text Box 46" descr="中国教育出版网"/>
          <p:cNvSpPr txBox="1">
            <a:spLocks noChangeArrowheads="1"/>
          </p:cNvSpPr>
          <p:nvPr/>
        </p:nvSpPr>
        <p:spPr bwMode="auto">
          <a:xfrm>
            <a:off x="3560587" y="1060599"/>
            <a:ext cx="1285884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△ABC</a:t>
            </a:r>
          </a:p>
        </p:txBody>
      </p:sp>
      <p:sp>
        <p:nvSpPr>
          <p:cNvPr id="32" name="TextBox 31"/>
          <p:cNvSpPr txBox="1"/>
          <p:nvPr/>
        </p:nvSpPr>
        <p:spPr bwMode="auto">
          <a:xfrm>
            <a:off x="1031714" y="176386"/>
            <a:ext cx="1415772" cy="46166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zh-CN" altLang="en-US" sz="2400" b="1" kern="0" dirty="0" smtClean="0">
                <a:latin typeface="Times New Roman" panose="02020603050405020304"/>
                <a:ea typeface="微软雅黑" panose="020B0503020204020204" pitchFamily="34" charset="-122"/>
              </a:rPr>
              <a:t>经典剖析</a:t>
            </a:r>
            <a:endParaRPr lang="en-US" altLang="zh-CN" sz="2400" b="1" kern="0" dirty="0">
              <a:latin typeface="Times New Roman" panose="02020603050405020304"/>
              <a:ea typeface="微软雅黑" panose="020B0503020204020204" pitchFamily="34" charset="-122"/>
            </a:endParaRPr>
          </a:p>
        </p:txBody>
      </p:sp>
      <p:grpSp>
        <p:nvGrpSpPr>
          <p:cNvPr id="33" name="组合 5"/>
          <p:cNvGrpSpPr/>
          <p:nvPr/>
        </p:nvGrpSpPr>
        <p:grpSpPr bwMode="auto">
          <a:xfrm>
            <a:off x="268126" y="122839"/>
            <a:ext cx="2160346" cy="515210"/>
            <a:chOff x="279260" y="218396"/>
            <a:chExt cx="2160272" cy="519493"/>
          </a:xfrm>
        </p:grpSpPr>
        <p:sp>
          <p:nvSpPr>
            <p:cNvPr id="34" name="TextBox 33"/>
            <p:cNvSpPr txBox="1"/>
            <p:nvPr/>
          </p:nvSpPr>
          <p:spPr bwMode="auto">
            <a:xfrm>
              <a:off x="1042822" y="272386"/>
              <a:ext cx="184725" cy="465503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35" name="直接连接符 10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7770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36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79260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 animBg="1"/>
      <p:bldP spid="13" grpId="0" animBg="1"/>
      <p:bldP spid="26" grpId="0"/>
      <p:bldP spid="27" grpId="0"/>
      <p:bldP spid="28" grpId="0"/>
      <p:bldP spid="29" grpId="0"/>
      <p:bldP spid="31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26203737"/>
  <p:tag name="MH_LIBRARY" val="GRAPHIC"/>
  <p:tag name="MH_ORDER" val="Notched Right Arrow 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26203737"/>
  <p:tag name="MH_LIBRARY" val="GRAPHIC"/>
  <p:tag name="MH_ORDER" val="Rounded Rectangle 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26203737"/>
  <p:tag name="MH_LIBRARY" val="GRAPHIC"/>
  <p:tag name="MH_ORDER" val="Rounded Rectangle 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26203737"/>
  <p:tag name="MH_LIBRARY" val="GRAPHIC"/>
  <p:tag name="MH_ORDER" val="Rounded Rectangle 15"/>
</p:tagLst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983</Words>
  <Application>Microsoft Office PowerPoint</Application>
  <PresentationFormat>全屏显示(16:9)</PresentationFormat>
  <Paragraphs>153</Paragraphs>
  <Slides>20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30" baseType="lpstr">
      <vt:lpstr>华文彩云</vt:lpstr>
      <vt:lpstr>华文行楷</vt:lpstr>
      <vt:lpstr>宋体</vt:lpstr>
      <vt:lpstr>微软雅黑</vt:lpstr>
      <vt:lpstr>幼圆</vt:lpstr>
      <vt:lpstr>Arial</vt:lpstr>
      <vt:lpstr>Calibri</vt:lpstr>
      <vt:lpstr>Comic Sans MS</vt:lpstr>
      <vt:lpstr>Times New Roman</vt:lpstr>
      <vt:lpstr>WWW.2PPT.COM
</vt:lpstr>
      <vt:lpstr>七年级下册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2018-01-25T02:31:00Z</dcterms:created>
  <dcterms:modified xsi:type="dcterms:W3CDTF">2023-01-16T20:57:08Z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51143F11CD35425CA39F03F72C1E6213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