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69" r:id="rId3"/>
    <p:sldId id="291" r:id="rId4"/>
    <p:sldId id="292" r:id="rId5"/>
    <p:sldId id="295" r:id="rId6"/>
    <p:sldId id="329" r:id="rId7"/>
    <p:sldId id="330" r:id="rId8"/>
    <p:sldId id="271" r:id="rId9"/>
    <p:sldId id="302" r:id="rId10"/>
    <p:sldId id="277" r:id="rId11"/>
    <p:sldId id="331" r:id="rId12"/>
    <p:sldId id="303" r:id="rId13"/>
    <p:sldId id="304" r:id="rId14"/>
    <p:sldId id="306" r:id="rId15"/>
    <p:sldId id="315" r:id="rId16"/>
    <p:sldId id="316" r:id="rId17"/>
    <p:sldId id="317" r:id="rId18"/>
    <p:sldId id="332" r:id="rId19"/>
    <p:sldId id="318" r:id="rId20"/>
    <p:sldId id="333" r:id="rId21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7" autoAdjust="0"/>
    <p:restoredTop sz="94660"/>
  </p:normalViewPr>
  <p:slideViewPr>
    <p:cSldViewPr snapToGrid="0">
      <p:cViewPr>
        <p:scale>
          <a:sx n="100" d="100"/>
          <a:sy n="100" d="100"/>
        </p:scale>
        <p:origin x="-22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6D865-25C6-4B5F-999D-E494DF16C82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E8479-38F4-4E79-866F-AE71EAAED3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185024" y="1778622"/>
            <a:ext cx="7570341" cy="1959807"/>
            <a:chOff x="2959" y="1205"/>
            <a:chExt cx="11746" cy="2851"/>
          </a:xfrm>
        </p:grpSpPr>
        <p:sp>
          <p:nvSpPr>
            <p:cNvPr id="3" name="Rectangle 5"/>
            <p:cNvSpPr/>
            <p:nvPr/>
          </p:nvSpPr>
          <p:spPr>
            <a:xfrm>
              <a:off x="3588" y="2937"/>
              <a:ext cx="11117" cy="11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4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Let's Go to the Museum!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959" y="1205"/>
              <a:ext cx="11101" cy="1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 smtClean="0">
                  <a:latin typeface="微软雅黑" panose="020B0503020204020204" charset="-122"/>
                  <a:ea typeface="微软雅黑" panose="020B0503020204020204" charset="-122"/>
                </a:rPr>
                <a:t>Unit 6  Let's Go!</a:t>
              </a:r>
              <a:endParaRPr lang="zh-CN" altLang="en-US" sz="40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32799" y="2226816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49663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87021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420939"/>
            <a:ext cx="8066630" cy="33499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根据汉语意思完成句子，每空一词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①杭州因西湖而著名。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Hangzhou ________ ________ ________ the West Lake.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②莫言作为一名作家而著名。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 Yan ________ ________ ________ a writer.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907605" y="172604"/>
            <a:ext cx="612762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058960" y="3582658"/>
            <a:ext cx="40558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            famous            for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04143" y="4630422"/>
            <a:ext cx="37000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             famous          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4452" y="2030520"/>
            <a:ext cx="8066630" cy="27959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Guilin is famous________ its green hills and clear water.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     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907605" y="172604"/>
            <a:ext cx="618156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871545" y="2577302"/>
            <a:ext cx="495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3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boring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无聊的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98300" y="2178262"/>
            <a:ext cx="4843827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That's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boring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那是无聊的。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907605" y="172604"/>
            <a:ext cx="583481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66367" y="3029304"/>
            <a:ext cx="3030830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boring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bored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78312" y="3863082"/>
          <a:ext cx="5826096" cy="1219200"/>
        </p:xfrm>
        <a:graphic>
          <a:graphicData uri="http://schemas.openxmlformats.org/drawingml/2006/table">
            <a:tbl>
              <a:tblPr/>
              <a:tblGrid>
                <a:gridCol w="948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boring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令人厌烦的，无聊的，乏味的</a:t>
                      </a:r>
                      <a:r>
                        <a:rPr lang="en-US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，多修饰物，表示事物的性质。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bored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“(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感到</a:t>
                      </a:r>
                      <a:r>
                        <a:rPr lang="en-US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无聊的</a:t>
                      </a:r>
                      <a:r>
                        <a:rPr lang="en-US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，多修饰人，表示人的心理状态。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894" y="2498497"/>
            <a:ext cx="8347448" cy="19495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类似用法的词有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interesting, interested; surprising, surprised; puzzling, puzzled; exciting, excited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907605" y="172604"/>
            <a:ext cx="580398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88755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05378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5797" y="1683954"/>
            <a:ext cx="8272764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Fishing with Dad was so ________ for little Sam that he almost fell asleep.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excited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exciting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bored   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boring</a:t>
            </a:r>
          </a:p>
          <a:p>
            <a:pPr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907605" y="-135172"/>
            <a:ext cx="6536022" cy="1077218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753664" y="1868540"/>
            <a:ext cx="5691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4" y="1702387"/>
            <a:ext cx="8434737" cy="5762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Jenny, where are we going first?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詹妮，我们首先去哪里？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58330" y="2923202"/>
            <a:ext cx="7879494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本句是用现在进行时表示将来，相当于“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will we go first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？”。有些短暂性动词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go, come, start, leave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可以用现在进行时表将来，表示按计划或安排即将发生的事，意为“打算，将要”。例如：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—Tom, I need your help.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汤姆，我需要你的帮助。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—I'm coming.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我来了。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907605" y="172604"/>
            <a:ext cx="608139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7443" y="2274193"/>
            <a:ext cx="8066630" cy="32465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—To the grocery(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杂货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store.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is Danny      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is Danny going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do you live   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do you work</a:t>
            </a:r>
          </a:p>
          <a:p>
            <a:pPr>
              <a:lnSpc>
                <a:spcPct val="150000"/>
              </a:lnSpc>
            </a:pP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907605" y="172604"/>
            <a:ext cx="595810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05181" y="2444205"/>
            <a:ext cx="4711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1" y="1415784"/>
            <a:ext cx="8455521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can learn about the history of war.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我们可以了解战争史。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10952" y="3164066"/>
            <a:ext cx="8130291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(1)learn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是动词，意为“学习”。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about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about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learn about the news?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你是怎么得知这则消息的？</a:t>
            </a:r>
          </a:p>
        </p:txBody>
      </p:sp>
      <p:sp>
        <p:nvSpPr>
          <p:cNvPr id="14" name="Rectangle 5"/>
          <p:cNvSpPr/>
          <p:nvPr/>
        </p:nvSpPr>
        <p:spPr>
          <a:xfrm>
            <a:off x="907605" y="172604"/>
            <a:ext cx="6065979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986319" y="3732450"/>
            <a:ext cx="18493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了解，获悉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32475" y="1343867"/>
            <a:ext cx="6535340" cy="16842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(2)history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意为“历史”。常见短语：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history of… 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的历史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long history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悠久的历史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18658" y="3739017"/>
            <a:ext cx="8130291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from…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意为“向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学习”。例如：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learn from the hero.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我们应该向这名英雄学习。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907605" y="172604"/>
            <a:ext cx="582710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5798" y="2284466"/>
            <a:ext cx="806663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你了解这座城市的历史吗？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________ ________ the ________ of this city? </a:t>
            </a:r>
          </a:p>
        </p:txBody>
      </p:sp>
      <p:sp>
        <p:nvSpPr>
          <p:cNvPr id="11" name="Rectangle 5"/>
          <p:cNvSpPr/>
          <p:nvPr/>
        </p:nvSpPr>
        <p:spPr>
          <a:xfrm>
            <a:off x="907605" y="172604"/>
            <a:ext cx="648208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70563" y="2851448"/>
            <a:ext cx="20643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know/learn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899299" y="2927420"/>
            <a:ext cx="12493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533719" y="2865808"/>
            <a:ext cx="12493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930656"/>
          <a:ext cx="7471754" cy="4090001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0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博物馆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mjuː'zɪəm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会堂；大厅；走廊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hɔːl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．著名的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feɪməs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．无聊的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bɔːrɪŋ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．战争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wɔ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ː]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796883" y="2443314"/>
            <a:ext cx="12971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museum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754036" y="3108374"/>
            <a:ext cx="6799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hall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587003" y="3750665"/>
            <a:ext cx="11432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famous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4609075" y="4346565"/>
            <a:ext cx="10567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boring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813290" y="61555"/>
            <a:ext cx="581620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3959414" y="5064042"/>
            <a:ext cx="6976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055649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 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19026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Rectangle 5"/>
          <p:cNvSpPr/>
          <p:nvPr/>
        </p:nvSpPr>
        <p:spPr>
          <a:xfrm>
            <a:off x="907605" y="172604"/>
            <a:ext cx="601974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025" name="Picture 1" descr="C:\Users\Administrator\AppData\Roaming\Tencent\Users\2851050667\QQEIM\WinTemp\RichOle\%7Q]6XS4TO6OMORVK]YGXF7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87876" y="1941817"/>
            <a:ext cx="4243388" cy="2771775"/>
          </a:xfrm>
          <a:prstGeom prst="rect">
            <a:avLst/>
          </a:prstGeom>
          <a:noFill/>
        </p:spPr>
      </p:pic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700073" y="2586508"/>
            <a:ext cx="82312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3D Hall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961358" y="2596909"/>
            <a:ext cx="1010497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 Hall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2219218" y="3273625"/>
            <a:ext cx="960809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Gift Shop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3613799" y="3267489"/>
            <a:ext cx="104269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Desk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535460" y="3964419"/>
            <a:ext cx="1042695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31855" y="1521215"/>
          <a:ext cx="7471754" cy="4197186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学；学习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lɜːn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．历史；历史课程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hɪstrɪ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．区域；面积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eərɪə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．礼物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ɡɪft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 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painting['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peɪntɪŋ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_____________ 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4331332" y="2020616"/>
            <a:ext cx="8675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learn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5684609" y="2678177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history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38"/>
          <p:cNvSpPr>
            <a:spLocks noChangeArrowheads="1"/>
          </p:cNvSpPr>
          <p:nvPr/>
        </p:nvSpPr>
        <p:spPr bwMode="auto">
          <a:xfrm>
            <a:off x="5092149" y="3278342"/>
            <a:ext cx="7593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area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矩形 38"/>
          <p:cNvSpPr>
            <a:spLocks noChangeArrowheads="1"/>
          </p:cNvSpPr>
          <p:nvPr/>
        </p:nvSpPr>
        <p:spPr bwMode="auto">
          <a:xfrm>
            <a:off x="4016983" y="3990385"/>
            <a:ext cx="6286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gift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38"/>
          <p:cNvSpPr>
            <a:spLocks noChangeArrowheads="1"/>
          </p:cNvSpPr>
          <p:nvPr/>
        </p:nvSpPr>
        <p:spPr bwMode="auto">
          <a:xfrm>
            <a:off x="4932789" y="4600937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绘画；绘画作品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790173" y="61555"/>
            <a:ext cx="581620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在博物馆 </a:t>
                      </a: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．了解 </a:t>
                      </a: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3.famous paintings__________________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on one's left ________________</a:t>
                      </a:r>
                      <a:endParaRPr kumimoji="0" lang="zh-CN" alt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759565" y="2130674"/>
            <a:ext cx="21178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the museum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638508" y="2885619"/>
            <a:ext cx="16979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learn about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383765" y="3664242"/>
            <a:ext cx="32784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名画；著名的绘画作品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382428" y="4445358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在某人的左边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907606" y="172604"/>
            <a:ext cx="607368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399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詹妮，我们首先去哪里？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Jenny, ________ are we ________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．我们去艺术大厅吧。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 ________ ________ the Art Hall.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我们可以了解战争史。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 can ________ ________ the history of war.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940563" y="2522687"/>
            <a:ext cx="10591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036228" y="2486255"/>
            <a:ext cx="26591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going           first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2153375" y="3671245"/>
            <a:ext cx="38672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Let's            go             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28"/>
          <p:cNvSpPr>
            <a:spLocks noChangeArrowheads="1"/>
          </p:cNvSpPr>
          <p:nvPr/>
        </p:nvSpPr>
        <p:spPr bwMode="auto">
          <a:xfrm>
            <a:off x="2993538" y="4946477"/>
            <a:ext cx="23134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learn         about</a:t>
            </a:r>
          </a:p>
        </p:txBody>
      </p:sp>
      <p:sp>
        <p:nvSpPr>
          <p:cNvPr id="21" name="Rectangle 5"/>
          <p:cNvSpPr/>
          <p:nvPr/>
        </p:nvSpPr>
        <p:spPr>
          <a:xfrm>
            <a:off x="907605" y="172604"/>
            <a:ext cx="589645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493161" y="1616752"/>
          <a:ext cx="8330118" cy="4060709"/>
        </p:xfrm>
        <a:graphic>
          <a:graphicData uri="http://schemas.openxmlformats.org/drawingml/2006/table">
            <a:tbl>
              <a:tblPr/>
              <a:tblGrid>
                <a:gridCol w="98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6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根据课文内容填空，每空一词。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Danny and Jenny are at the ________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There are many famous paintings in the ________ ________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683294" y="3002649"/>
            <a:ext cx="12971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museum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907606" y="172604"/>
            <a:ext cx="5819399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7474780" y="3723766"/>
            <a:ext cx="6463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1713607" y="4185431"/>
            <a:ext cx="7473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Hall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16752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They can ________ ________ the history of war in the War Hall.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They don't know the way, so they ask ________ ________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They are going to the War Hall ________. 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3756892" y="2190990"/>
            <a:ext cx="25000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learn          about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74763" y="61555"/>
            <a:ext cx="581620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7543883" y="3410067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6656699" y="4630981"/>
            <a:ext cx="731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first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043037" y="3927537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1434" y="2534600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famous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著名的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4362" y="3275742"/>
            <a:ext cx="7640168" cy="13031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museum has many </a:t>
            </a:r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famous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paintings.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这家博物馆有许多著名的绘画作品。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907605" y="172604"/>
            <a:ext cx="5996629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52413" y="4936955"/>
            <a:ext cx="8410753" cy="13031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famous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作形容词，意为“著名的”。其同义词是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well­known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，意为“众所周知的”，常用于口语。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94715" y="1297249"/>
            <a:ext cx="8410753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famous for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famous as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907605" y="172604"/>
            <a:ext cx="616615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35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Let's Go to the Museum!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031044" y="2179918"/>
          <a:ext cx="5686746" cy="1395488"/>
        </p:xfrm>
        <a:graphic>
          <a:graphicData uri="http://schemas.openxmlformats.org/drawingml/2006/table">
            <a:tbl>
              <a:tblPr/>
              <a:tblGrid>
                <a:gridCol w="2036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0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 famous for…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因</a:t>
                      </a:r>
                      <a:r>
                        <a:rPr lang="en-US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而著名</a:t>
                      </a:r>
                      <a:r>
                        <a:rPr lang="en-US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，后接表示特征、技能的名词。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7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 famous as…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作为</a:t>
                      </a:r>
                      <a:r>
                        <a:rPr lang="en-US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而著名</a:t>
                      </a:r>
                      <a:r>
                        <a:rPr lang="en-US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，后接表示身份、职业的名词。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23011" y="4127094"/>
            <a:ext cx="6535340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Xun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famous for his novels.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鲁迅因他的小说而著名。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Xun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famous as a writer.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鲁迅作为一名作家而著名。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914</Words>
  <Application>Microsoft Office PowerPoint</Application>
  <PresentationFormat>全屏显示(4:3)</PresentationFormat>
  <Paragraphs>178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202</cp:revision>
  <dcterms:created xsi:type="dcterms:W3CDTF">2018-02-07T00:47:00Z</dcterms:created>
  <dcterms:modified xsi:type="dcterms:W3CDTF">2023-01-16T20:57:13Z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0A0BBD8ACD3D43BEB7A5D2FF2E61FFFF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