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64" r:id="rId3"/>
    <p:sldId id="272" r:id="rId4"/>
    <p:sldId id="273" r:id="rId5"/>
    <p:sldId id="280" r:id="rId6"/>
    <p:sldId id="274" r:id="rId7"/>
    <p:sldId id="275" r:id="rId8"/>
    <p:sldId id="276" r:id="rId9"/>
    <p:sldId id="277" r:id="rId10"/>
    <p:sldId id="281" r:id="rId11"/>
    <p:sldId id="282" r:id="rId12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CC"/>
    <a:srgbClr val="9C1462"/>
    <a:srgbClr val="FF0066"/>
    <a:srgbClr val="0099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DDFB617-24F7-4E52-A553-2F964CBA739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6E27400-1C92-4CA9-815E-CAF3EBF36E9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27400-1C92-4CA9-815E-CAF3EBF36E9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31BBD-95B5-48F7-BFE2-33F659785CA0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156E-5EAB-4B5C-9E5D-3FEE74E248FB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0357-D839-4762-B11D-EF0DA4E1DC78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5AD8-70AB-4D21-9531-391A2575F9D5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6F3A-748B-4341-9E5C-2872865DEFC3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8FCD-2DC2-4291-9C36-634CCCCF20F7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9DDE-A689-459C-BB58-78A8589BF87C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EC65-FC63-4A9E-95A2-24C6743BF99C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B21D-5B93-46C7-9E3A-9AE1902A0B39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AB1E-0FAD-4244-9666-48CAAF2C2032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B6339-EA46-454A-82C3-5FF33C86E36C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7619529-C51A-43E5-9C34-D65A28AF387E}" type="slidenum">
              <a:rPr lang="zh-CN" altLang="en-US"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5838;&#20214;\Unit6%20&#31532;4&#35838;&#26102;&#21442;&#32771;&#35838;&#20214;\Letsplaytogether&#65281;.mp3" TargetMode="External"/><Relationship Id="rId1" Type="http://schemas.microsoft.com/office/2007/relationships/media" Target="file:///C:\Users\Administrator\Desktop\&#35838;&#20214;\Unit6%20&#31532;4&#35838;&#26102;&#21442;&#32771;&#35838;&#20214;\Letsplaytogether&#65281;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25299;&#23637;&#38405;&#35835;&#65306;Theseareapples.sw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5838;&#20214;\Unit6%20&#31532;4&#35838;&#26102;&#21442;&#32771;&#35838;&#20214;\Ihaveballs.mp3" TargetMode="External"/><Relationship Id="rId1" Type="http://schemas.microsoft.com/office/2007/relationships/media" Target="file:///C:\Users\Administrator\Desktop\&#35838;&#20214;\Unit6%20&#31532;4&#35838;&#26102;&#21442;&#32771;&#35838;&#20214;\Ihaveballs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5838;&#20214;\Unit6%20&#31532;4&#35838;&#26102;&#21442;&#32771;&#35838;&#20214;\Ihaveplanes.mp3" TargetMode="External"/><Relationship Id="rId1" Type="http://schemas.microsoft.com/office/2007/relationships/media" Target="file:///C:\Users\Administrator\Desktop\&#35838;&#20214;\Unit6%20&#31532;4&#35838;&#26102;&#21442;&#32771;&#35838;&#20214;\Ihaveplanes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5838;&#20214;\Unit6%20&#31532;4&#35838;&#26102;&#21442;&#32771;&#35838;&#20214;\Thesearemyships.mp3" TargetMode="External"/><Relationship Id="rId1" Type="http://schemas.microsoft.com/office/2007/relationships/media" Target="file:///C:\Users\Administrator\Desktop\&#35838;&#20214;\Unit6%20&#31532;4&#35838;&#26102;&#21442;&#32771;&#35838;&#20214;\Thesearemyships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5838;&#20214;\Unit6%20&#31532;4&#35838;&#26102;&#21442;&#32771;&#35838;&#20214;\Ihavemanycars.mp3" TargetMode="External"/><Relationship Id="rId1" Type="http://schemas.microsoft.com/office/2007/relationships/media" Target="file:///C:\Users\Administrator\Desktop\&#35838;&#20214;\Unit6%20&#31532;4&#35838;&#26102;&#21442;&#32771;&#35838;&#20214;\Ihavemanycars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692696"/>
            <a:ext cx="9144000" cy="3721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  <a:sym typeface="Calibri" panose="020F0502020204030204" pitchFamily="34" charset="0"/>
              </a:rPr>
              <a:t>陕旅版小学英语三年级上</a:t>
            </a:r>
            <a:r>
              <a:rPr lang="zh-CN" altLang="en-US" sz="4000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  <a:sym typeface="Calibri" panose="020F0502020204030204" pitchFamily="34" charset="0"/>
              </a:rPr>
              <a:t>册</a:t>
            </a:r>
            <a:endParaRPr lang="en-US" altLang="zh-CN" sz="4000" kern="0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  <a:cs typeface="+mj-cs"/>
              <a:sym typeface="Calibri" panose="020F0502020204030204" pitchFamily="34" charset="0"/>
            </a:endParaRPr>
          </a:p>
          <a:p>
            <a:pPr algn="ctr">
              <a:buFontTx/>
              <a:buNone/>
              <a:defRPr/>
            </a:pPr>
            <a:r>
              <a:rPr lang="en-US" altLang="zh-CN" sz="40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  <a:sym typeface="Calibri" panose="020F0502020204030204" pitchFamily="34" charset="0"/>
              </a:rPr>
              <a:t/>
            </a:r>
            <a:br>
              <a:rPr lang="en-US" altLang="zh-CN" sz="4000" kern="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cs typeface="+mj-cs"/>
                <a:sym typeface="Calibri" panose="020F0502020204030204" pitchFamily="34" charset="0"/>
              </a:rPr>
            </a:br>
            <a:r>
              <a:rPr lang="en-US" altLang="zh-CN" sz="4800" kern="0" dirty="0">
                <a:solidFill>
                  <a:schemeClr val="tx2"/>
                </a:solidFill>
                <a:ea typeface="楷体_GB2312" pitchFamily="49" charset="-122"/>
                <a:sym typeface="Calibri" panose="020F0502020204030204" pitchFamily="34" charset="0"/>
              </a:rPr>
              <a:t> Unit6 Look at My Toys! </a:t>
            </a:r>
            <a:r>
              <a:rPr lang="en-US" altLang="zh-CN" sz="4800" kern="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  <a:t/>
            </a:r>
            <a:br>
              <a:rPr lang="en-US" altLang="zh-CN" sz="4800" kern="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</a:br>
            <a:r>
              <a:rPr lang="zh-CN" altLang="en-US" sz="4800" kern="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  <a:t>第</a:t>
            </a:r>
            <a:r>
              <a:rPr lang="en-US" altLang="zh-CN" sz="4800" kern="0" dirty="0">
                <a:solidFill>
                  <a:schemeClr val="tx2"/>
                </a:solidFill>
                <a:latin typeface="+mn-lt"/>
                <a:ea typeface="楷体_GB2312" pitchFamily="49" charset="-122"/>
                <a:cs typeface="+mj-cs"/>
                <a:sym typeface="Calibri" panose="020F0502020204030204" pitchFamily="34" charset="0"/>
              </a:rPr>
              <a:t>4</a:t>
            </a:r>
            <a:r>
              <a:rPr lang="zh-CN" altLang="en-US" sz="4800" kern="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  <a:t>课</a:t>
            </a:r>
            <a:r>
              <a:rPr lang="zh-CN" altLang="en-US" sz="4800" kern="0" dirty="0" smtClean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  <a:cs typeface="+mj-cs"/>
                <a:sym typeface="Calibri" panose="020F0502020204030204" pitchFamily="34" charset="0"/>
              </a:rPr>
              <a:t>时 </a:t>
            </a:r>
            <a:endParaRPr lang="zh-CN" altLang="en-US" sz="2800" kern="0" dirty="0">
              <a:solidFill>
                <a:schemeClr val="accent2"/>
              </a:solidFill>
              <a:latin typeface="宋体" panose="02010600030101010101" pitchFamily="2" charset="-122"/>
              <a:ea typeface="+mj-ea"/>
              <a:cs typeface="+mj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59034" y="54620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1571625" y="571500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Read a story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pic>
        <p:nvPicPr>
          <p:cNvPr id="11267" name="图片 3" descr="P42 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88" y="1301750"/>
            <a:ext cx="4643437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2214563" y="4857750"/>
            <a:ext cx="5500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/>
              <a:t>Let’s play together!</a:t>
            </a:r>
            <a:endParaRPr lang="zh-CN" altLang="en-US" sz="4000" dirty="0"/>
          </a:p>
        </p:txBody>
      </p:sp>
      <p:pic>
        <p:nvPicPr>
          <p:cNvPr id="5" name="Letsplaytogether！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072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857250" y="1357313"/>
            <a:ext cx="7858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/>
              <a:t>同学们，这一单元咱们学习了</a:t>
            </a:r>
            <a:r>
              <a:rPr lang="en-US" altLang="zh-CN" sz="3200" dirty="0"/>
              <a:t>ball</a:t>
            </a:r>
            <a:r>
              <a:rPr lang="zh-CN" altLang="en-US" sz="3200" dirty="0"/>
              <a:t>这个单词你还知道哪些球类的英文名称吗？下面这些球类的英文名称你知道吗？快来看看吧！</a:t>
            </a:r>
            <a:endParaRPr lang="en-US" altLang="zh-CN" sz="3200" dirty="0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00188" y="3071813"/>
            <a:ext cx="5715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400" dirty="0" err="1">
                <a:solidFill>
                  <a:srgbClr val="FF3399"/>
                </a:solidFill>
                <a:latin typeface="Comic Sans MS" panose="030F0702030302020204" pitchFamily="66" charset="0"/>
              </a:rPr>
              <a:t>ping-pong</a:t>
            </a:r>
            <a:r>
              <a:rPr lang="en-US" altLang="zh-CN" sz="4400" dirty="0">
                <a:solidFill>
                  <a:srgbClr val="FF3399"/>
                </a:solidFill>
                <a:latin typeface="Comic Sans MS" panose="030F0702030302020204" pitchFamily="66" charset="0"/>
              </a:rPr>
              <a:t>    </a:t>
            </a:r>
            <a:r>
              <a:rPr lang="zh-CN" altLang="en-US" sz="4400" dirty="0">
                <a:solidFill>
                  <a:srgbClr val="FF3399"/>
                </a:solidFill>
                <a:latin typeface="Comic Sans MS" panose="030F0702030302020204" pitchFamily="66" charset="0"/>
              </a:rPr>
              <a:t>乒乓球</a:t>
            </a:r>
            <a:endParaRPr lang="en-US" altLang="zh-CN" sz="4400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altLang="zh-CN" sz="4400" dirty="0">
                <a:solidFill>
                  <a:srgbClr val="FF3399"/>
                </a:solidFill>
                <a:latin typeface="Comic Sans MS" panose="030F0702030302020204" pitchFamily="66" charset="0"/>
              </a:rPr>
              <a:t>baseball      </a:t>
            </a:r>
            <a:r>
              <a:rPr lang="zh-CN" altLang="en-US" sz="4400" dirty="0">
                <a:solidFill>
                  <a:srgbClr val="FF3399"/>
                </a:solidFill>
                <a:latin typeface="Comic Sans MS" panose="030F0702030302020204" pitchFamily="66" charset="0"/>
              </a:rPr>
              <a:t>棒球</a:t>
            </a:r>
            <a:endParaRPr lang="en-US" altLang="zh-CN" sz="4400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altLang="zh-CN" sz="4400" dirty="0">
                <a:solidFill>
                  <a:srgbClr val="FF3399"/>
                </a:solidFill>
                <a:latin typeface="Comic Sans MS" panose="030F0702030302020204" pitchFamily="66" charset="0"/>
              </a:rPr>
              <a:t>football      </a:t>
            </a:r>
            <a:r>
              <a:rPr lang="zh-CN" altLang="en-US" sz="4400" dirty="0">
                <a:solidFill>
                  <a:srgbClr val="FF3399"/>
                </a:solidFill>
                <a:latin typeface="Comic Sans MS" panose="030F0702030302020204" pitchFamily="66" charset="0"/>
              </a:rPr>
              <a:t>足球</a:t>
            </a:r>
            <a:endParaRPr lang="en-US" altLang="zh-CN" sz="4400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altLang="zh-CN" sz="4400" dirty="0">
                <a:solidFill>
                  <a:srgbClr val="FF3399"/>
                </a:solidFill>
                <a:latin typeface="Comic Sans MS" panose="030F0702030302020204" pitchFamily="66" charset="0"/>
              </a:rPr>
              <a:t>basketball   </a:t>
            </a:r>
            <a:r>
              <a:rPr lang="zh-CN" altLang="en-US" sz="4400" dirty="0">
                <a:solidFill>
                  <a:srgbClr val="FF3399"/>
                </a:solidFill>
                <a:latin typeface="Comic Sans MS" panose="030F0702030302020204" pitchFamily="66" charset="0"/>
              </a:rPr>
              <a:t>篮球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928688" y="500063"/>
            <a:ext cx="734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/>
              <a:t>动画欣赏：</a:t>
            </a:r>
            <a:r>
              <a:rPr lang="en-US" altLang="zh-CN" sz="4000"/>
              <a:t>These are apples</a:t>
            </a:r>
            <a:endParaRPr lang="zh-CN" altLang="en-US" sz="4000"/>
          </a:p>
        </p:txBody>
      </p:sp>
      <p:pic>
        <p:nvPicPr>
          <p:cNvPr id="3075" name="Picture 5" descr="C:\Users\Administrator\Desktop\陕旅版三上Unit5\拓展动画：crayons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5488" y="1500188"/>
            <a:ext cx="5414962" cy="406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928688" y="428625"/>
            <a:ext cx="734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/>
              <a:t>Review—</a:t>
            </a:r>
            <a:r>
              <a:rPr lang="zh-CN" altLang="en-US" sz="4000"/>
              <a:t>找一找学过的单词</a:t>
            </a:r>
            <a:r>
              <a:rPr lang="en-US" altLang="zh-CN" sz="4000"/>
              <a:t> </a:t>
            </a:r>
            <a:endParaRPr lang="zh-CN" altLang="en-US" sz="4000"/>
          </a:p>
        </p:txBody>
      </p:sp>
      <p:pic>
        <p:nvPicPr>
          <p:cNvPr id="4099" name="图片 4" descr="P5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0" y="1357313"/>
            <a:ext cx="5214938" cy="530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785813" y="1000125"/>
            <a:ext cx="734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/>
              <a:t>Review—</a:t>
            </a:r>
            <a:r>
              <a:rPr lang="zh-CN" altLang="en-US" sz="4000" dirty="0"/>
              <a:t>句型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642938" y="2000250"/>
            <a:ext cx="7858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/>
              <a:t>向别人展示自己的物品时用句型：</a:t>
            </a:r>
          </a:p>
        </p:txBody>
      </p:sp>
      <p:sp>
        <p:nvSpPr>
          <p:cNvPr id="5124" name="矩形 5"/>
          <p:cNvSpPr>
            <a:spLocks noChangeArrowheads="1"/>
          </p:cNvSpPr>
          <p:nvPr/>
        </p:nvSpPr>
        <p:spPr bwMode="auto">
          <a:xfrm>
            <a:off x="714375" y="2643188"/>
            <a:ext cx="7143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Look at my toys! I have…</a:t>
            </a:r>
          </a:p>
          <a:p>
            <a:r>
              <a:rPr lang="zh-CN" altLang="en-US" sz="3600" dirty="0"/>
              <a:t>看我的玩具！我有</a:t>
            </a:r>
            <a:r>
              <a:rPr lang="en-US" altLang="zh-CN" sz="3600" dirty="0"/>
              <a:t>……</a:t>
            </a:r>
          </a:p>
        </p:txBody>
      </p:sp>
      <p:sp>
        <p:nvSpPr>
          <p:cNvPr id="5125" name="矩形 7"/>
          <p:cNvSpPr>
            <a:spLocks noChangeArrowheads="1"/>
          </p:cNvSpPr>
          <p:nvPr/>
        </p:nvSpPr>
        <p:spPr bwMode="auto">
          <a:xfrm>
            <a:off x="714375" y="4500563"/>
            <a:ext cx="6215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They are nice. / How nice!</a:t>
            </a:r>
          </a:p>
          <a:p>
            <a:r>
              <a:rPr lang="zh-CN" altLang="en-US" sz="3600" dirty="0"/>
              <a:t>好漂亮！</a:t>
            </a:r>
          </a:p>
        </p:txBody>
      </p:sp>
      <p:sp>
        <p:nvSpPr>
          <p:cNvPr id="5126" name="矩形 8"/>
          <p:cNvSpPr>
            <a:spLocks noChangeArrowheads="1"/>
          </p:cNvSpPr>
          <p:nvPr/>
        </p:nvSpPr>
        <p:spPr bwMode="auto">
          <a:xfrm>
            <a:off x="714375" y="3929063"/>
            <a:ext cx="5262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/>
              <a:t>夸赞别人的东西用句型：</a:t>
            </a:r>
            <a:endParaRPr lang="en-US" altLang="zh-C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124" grpId="0"/>
      <p:bldP spid="5125" grpId="0"/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928687" y="620688"/>
            <a:ext cx="734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/>
              <a:t>Review—</a:t>
            </a:r>
            <a:r>
              <a:rPr lang="zh-CN" altLang="en-US" sz="4000" dirty="0"/>
              <a:t>句型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319436" y="1484784"/>
            <a:ext cx="66436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当你问别人“这些是什么？”时可以用下面的句型：</a:t>
            </a:r>
            <a:endParaRPr lang="en-US" altLang="zh-CN" sz="3600" dirty="0"/>
          </a:p>
          <a:p>
            <a:pPr eaLnBrk="1" hangingPunct="1"/>
            <a:r>
              <a:rPr lang="en-US" altLang="zh-CN" sz="3600" dirty="0">
                <a:solidFill>
                  <a:srgbClr val="FF6600"/>
                </a:solidFill>
              </a:rPr>
              <a:t>What are these?</a:t>
            </a:r>
          </a:p>
          <a:p>
            <a:pPr eaLnBrk="1" hangingPunct="1"/>
            <a:r>
              <a:rPr lang="en-US" altLang="zh-CN" sz="3600" dirty="0">
                <a:solidFill>
                  <a:srgbClr val="FF6600"/>
                </a:solidFill>
              </a:rPr>
              <a:t>They are…</a:t>
            </a:r>
            <a:endParaRPr lang="en-US" altLang="zh-CN" sz="3600" dirty="0"/>
          </a:p>
          <a:p>
            <a:pPr eaLnBrk="1" hangingPunct="1"/>
            <a:r>
              <a:rPr lang="zh-CN" altLang="en-US" sz="3600" dirty="0"/>
              <a:t>当你问别人“那些是什么？”时可以用下面的句型：</a:t>
            </a:r>
            <a:endParaRPr lang="en-US" altLang="zh-CN" sz="3600" dirty="0"/>
          </a:p>
          <a:p>
            <a:pPr eaLnBrk="1" hangingPunct="1"/>
            <a:r>
              <a:rPr lang="en-US" altLang="zh-CN" sz="3600" dirty="0">
                <a:solidFill>
                  <a:srgbClr val="FF6600"/>
                </a:solidFill>
              </a:rPr>
              <a:t>What are those?</a:t>
            </a:r>
          </a:p>
          <a:p>
            <a:pPr eaLnBrk="1" hangingPunct="1"/>
            <a:r>
              <a:rPr lang="en-US" altLang="zh-CN" sz="3600" dirty="0">
                <a:solidFill>
                  <a:srgbClr val="FF6600"/>
                </a:solidFill>
              </a:rPr>
              <a:t>They are…</a:t>
            </a:r>
            <a:endParaRPr lang="en-US" altLang="zh-C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571625" y="571500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Read a story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7171" name="图片 10" descr="P42 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43063" y="1357313"/>
            <a:ext cx="5675312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428875" y="5143500"/>
            <a:ext cx="428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/>
              <a:t>I have balls.</a:t>
            </a:r>
            <a:endParaRPr lang="zh-CN" altLang="en-US" sz="4000" dirty="0"/>
          </a:p>
        </p:txBody>
      </p:sp>
      <p:pic>
        <p:nvPicPr>
          <p:cNvPr id="5" name="Ihaveballs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5429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1571625" y="571500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Read a story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pic>
        <p:nvPicPr>
          <p:cNvPr id="8195" name="图片 3" descr="P42 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25" y="1500188"/>
            <a:ext cx="46164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2286000" y="5072063"/>
            <a:ext cx="428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/>
              <a:t>I have planes.</a:t>
            </a:r>
            <a:endParaRPr lang="zh-CN" altLang="en-US" sz="4000" dirty="0"/>
          </a:p>
        </p:txBody>
      </p:sp>
      <p:pic>
        <p:nvPicPr>
          <p:cNvPr id="5" name="Ihaveplanes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53578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571625" y="571500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Read a story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pic>
        <p:nvPicPr>
          <p:cNvPr id="9219" name="图片 4" descr="P42 3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1157288"/>
            <a:ext cx="54292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928813" y="5143500"/>
            <a:ext cx="5214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/>
              <a:t>These are my ships.</a:t>
            </a:r>
            <a:endParaRPr lang="zh-CN" altLang="en-US" sz="4000" dirty="0"/>
          </a:p>
        </p:txBody>
      </p:sp>
      <p:pic>
        <p:nvPicPr>
          <p:cNvPr id="5" name="Thesearemyships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429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1571625" y="571500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Read a story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pic>
        <p:nvPicPr>
          <p:cNvPr id="10243" name="图片 3" descr="P42 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75" y="1357313"/>
            <a:ext cx="6143625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714625" y="5143500"/>
            <a:ext cx="428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/>
              <a:t>I have many cars.</a:t>
            </a:r>
            <a:endParaRPr lang="zh-CN" altLang="en-US" sz="4000" dirty="0"/>
          </a:p>
        </p:txBody>
      </p:sp>
      <p:pic>
        <p:nvPicPr>
          <p:cNvPr id="5" name="Ihavemanycars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5429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2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377cd8aa2e9f4933616c1f4e303feba6e7bc2e"/>
</p:tagLst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202</Words>
  <Application>Microsoft Office PowerPoint</Application>
  <PresentationFormat>全屏显示(4:3)</PresentationFormat>
  <Paragraphs>35</Paragraphs>
  <Slides>11</Slides>
  <Notes>1</Notes>
  <HiddenSlides>0</HiddenSlides>
  <MMClips>5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楷体_GB2312</vt:lpstr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2012-07-06T08:52:00Z</dcterms:created>
  <dcterms:modified xsi:type="dcterms:W3CDTF">2023-01-16T20:57:17Z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D571EF8C7EC7411FA15D139AA13C0930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