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583" r:id="rId2"/>
    <p:sldId id="873" r:id="rId3"/>
    <p:sldId id="874" r:id="rId4"/>
    <p:sldId id="739" r:id="rId5"/>
    <p:sldId id="875" r:id="rId6"/>
    <p:sldId id="876" r:id="rId7"/>
    <p:sldId id="877" r:id="rId8"/>
    <p:sldId id="878" r:id="rId9"/>
    <p:sldId id="879" r:id="rId10"/>
    <p:sldId id="880" r:id="rId11"/>
    <p:sldId id="881" r:id="rId12"/>
    <p:sldId id="882" r:id="rId13"/>
    <p:sldId id="883" r:id="rId14"/>
    <p:sldId id="884" r:id="rId15"/>
    <p:sldId id="885" r:id="rId16"/>
    <p:sldId id="886" r:id="rId17"/>
    <p:sldId id="887" r:id="rId18"/>
    <p:sldId id="888" r:id="rId19"/>
    <p:sldId id="889" r:id="rId20"/>
    <p:sldId id="890" r:id="rId21"/>
    <p:sldId id="891" r:id="rId22"/>
    <p:sldId id="892" r:id="rId23"/>
    <p:sldId id="893" r:id="rId24"/>
    <p:sldId id="855" r:id="rId25"/>
    <p:sldId id="899" r:id="rId26"/>
    <p:sldId id="900" r:id="rId27"/>
    <p:sldId id="857" r:id="rId28"/>
    <p:sldId id="896" r:id="rId29"/>
    <p:sldId id="901" r:id="rId30"/>
    <p:sldId id="895" r:id="rId31"/>
    <p:sldId id="846" r:id="rId32"/>
  </p:sldIdLst>
  <p:sldSz cx="9144000" cy="6858000" type="screen4x3"/>
  <p:notesSz cx="6858000" cy="9144000"/>
  <p:custDataLst>
    <p:tags r:id="rId35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288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A8F7FE"/>
    <a:srgbClr val="E6FDFE"/>
    <a:srgbClr val="E9CD07"/>
    <a:srgbClr val="CCFFFF"/>
    <a:srgbClr val="FFCCFF"/>
    <a:srgbClr val="990000"/>
    <a:srgbClr val="FFD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28" autoAdjust="0"/>
    <p:restoredTop sz="94960" autoAdjust="0"/>
  </p:normalViewPr>
  <p:slideViewPr>
    <p:cSldViewPr>
      <p:cViewPr>
        <p:scale>
          <a:sx n="101" d="100"/>
          <a:sy n="101" d="100"/>
        </p:scale>
        <p:origin x="-84" y="-240"/>
      </p:cViewPr>
      <p:guideLst>
        <p:guide orient="horz" pos="2381"/>
        <p:guide pos="288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1764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E4F6B7E-05BE-45A5-96E6-5AE6F8613CB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5697B89C-D8A0-4666-8C1F-3DD0B5842B4C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281FE4C1-9718-4674-B0B3-480511207E61}" type="slidenum">
              <a:rPr lang="zh-CN" altLang="en-US" sz="1200"/>
              <a:t>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A62236FF-31E0-4B97-B8AA-5D80286B30C8}" type="slidenum">
              <a:rPr lang="zh-CN" altLang="en-US" sz="1200"/>
              <a:t>2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7F0E7C83-3DFC-4ED1-A6CF-C7C6B5BF1DAC}" type="slidenum">
              <a:rPr lang="zh-CN" altLang="en-US" sz="1200"/>
              <a:t>3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62D02499-0D2A-4D6A-BBA9-08F838DC3105}" type="slidenum">
              <a:rPr lang="zh-CN" altLang="en-US" sz="1200"/>
              <a:t>4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BFD2D1C1-EB92-4D0B-8EFE-5A8B007FEEAA}" type="slidenum">
              <a:rPr lang="zh-CN" altLang="en-US" sz="1200"/>
              <a:t>24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F5D98147-5521-466B-A9BA-E67E96A92DF3}" type="slidenum">
              <a:rPr lang="zh-CN" altLang="en-US" sz="1200"/>
              <a:t>25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604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4A3AE88E-12DB-4E83-AED0-C44DD02C2AFA}" type="slidenum">
              <a:rPr lang="zh-CN" altLang="en-US" sz="1200"/>
              <a:t>26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665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5DB89F0E-3802-4480-8643-534DD95A654A}" type="slidenum">
              <a:rPr lang="zh-CN" altLang="en-US" sz="1200"/>
              <a:t>31</a:t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C7516-AA06-445F-9BC6-DE81BF9F1E3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E9439-D97F-498C-BDC9-DD75ABC209F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F6F54-1B47-41A5-BF7C-F5168731C12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2E96B4-A77D-4E75-978E-432D2227B9E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4DD11-DF37-4DD6-8EDA-E41CECF4EA2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F70F5-9D6F-461A-944B-8E2ACCE1CBF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4" descr="D:\11月 英语组\小学英语汇报材料2014.12.16\logo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2451100"/>
            <a:ext cx="9525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4" descr="D:\11月 英语组\小学英语汇报材料2014.12.16\logo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225" y="2451100"/>
            <a:ext cx="9525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4" descr="D:\11月 英语组\小学英语汇报材料2014.12.16\logo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175"/>
            <a:ext cx="9525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4" descr="D:\11月 英语组\小学英语汇报材料2014.12.16\logo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0" y="6480175"/>
            <a:ext cx="11113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899592" y="2708498"/>
            <a:ext cx="4632676" cy="1720077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4200" b="0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KSO_FD"/>
          <p:cNvSpPr>
            <a:spLocks noGrp="1"/>
          </p:cNvSpPr>
          <p:nvPr>
            <p:ph type="dt" sz="half" idx="10"/>
          </p:nvPr>
        </p:nvSpPr>
        <p:spPr>
          <a:xfrm>
            <a:off x="628650" y="57689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8762F322-6610-47EB-B99B-0C1A900DA597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12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5768975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13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57689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881BD439-2918-45AE-B7B6-7966B1983EA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7" name="内容占位符 10"/>
          <p:cNvSpPr>
            <a:spLocks noGrp="1"/>
          </p:cNvSpPr>
          <p:nvPr>
            <p:ph sz="quarter" idx="13"/>
          </p:nvPr>
        </p:nvSpPr>
        <p:spPr>
          <a:xfrm>
            <a:off x="467544" y="980728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A8C56D79-A85F-4EA6-BA91-F454F58F7799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413C270-7C29-4CB8-A866-2F5744170F6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26115-0192-4731-AF04-C4FB3E07F7B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D1D788-3C34-4EA2-9937-A6F94BD4540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037DA-720A-426A-8608-3070FC82F7A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C126C-37E4-4C51-99CB-EBD9B333404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29602-DAD0-415F-BC93-83BD7A9D19D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C245A-F816-404A-AD80-8DEB093CFC3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76C9D-BFF3-4083-BEA7-2A5EBB6A2F9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058CE-8299-4182-B01D-CEF952BCB5C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FC4AE-F6C0-493B-8CE9-1A74ABFB3D7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1760E-C0A3-44F6-8396-FFA00C2D28D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B8988-291D-4380-A346-66E2AF2E0EC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CFBF2-A3CA-4314-A68B-06774550E64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F710F-7864-434D-B7EC-EBEF90CF37C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A6BEE-2983-4FB2-8483-3629D252F0B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622BB-757A-4C0A-836D-341024437E8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F0FBA-9034-42E5-B390-F8E48B320FC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F59F486-A710-469D-B6F2-1D1F71AE88F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4742C8C-F6CE-432E-8234-5E290CBA77EF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5.png"/><Relationship Id="rId2" Type="http://schemas.openxmlformats.org/officeDocument/2006/relationships/audio" Target="file:///E:\&#20154;&#25945;&#26032;&#29256;6&#19978;\&#12304;&#32039;&#24613;&#12305;2016.10.10&#23567;&#23398;&#33521;&#35821;&#20154;&#25945;&#26032;&#29256;6&#19978;&#36164;&#28304;&#31574;&#21010;&#21333;-&#37101;&#20122;&#30007;&#65288;&#26032;&#22686;12&#26465;&#65289;\Unit6%20There%20are%20four%20seasons%20in%20a%20year\Lesson31%20&#25945;&#23398;&#35838;&#20214;\green.mp3" TargetMode="External"/><Relationship Id="rId1" Type="http://schemas.microsoft.com/office/2007/relationships/media" Target="file:///E:\&#20154;&#25945;&#26032;&#29256;6&#19978;\&#12304;&#32039;&#24613;&#12305;2016.10.10&#23567;&#23398;&#33521;&#35821;&#20154;&#25945;&#26032;&#29256;6&#19978;&#36164;&#28304;&#31574;&#21010;&#21333;-&#37101;&#20122;&#30007;&#65288;&#26032;&#22686;12&#26465;&#65289;\Unit6%20There%20are%20four%20seasons%20in%20a%20year\Lesson31%20&#25945;&#23398;&#35838;&#20214;\green.mp3" TargetMode="External"/><Relationship Id="rId6" Type="http://schemas.openxmlformats.org/officeDocument/2006/relationships/image" Target="../media/image29.jpeg"/><Relationship Id="rId5" Type="http://schemas.openxmlformats.org/officeDocument/2006/relationships/image" Target="../media/image17.pn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5.png"/><Relationship Id="rId2" Type="http://schemas.openxmlformats.org/officeDocument/2006/relationships/audio" Target="file:///E:\&#20154;&#25945;&#26032;&#29256;6&#19978;\&#12304;&#32039;&#24613;&#12305;2016.10.10&#23567;&#23398;&#33521;&#35821;&#20154;&#25945;&#26032;&#29256;6&#19978;&#36164;&#28304;&#31574;&#21010;&#21333;-&#37101;&#20122;&#30007;&#65288;&#26032;&#22686;12&#26465;&#65289;\Unit6%20There%20are%20four%20seasons%20in%20a%20year\Lesson31%20&#25945;&#23398;&#35838;&#20214;\birds.mp3" TargetMode="External"/><Relationship Id="rId1" Type="http://schemas.microsoft.com/office/2007/relationships/media" Target="file:///E:\&#20154;&#25945;&#26032;&#29256;6&#19978;\&#12304;&#32039;&#24613;&#12305;2016.10.10&#23567;&#23398;&#33521;&#35821;&#20154;&#25945;&#26032;&#29256;6&#19978;&#36164;&#28304;&#31574;&#21010;&#21333;-&#37101;&#20122;&#30007;&#65288;&#26032;&#22686;12&#26465;&#65289;\Unit6%20There%20are%20four%20seasons%20in%20a%20year\Lesson31%20&#25945;&#23398;&#35838;&#20214;\birds.mp3" TargetMode="Externa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5.png"/><Relationship Id="rId2" Type="http://schemas.openxmlformats.org/officeDocument/2006/relationships/audio" Target="file:///E:\&#20154;&#25945;&#26032;&#29256;6&#19978;\&#12304;&#32039;&#24613;&#12305;2016.10.10&#23567;&#23398;&#33521;&#35821;&#20154;&#25945;&#26032;&#29256;6&#19978;&#36164;&#28304;&#31574;&#21010;&#21333;-&#37101;&#20122;&#30007;&#65288;&#26032;&#22686;12&#26465;&#65289;\Unit6%20There%20are%20four%20seasons%20in%20a%20year\Lesson31%20&#25945;&#23398;&#35838;&#20214;\1.mp3" TargetMode="External"/><Relationship Id="rId1" Type="http://schemas.microsoft.com/office/2007/relationships/media" Target="file:///E:\&#20154;&#25945;&#26032;&#29256;6&#19978;\&#12304;&#32039;&#24613;&#12305;2016.10.10&#23567;&#23398;&#33521;&#35821;&#20154;&#25945;&#26032;&#29256;6&#19978;&#36164;&#28304;&#31574;&#21010;&#21333;-&#37101;&#20122;&#30007;&#65288;&#26032;&#22686;12&#26465;&#65289;\Unit6%20There%20are%20four%20seasons%20in%20a%20year\Lesson31%20&#25945;&#23398;&#35838;&#20214;\1.mp3" TargetMode="External"/><Relationship Id="rId6" Type="http://schemas.openxmlformats.org/officeDocument/2006/relationships/image" Target="../media/image46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5.png"/><Relationship Id="rId2" Type="http://schemas.openxmlformats.org/officeDocument/2006/relationships/audio" Target="file:///E:\&#20154;&#25945;&#26032;&#29256;6&#19978;\&#12304;&#32039;&#24613;&#12305;2016.10.10&#23567;&#23398;&#33521;&#35821;&#20154;&#25945;&#26032;&#29256;6&#19978;&#36164;&#28304;&#31574;&#21010;&#21333;-&#37101;&#20122;&#30007;&#65288;&#26032;&#22686;12&#26465;&#65289;\Unit6%20There%20are%20four%20seasons%20in%20a%20year\Lesson31%20&#25945;&#23398;&#35838;&#20214;\2.mp3" TargetMode="External"/><Relationship Id="rId1" Type="http://schemas.microsoft.com/office/2007/relationships/media" Target="file:///E:\&#20154;&#25945;&#26032;&#29256;6&#19978;\&#12304;&#32039;&#24613;&#12305;2016.10.10&#23567;&#23398;&#33521;&#35821;&#20154;&#25945;&#26032;&#29256;6&#19978;&#36164;&#28304;&#31574;&#21010;&#21333;-&#37101;&#20122;&#30007;&#65288;&#26032;&#22686;12&#26465;&#65289;\Unit6%20There%20are%20four%20seasons%20in%20a%20year\Lesson31%20&#25945;&#23398;&#35838;&#20214;\2.mp3" TargetMode="External"/><Relationship Id="rId6" Type="http://schemas.openxmlformats.org/officeDocument/2006/relationships/image" Target="../media/image47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5.png"/><Relationship Id="rId2" Type="http://schemas.openxmlformats.org/officeDocument/2006/relationships/audio" Target="file:///E:\&#20154;&#25945;&#26032;&#29256;6&#19978;\&#12304;&#32039;&#24613;&#12305;2016.10.10&#23567;&#23398;&#33521;&#35821;&#20154;&#25945;&#26032;&#29256;6&#19978;&#36164;&#28304;&#31574;&#21010;&#21333;-&#37101;&#20122;&#30007;&#65288;&#26032;&#22686;12&#26465;&#65289;\Unit6%20There%20are%20four%20seasons%20in%20a%20year\Lesson31%20&#25945;&#23398;&#35838;&#20214;\3.mp3" TargetMode="External"/><Relationship Id="rId1" Type="http://schemas.microsoft.com/office/2007/relationships/media" Target="file:///E:\&#20154;&#25945;&#26032;&#29256;6&#19978;\&#12304;&#32039;&#24613;&#12305;2016.10.10&#23567;&#23398;&#33521;&#35821;&#20154;&#25945;&#26032;&#29256;6&#19978;&#36164;&#28304;&#31574;&#21010;&#21333;-&#37101;&#20122;&#30007;&#65288;&#26032;&#22686;12&#26465;&#65289;\Unit6%20There%20are%20four%20seasons%20in%20a%20year\Lesson31%20&#25945;&#23398;&#35838;&#20214;\3.mp3" TargetMode="External"/><Relationship Id="rId6" Type="http://schemas.openxmlformats.org/officeDocument/2006/relationships/image" Target="../media/image4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hyperlink" Target="L32SING.SW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media" Target="file:///E:\&#20154;&#25945;&#26032;&#29256;6&#19978;\&#12304;&#32039;&#24613;&#12305;2016.10.10&#23567;&#23398;&#33521;&#35821;&#20154;&#25945;&#26032;&#29256;6&#19978;&#36164;&#28304;&#31574;&#21010;&#21333;-&#37101;&#20122;&#30007;&#65288;&#26032;&#22686;12&#26465;&#65289;\Unit6%20There%20are%20four%20seasons%20in%20a%20year\Lesson31%20&#25945;&#23398;&#35838;&#20214;\spring.mp3" TargetMode="External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audio" Target="file:///E:\&#20154;&#25945;&#26032;&#29256;6&#19978;\&#12304;&#32039;&#24613;&#12305;2016.10.10&#23567;&#23398;&#33521;&#35821;&#20154;&#25945;&#26032;&#29256;6&#19978;&#36164;&#28304;&#31574;&#21010;&#21333;-&#37101;&#20122;&#30007;&#65288;&#26032;&#22686;12&#26465;&#65289;\Unit6%20There%20are%20four%20seasons%20in%20a%20year\Lesson31%20&#25945;&#23398;&#35838;&#20214;\season.mp3" TargetMode="External"/><Relationship Id="rId1" Type="http://schemas.microsoft.com/office/2007/relationships/media" Target="file:///E:\&#20154;&#25945;&#26032;&#29256;6&#19978;\&#12304;&#32039;&#24613;&#12305;2016.10.10&#23567;&#23398;&#33521;&#35821;&#20154;&#25945;&#26032;&#29256;6&#19978;&#36164;&#28304;&#31574;&#21010;&#21333;-&#37101;&#20122;&#30007;&#65288;&#26032;&#22686;12&#26465;&#65289;\Unit6%20There%20are%20four%20seasons%20in%20a%20year\Lesson31%20&#25945;&#23398;&#35838;&#20214;\season.mp3" TargetMode="External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3.GIF"/><Relationship Id="rId4" Type="http://schemas.openxmlformats.org/officeDocument/2006/relationships/audio" Target="file:///E:\&#20154;&#25945;&#26032;&#29256;6&#19978;\&#12304;&#32039;&#24613;&#12305;2016.10.10&#23567;&#23398;&#33521;&#35821;&#20154;&#25945;&#26032;&#29256;6&#19978;&#36164;&#28304;&#31574;&#21010;&#21333;-&#37101;&#20122;&#30007;&#65288;&#26032;&#22686;12&#26465;&#65289;\Unit6%20There%20are%20four%20seasons%20in%20a%20year\Lesson31%20&#25945;&#23398;&#35838;&#20214;\spring.mp3" TargetMode="External"/><Relationship Id="rId9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hyperlink" Target="Lesson31_Just_read_and_talk&#35838;&#25991;&#21160;&#30011;.SWF" TargetMode="Externa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979169"/>
            <a:ext cx="5040313" cy="637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教精通版六</a:t>
            </a: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年级上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册</a:t>
            </a:r>
            <a:endParaRPr lang="en-US" altLang="zh-CN" sz="2800" b="1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251520" y="2708920"/>
            <a:ext cx="8642350" cy="1720850"/>
          </a:xfrm>
        </p:spPr>
        <p:txBody>
          <a:bodyPr anchor="ctr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Unit6 There are four seasons </a:t>
            </a:r>
            <a:b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</a:b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in a year.</a:t>
            </a:r>
            <a:endParaRPr lang="zh-CN" altLang="en-US" sz="4800" b="1" dirty="0" smtClean="0">
              <a:solidFill>
                <a:schemeClr val="accent6">
                  <a:lumMod val="50000"/>
                </a:schemeClr>
              </a:solidFill>
              <a:effectLst/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4325" y="620688"/>
            <a:ext cx="2786063" cy="199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2600916" y="5441755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email"/>
          <a:srcRect t="8165"/>
          <a:stretch>
            <a:fillRect/>
          </a:stretch>
        </p:blipFill>
        <p:spPr bwMode="auto">
          <a:xfrm>
            <a:off x="2876550" y="1195388"/>
            <a:ext cx="3368675" cy="439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254375" y="5662613"/>
            <a:ext cx="48847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kumimoji="0" lang="zh-CN" altLang="en-US" sz="4400" b="1">
                <a:solidFill>
                  <a:srgbClr val="FF0000"/>
                </a:solidFill>
                <a:latin typeface="+mj-lt"/>
              </a:rPr>
              <a:t>taller and taller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350963" y="5662613"/>
            <a:ext cx="6754812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kumimoji="0" lang="zh-CN" altLang="en-US" sz="44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I grow _____________</a:t>
            </a:r>
            <a:r>
              <a:rPr kumimoji="0" lang="en-US" altLang="zh-CN" sz="44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_</a:t>
            </a:r>
            <a:r>
              <a:rPr kumimoji="0" lang="zh-CN" altLang="en-US" sz="44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.</a:t>
            </a:r>
            <a:endParaRPr kumimoji="0" lang="zh-CN" altLang="en-US" sz="1800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0965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138238" y="1401763"/>
            <a:ext cx="2570162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67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utoUpdateAnimBg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725" y="1600200"/>
            <a:ext cx="4329113" cy="397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6763" y="1597025"/>
            <a:ext cx="4357687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85738" y="5688013"/>
            <a:ext cx="89090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40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The trees are ____________</a:t>
            </a:r>
            <a:r>
              <a:rPr lang="en-US" altLang="zh-CN" sz="40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_</a:t>
            </a:r>
            <a:r>
              <a:rPr lang="zh-CN" altLang="en-US" sz="40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_____.</a:t>
            </a:r>
            <a:endParaRPr lang="zh-CN" altLang="en-US" sz="2000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549650" y="5688013"/>
            <a:ext cx="554513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4000" b="1" dirty="0">
                <a:solidFill>
                  <a:srgbClr val="FF0000"/>
                </a:solidFill>
                <a:latin typeface="+mj-lt"/>
              </a:rPr>
              <a:t>greener and greener</a:t>
            </a:r>
          </a:p>
        </p:txBody>
      </p:sp>
      <p:sp>
        <p:nvSpPr>
          <p:cNvPr id="41990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138238" y="1401763"/>
            <a:ext cx="2570162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92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3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ldLvl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338" y="1665288"/>
            <a:ext cx="8572500" cy="37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50825" y="5578475"/>
            <a:ext cx="87137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40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My pencil gets</a:t>
            </a:r>
            <a:r>
              <a:rPr lang="zh-CN" altLang="en-US" sz="44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_______________.</a:t>
            </a:r>
            <a:endParaRPr lang="zh-CN" altLang="en-US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84613" y="5629275"/>
            <a:ext cx="48863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4000" b="1" dirty="0">
                <a:solidFill>
                  <a:srgbClr val="FF0000"/>
                </a:solidFill>
                <a:latin typeface="+mj-lt"/>
              </a:rPr>
              <a:t>shorter and shorter</a:t>
            </a:r>
          </a:p>
        </p:txBody>
      </p:sp>
      <p:sp>
        <p:nvSpPr>
          <p:cNvPr id="43013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138238" y="1401763"/>
            <a:ext cx="2570162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5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6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13" y="2636838"/>
            <a:ext cx="4945062" cy="310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138238" y="1401763"/>
            <a:ext cx="2570162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37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827088" y="1617663"/>
            <a:ext cx="75549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kumimoji="0" lang="zh-CN" altLang="en-US" sz="4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Spring is the </a:t>
            </a:r>
            <a:r>
              <a:rPr kumimoji="0" lang="en-US" altLang="zh-CN" sz="4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_____ </a:t>
            </a:r>
            <a:r>
              <a:rPr kumimoji="0" lang="zh-CN" altLang="en-US" sz="4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season.</a:t>
            </a:r>
          </a:p>
        </p:txBody>
      </p:sp>
      <p:pic>
        <p:nvPicPr>
          <p:cNvPr id="10" name="图片 9" descr="0090090136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67288" y="3308350"/>
            <a:ext cx="4176712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400550" y="1592263"/>
            <a:ext cx="17208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zh-CN" altLang="en-US" sz="4400" b="1">
                <a:solidFill>
                  <a:srgbClr val="FF0000"/>
                </a:solidFill>
                <a:latin typeface="Arial" panose="020B0604020202020204" pitchFamily="34" charset="0"/>
              </a:rPr>
              <a:t>green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2" name="green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392363"/>
            <a:ext cx="4873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68313" y="1192213"/>
            <a:ext cx="82804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kumimoji="0" lang="zh-CN" altLang="en-US" sz="4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The trees have new green leaves.</a:t>
            </a:r>
          </a:p>
        </p:txBody>
      </p:sp>
      <p:sp>
        <p:nvSpPr>
          <p:cNvPr id="45060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146" y="1898650"/>
            <a:ext cx="7534275" cy="4572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6082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138238" y="1401763"/>
            <a:ext cx="2570162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084" name="图片 1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46086" name="Picture 2" descr="t01f7c9dfec8619685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11463"/>
            <a:ext cx="2979738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58763" y="1741488"/>
            <a:ext cx="86947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kumimoji="0" lang="zh-CN" altLang="en-US" sz="36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There are a lot of </a:t>
            </a:r>
            <a:r>
              <a:rPr kumimoji="0" lang="en-US" altLang="zh-CN" sz="36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_______ </a:t>
            </a:r>
            <a:r>
              <a:rPr kumimoji="0" lang="zh-CN" altLang="en-US" sz="36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on the trees.</a:t>
            </a:r>
            <a:endParaRPr kumimoji="0" lang="zh-CN" altLang="en-US" sz="16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84150" y="5056188"/>
            <a:ext cx="27733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kumimoji="0" lang="zh-CN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apple trees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140200" y="1752600"/>
            <a:ext cx="1800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zh-CN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flowers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3260725" y="5843588"/>
            <a:ext cx="24177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kumimoji="0" lang="en-US" altLang="zh-CN" sz="3600" b="1">
                <a:solidFill>
                  <a:srgbClr val="FF0000"/>
                </a:solidFill>
                <a:latin typeface="Arial" panose="020B0604020202020204" pitchFamily="34" charset="0"/>
              </a:rPr>
              <a:t>pear</a:t>
            </a:r>
            <a:r>
              <a:rPr kumimoji="0" lang="zh-CN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 trees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6227763" y="5049838"/>
            <a:ext cx="27733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kumimoji="0" lang="en-US" altLang="zh-CN" sz="3600" b="1">
                <a:solidFill>
                  <a:srgbClr val="FF0000"/>
                </a:solidFill>
                <a:latin typeface="Arial" panose="020B0604020202020204" pitchFamily="34" charset="0"/>
              </a:rPr>
              <a:t>peach</a:t>
            </a:r>
            <a:r>
              <a:rPr kumimoji="0" lang="zh-CN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 trees</a:t>
            </a:r>
          </a:p>
        </p:txBody>
      </p:sp>
      <p:pic>
        <p:nvPicPr>
          <p:cNvPr id="46092" name="图片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9738" y="3570288"/>
            <a:ext cx="3076575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3" name="图片 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56313" y="2781300"/>
            <a:ext cx="30797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7106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138238" y="1401763"/>
            <a:ext cx="2570162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08" name="图片 1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73050" y="1444625"/>
            <a:ext cx="8570913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kumimoji="0" lang="zh-CN" altLang="en-US" sz="36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Some animals wake up from their long sleep.</a:t>
            </a:r>
            <a:endParaRPr kumimoji="0" lang="zh-CN" altLang="en-US" sz="16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7111" name="Picture 3" descr="t017791a357bc4c16ce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2713038"/>
            <a:ext cx="3100387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Picture 4" descr="t01b32070fcf6ae628d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2713038"/>
            <a:ext cx="2903538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3" name="Picture 5" descr="t0103b9e1691bf2723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6013" y="4791075"/>
            <a:ext cx="3100387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4" name="Picture 6" descr="t01d29d8f7dc1548d85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6825" y="4791075"/>
            <a:ext cx="2903538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8130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138238" y="1401763"/>
            <a:ext cx="2570162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132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48134" name="图片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" y="2636838"/>
            <a:ext cx="4779963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图片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2636838"/>
            <a:ext cx="4648200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84175" y="1641475"/>
            <a:ext cx="85185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kumimoji="0" lang="en-US" altLang="zh-CN" sz="4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_____ </a:t>
            </a:r>
            <a:r>
              <a:rPr kumimoji="0" lang="zh-CN" altLang="en-US" sz="4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sing to welcome the spring.</a:t>
            </a:r>
            <a:endParaRPr kumimoji="0" lang="zh-CN" altLang="en-US" sz="1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425450" y="1639888"/>
            <a:ext cx="1495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zh-CN" altLang="en-US" sz="4000" b="1">
                <a:solidFill>
                  <a:srgbClr val="FF0000"/>
                </a:solidFill>
                <a:latin typeface="Arial" panose="020B0604020202020204" pitchFamily="34" charset="0"/>
              </a:rPr>
              <a:t>Birds</a:t>
            </a:r>
            <a:endParaRPr lang="zh-CN" altLang="en-US"/>
          </a:p>
        </p:txBody>
      </p:sp>
      <p:pic>
        <p:nvPicPr>
          <p:cNvPr id="6" name="birds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239236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5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" name="圆角矩形 1"/>
          <p:cNvSpPr/>
          <p:nvPr/>
        </p:nvSpPr>
        <p:spPr>
          <a:xfrm>
            <a:off x="179388" y="1628775"/>
            <a:ext cx="8785225" cy="46799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346075" y="1757363"/>
            <a:ext cx="8496300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kumimoji="0" lang="zh-CN" altLang="en-US" sz="3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What is spring like? Spring is the green ______. The trees have new _______ leaves.There are a lot of _______ on apple trees, pear trees and peach trees. Some  _______ wake up from their long sleep. _____ sing to welcome the spring.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763713" y="5430838"/>
            <a:ext cx="14176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kumimoji="0" lang="zh-CN" altLang="en-US" sz="3600">
                <a:solidFill>
                  <a:srgbClr val="FF0000"/>
                </a:solidFill>
                <a:latin typeface="Arial" panose="020B0604020202020204" pitchFamily="34" charset="0"/>
              </a:rPr>
              <a:t>Birds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857375" y="4724400"/>
            <a:ext cx="24479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kumimoji="0" lang="zh-CN" altLang="en-US" sz="3600">
                <a:solidFill>
                  <a:srgbClr val="FF0000"/>
                </a:solidFill>
                <a:latin typeface="Arial" panose="020B0604020202020204" pitchFamily="34" charset="0"/>
              </a:rPr>
              <a:t>animals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565775" y="3279775"/>
            <a:ext cx="172878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kumimoji="0" lang="zh-CN" altLang="en-US" sz="3600">
                <a:solidFill>
                  <a:srgbClr val="FF0000"/>
                </a:solidFill>
                <a:latin typeface="Arial" panose="020B0604020202020204" pitchFamily="34" charset="0"/>
              </a:rPr>
              <a:t>flowers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6538913" y="2549525"/>
            <a:ext cx="15113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kumimoji="0" lang="zh-CN" altLang="en-US" sz="3600">
                <a:solidFill>
                  <a:srgbClr val="FF0000"/>
                </a:solidFill>
                <a:latin typeface="Arial" panose="020B0604020202020204" pitchFamily="34" charset="0"/>
              </a:rPr>
              <a:t>green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46075" y="2543175"/>
            <a:ext cx="19478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kumimoji="0" lang="zh-CN" altLang="en-US" sz="3600">
                <a:solidFill>
                  <a:srgbClr val="FF0000"/>
                </a:solidFill>
                <a:latin typeface="Arial" panose="020B0604020202020204" pitchFamily="34" charset="0"/>
              </a:rPr>
              <a:t>season</a:t>
            </a:r>
          </a:p>
        </p:txBody>
      </p:sp>
      <p:sp>
        <p:nvSpPr>
          <p:cNvPr id="49161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 dirty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1138238" y="1401763"/>
            <a:ext cx="2928937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163" name="图片 1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4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Read and write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utoUpdateAnimBg="0"/>
      <p:bldP spid="11" grpId="0" bldLvl="0" autoUpdateAnimBg="0"/>
      <p:bldP spid="12" grpId="0" bldLvl="0" autoUpdateAnimBg="0"/>
      <p:bldP spid="13" grpId="0" bldLvl="0" autoUpdateAnimBg="0"/>
      <p:bldP spid="14" grpId="0" bldLvl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1203" name="Text Box 4"/>
          <p:cNvSpPr txBox="1">
            <a:spLocks noChangeArrowheads="1"/>
          </p:cNvSpPr>
          <p:nvPr/>
        </p:nvSpPr>
        <p:spPr bwMode="auto">
          <a:xfrm>
            <a:off x="922338" y="1370013"/>
            <a:ext cx="73342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kumimoji="0" lang="zh-CN" altLang="en-US" sz="40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What do people do in spring?</a:t>
            </a:r>
            <a:endParaRPr kumimoji="0" lang="zh-CN" altLang="en-US" sz="18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2" name="Picture 5" descr="t015bd6496a1e8ad8ca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7225" y="3473450"/>
            <a:ext cx="3394075" cy="331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95288" y="2279650"/>
            <a:ext cx="216058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kumimoji="0" lang="zh-CN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farm the land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571875" y="1944688"/>
            <a:ext cx="1920875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kumimoji="0" lang="zh-CN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go on spring outings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742113" y="2484438"/>
            <a:ext cx="215106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kumimoji="0" lang="zh-CN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fly kites</a:t>
            </a:r>
          </a:p>
        </p:txBody>
      </p:sp>
      <p:pic>
        <p:nvPicPr>
          <p:cNvPr id="50183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73450"/>
            <a:ext cx="3571875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2425" y="3473450"/>
            <a:ext cx="3241675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5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1138238" y="1401763"/>
            <a:ext cx="2570162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187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8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utoUpdateAnimBg="0"/>
      <p:bldP spid="14" grpId="0" bldLvl="0" autoUpdateAnimBg="0"/>
      <p:bldP spid="15" grpId="0" bldLvl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7" descr="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113"/>
            <a:ext cx="9144000" cy="684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4" name="Picture 6" descr="%5Bwallcoo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8" y="-31750"/>
            <a:ext cx="9094113" cy="6881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1" name="矩形 20"/>
          <p:cNvGrpSpPr/>
          <p:nvPr/>
        </p:nvGrpSpPr>
        <p:grpSpPr bwMode="auto">
          <a:xfrm>
            <a:off x="6352032" y="6339840"/>
            <a:ext cx="2791968" cy="560832"/>
            <a:chOff x="6352032" y="6339840"/>
            <a:chExt cx="2791968" cy="560832"/>
          </a:xfrm>
        </p:grpSpPr>
        <p:pic>
          <p:nvPicPr>
            <p:cNvPr id="29705" name="矩形 20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352032" y="6339840"/>
              <a:ext cx="2791968" cy="560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706" name="Text Box 10"/>
            <p:cNvSpPr txBox="1">
              <a:spLocks noChangeArrowheads="1"/>
            </p:cNvSpPr>
            <p:nvPr/>
          </p:nvSpPr>
          <p:spPr bwMode="auto">
            <a:xfrm>
              <a:off x="6349012" y="6341981"/>
              <a:ext cx="2794988" cy="555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</p:grpSp>
      <p:pic>
        <p:nvPicPr>
          <p:cNvPr id="29702" name="Picture 5" descr="%5Bwallcoo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1588" y="-41275"/>
            <a:ext cx="9145588" cy="689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" name="矩形 23"/>
          <p:cNvSpPr/>
          <p:nvPr/>
        </p:nvSpPr>
        <p:spPr bwMode="auto">
          <a:xfrm>
            <a:off x="7615238" y="5372100"/>
            <a:ext cx="1528762" cy="1477963"/>
          </a:xfrm>
          <a:prstGeom prst="rect">
            <a:avLst/>
          </a:prstGeom>
          <a:solidFill>
            <a:srgbClr val="E9C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25" name="Picture 4" descr="%5Bwallcoo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38" y="-41275"/>
            <a:ext cx="9145588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952500" y="1993900"/>
            <a:ext cx="2395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kumimoji="0" lang="zh-CN" altLang="en-US" sz="40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fly kites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971550" y="5373688"/>
            <a:ext cx="35988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kumimoji="0" lang="zh-CN" altLang="en-US" sz="40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farm the land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971550" y="2925763"/>
            <a:ext cx="2395538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kumimoji="0" lang="zh-CN" altLang="en-US" sz="40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go on spring outings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6372225" y="5373688"/>
            <a:ext cx="2395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kumimoji="0" lang="zh-CN" altLang="en-US" sz="4000" b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去春游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6516688" y="3429000"/>
            <a:ext cx="23955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kumimoji="0" lang="zh-CN" altLang="en-US" sz="4000" b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放风筝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6445250" y="1989138"/>
            <a:ext cx="2395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kumimoji="0" lang="zh-CN" altLang="en-US" sz="4000" b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种地</a:t>
            </a:r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>
            <a:off x="3040063" y="2447925"/>
            <a:ext cx="3476625" cy="14144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V="1">
            <a:off x="4335463" y="2543175"/>
            <a:ext cx="2181225" cy="31591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>
            <a:off x="2897188" y="3933825"/>
            <a:ext cx="3548062" cy="18002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11" name="WordArt 3"/>
          <p:cNvSpPr>
            <a:spLocks noChangeArrowheads="1" noChangeShapeType="1"/>
          </p:cNvSpPr>
          <p:nvPr/>
        </p:nvSpPr>
        <p:spPr bwMode="auto">
          <a:xfrm rot="660000">
            <a:off x="1017588" y="835025"/>
            <a:ext cx="3871912" cy="13509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altLang="zh-CN" sz="4000" b="1" kern="10">
                <a:ln w="9525">
                  <a:solidFill>
                    <a:srgbClr val="99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740000" scaled="1"/>
                </a:gradFill>
                <a:effectLst>
                  <a:outerShdw dist="53882" dir="2700000" algn="ctr" rotWithShape="0">
                    <a:srgbClr val="9999FF">
                      <a:alpha val="75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Can you say?</a:t>
            </a:r>
            <a:endParaRPr lang="zh-CN" altLang="en-US" sz="4000" b="1" kern="10">
              <a:ln w="9525">
                <a:solidFill>
                  <a:srgbClr val="99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4740000" scaled="1"/>
              </a:gradFill>
              <a:effectLst>
                <a:outerShdw dist="53882" dir="2700000" algn="ctr" rotWithShape="0">
                  <a:srgbClr val="9999FF">
                    <a:alpha val="75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1212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312738" y="1497013"/>
            <a:ext cx="87852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kumimoji="0" lang="zh-CN" altLang="en-US" sz="36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Farmers are busy. They ____________. </a:t>
            </a:r>
            <a:endParaRPr kumimoji="0" lang="zh-CN" altLang="en-US" sz="1600" dirty="0" smtClean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591175" y="1508125"/>
            <a:ext cx="312578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kumimoji="0" lang="zh-CN" altLang="en-US" sz="3600" b="1" dirty="0" smtClean="0">
                <a:solidFill>
                  <a:srgbClr val="FF0000"/>
                </a:solidFill>
                <a:latin typeface="+mj-lt"/>
              </a:rPr>
              <a:t>farm the land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kumimoji="0" lang="zh-CN" altLang="en-US" sz="1600" b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2229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 dirty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138238" y="1401763"/>
            <a:ext cx="2570162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31" name="图片 1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2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161680"/>
            <a:ext cx="7239000" cy="42291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931863" y="1470025"/>
            <a:ext cx="76009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kumimoji="0" lang="zh-CN" altLang="en-US" sz="40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People __________________.</a:t>
            </a:r>
            <a:endParaRPr kumimoji="0" lang="zh-CN" altLang="en-US" sz="1800" dirty="0" smtClean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770188" y="1465263"/>
            <a:ext cx="5402262" cy="97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kumimoji="0" lang="zh-CN" altLang="en-US" sz="4000" b="1" dirty="0" smtClean="0">
                <a:solidFill>
                  <a:srgbClr val="FF0000"/>
                </a:solidFill>
                <a:latin typeface="+mj-lt"/>
              </a:rPr>
              <a:t>go on spring outings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kumimoji="0" lang="zh-CN" altLang="en-US" sz="1800" b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3252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138238" y="1401763"/>
            <a:ext cx="2570162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254" name="图片 1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5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939" y="2132856"/>
            <a:ext cx="6553200" cy="45529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465263" y="2119313"/>
            <a:ext cx="63468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kumimoji="0" lang="zh-CN" altLang="en-US" sz="36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Everyone enjoys the spring.</a:t>
            </a:r>
            <a:endParaRPr kumimoji="0" lang="zh-CN" altLang="en-US" sz="16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1465263" y="1495425"/>
            <a:ext cx="482441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kumimoji="0" lang="zh-CN" altLang="en-US" sz="36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Children ________.</a:t>
            </a:r>
            <a:endParaRPr kumimoji="0" lang="zh-CN" altLang="en-US" sz="16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552825" y="1493838"/>
            <a:ext cx="20891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kumimoji="0" lang="zh-CN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fly kites</a:t>
            </a:r>
          </a:p>
        </p:txBody>
      </p:sp>
      <p:sp>
        <p:nvSpPr>
          <p:cNvPr id="54277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 dirty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138238" y="1401763"/>
            <a:ext cx="2570162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279" name="图片 1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0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730" y="2656023"/>
            <a:ext cx="6410325" cy="39814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内容占位符 1"/>
          <p:cNvSpPr>
            <a:spLocks noGrp="1"/>
          </p:cNvSpPr>
          <p:nvPr>
            <p:ph sz="quarter" idx="13"/>
          </p:nvPr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5725" indent="0">
              <a:buFont typeface="Wingdings" panose="05000000000000000000" pitchFamily="2" charset="2"/>
              <a:buNone/>
            </a:pPr>
            <a:r>
              <a:rPr lang="en-US" altLang="zh-CN" sz="3200" dirty="0" smtClean="0">
                <a:solidFill>
                  <a:srgbClr val="30937B"/>
                </a:solidFill>
                <a:latin typeface="Arial" panose="020B0604020202020204" pitchFamily="34" charset="0"/>
              </a:rPr>
              <a:t>Just read and talk</a:t>
            </a:r>
            <a:endParaRPr lang="zh-CN" altLang="en-US" sz="3200" dirty="0" smtClean="0">
              <a:solidFill>
                <a:srgbClr val="30937B"/>
              </a:solidFill>
              <a:latin typeface="Arial" panose="020B0604020202020204" pitchFamily="34" charset="0"/>
            </a:endParaRPr>
          </a:p>
        </p:txBody>
      </p:sp>
      <p:sp>
        <p:nvSpPr>
          <p:cNvPr id="12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grpSp>
        <p:nvGrpSpPr>
          <p:cNvPr id="55298" name="组合 7"/>
          <p:cNvGrpSpPr/>
          <p:nvPr/>
        </p:nvGrpSpPr>
        <p:grpSpPr bwMode="auto">
          <a:xfrm>
            <a:off x="5219700" y="979488"/>
            <a:ext cx="3071813" cy="571500"/>
            <a:chOff x="5436096" y="1127125"/>
            <a:chExt cx="3071802" cy="571500"/>
          </a:xfrm>
        </p:grpSpPr>
        <p:sp>
          <p:nvSpPr>
            <p:cNvPr id="28" name="云形 27"/>
            <p:cNvSpPr/>
            <p:nvPr/>
          </p:nvSpPr>
          <p:spPr bwMode="auto">
            <a:xfrm>
              <a:off x="5436096" y="1127125"/>
              <a:ext cx="3071802" cy="571500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55307" name="TextBox 25"/>
            <p:cNvSpPr txBox="1">
              <a:spLocks noChangeArrowheads="1"/>
            </p:cNvSpPr>
            <p:nvPr/>
          </p:nvSpPr>
          <p:spPr bwMode="auto">
            <a:xfrm>
              <a:off x="5650426" y="1198563"/>
              <a:ext cx="2595198" cy="45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zh-CN" sz="2600">
                  <a:solidFill>
                    <a:schemeClr val="tx2"/>
                  </a:solidFill>
                  <a:latin typeface="Calibri" panose="020F0502020204030204" pitchFamily="34" charset="0"/>
                </a:rPr>
                <a:t>Listen and imitate</a:t>
              </a:r>
              <a:endParaRPr lang="zh-CN" altLang="en-US" sz="260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 flipV="1">
            <a:off x="1154113" y="1390650"/>
            <a:ext cx="32734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300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 dirty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1" name="图片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7550" y="4364038"/>
            <a:ext cx="3170238" cy="236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522288" y="1700213"/>
            <a:ext cx="8181975" cy="32273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There are four seasons in a year. Spring is the first season. In China, springtime begins around March. It is still a little cold, but it gets warmer and warmer, and the days get longer and longer.</a:t>
            </a:r>
          </a:p>
        </p:txBody>
      </p:sp>
      <p:pic>
        <p:nvPicPr>
          <p:cNvPr id="24" name="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595471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内容占位符 1"/>
          <p:cNvSpPr>
            <a:spLocks noGrp="1"/>
          </p:cNvSpPr>
          <p:nvPr>
            <p:ph sz="quarter" idx="13"/>
          </p:nvPr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5725" indent="0">
              <a:buFont typeface="Wingdings" panose="05000000000000000000" pitchFamily="2" charset="2"/>
              <a:buNone/>
            </a:pPr>
            <a:r>
              <a:rPr lang="en-US" altLang="zh-CN" sz="3200" smtClean="0">
                <a:solidFill>
                  <a:srgbClr val="30937B"/>
                </a:solidFill>
                <a:latin typeface="Arial" panose="020B0604020202020204" pitchFamily="34" charset="0"/>
              </a:rPr>
              <a:t>Just read and talk</a:t>
            </a:r>
            <a:endParaRPr lang="zh-CN" altLang="en-US" sz="3200" smtClean="0">
              <a:solidFill>
                <a:srgbClr val="30937B"/>
              </a:solidFill>
              <a:latin typeface="Arial" panose="020B0604020202020204" pitchFamily="34" charset="0"/>
            </a:endParaRPr>
          </a:p>
        </p:txBody>
      </p:sp>
      <p:sp>
        <p:nvSpPr>
          <p:cNvPr id="12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grpSp>
        <p:nvGrpSpPr>
          <p:cNvPr id="57346" name="组合 7"/>
          <p:cNvGrpSpPr/>
          <p:nvPr/>
        </p:nvGrpSpPr>
        <p:grpSpPr bwMode="auto">
          <a:xfrm>
            <a:off x="5219700" y="979488"/>
            <a:ext cx="3071813" cy="571500"/>
            <a:chOff x="5436096" y="1127125"/>
            <a:chExt cx="3071802" cy="571500"/>
          </a:xfrm>
        </p:grpSpPr>
        <p:sp>
          <p:nvSpPr>
            <p:cNvPr id="28" name="云形 27"/>
            <p:cNvSpPr/>
            <p:nvPr/>
          </p:nvSpPr>
          <p:spPr bwMode="auto">
            <a:xfrm>
              <a:off x="5436096" y="1127125"/>
              <a:ext cx="3071802" cy="571500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57355" name="TextBox 25"/>
            <p:cNvSpPr txBox="1">
              <a:spLocks noChangeArrowheads="1"/>
            </p:cNvSpPr>
            <p:nvPr/>
          </p:nvSpPr>
          <p:spPr bwMode="auto">
            <a:xfrm>
              <a:off x="5650426" y="1198563"/>
              <a:ext cx="2595198" cy="45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zh-CN" sz="2600">
                  <a:solidFill>
                    <a:schemeClr val="tx2"/>
                  </a:solidFill>
                  <a:latin typeface="Calibri" panose="020F0502020204030204" pitchFamily="34" charset="0"/>
                </a:rPr>
                <a:t>Listen and imitate</a:t>
              </a:r>
              <a:endParaRPr lang="zh-CN" altLang="en-US" sz="260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 flipV="1">
            <a:off x="1154113" y="1390650"/>
            <a:ext cx="32734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348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 dirty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2" name="图片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26163" y="4541838"/>
            <a:ext cx="2944812" cy="220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84175" y="1579563"/>
            <a:ext cx="8497888" cy="39322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What is spring like? Spring is the green season. The trees have new green leaves. There are a lot of flowers on apple trees, pear trees and peach trees. Some animals wake up from their long sleep. Birds sing to welcome the spring.</a:t>
            </a:r>
          </a:p>
        </p:txBody>
      </p:sp>
      <p:pic>
        <p:nvPicPr>
          <p:cNvPr id="4" name="2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68960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内容占位符 1"/>
          <p:cNvSpPr>
            <a:spLocks noGrp="1"/>
          </p:cNvSpPr>
          <p:nvPr>
            <p:ph sz="quarter" idx="13"/>
          </p:nvPr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5725" indent="0">
              <a:buFont typeface="Wingdings" panose="05000000000000000000" pitchFamily="2" charset="2"/>
              <a:buNone/>
            </a:pPr>
            <a:r>
              <a:rPr lang="en-US" altLang="zh-CN" sz="3200" smtClean="0">
                <a:solidFill>
                  <a:srgbClr val="30937B"/>
                </a:solidFill>
                <a:latin typeface="Arial" panose="020B0604020202020204" pitchFamily="34" charset="0"/>
              </a:rPr>
              <a:t>Just read and talk</a:t>
            </a:r>
            <a:endParaRPr lang="zh-CN" altLang="en-US" sz="3200" smtClean="0">
              <a:solidFill>
                <a:srgbClr val="30937B"/>
              </a:solidFill>
              <a:latin typeface="Arial" panose="020B0604020202020204" pitchFamily="34" charset="0"/>
            </a:endParaRPr>
          </a:p>
        </p:txBody>
      </p:sp>
      <p:sp>
        <p:nvSpPr>
          <p:cNvPr id="12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grpSp>
        <p:nvGrpSpPr>
          <p:cNvPr id="59394" name="组合 7"/>
          <p:cNvGrpSpPr/>
          <p:nvPr/>
        </p:nvGrpSpPr>
        <p:grpSpPr bwMode="auto">
          <a:xfrm>
            <a:off x="5219700" y="979488"/>
            <a:ext cx="3071813" cy="571500"/>
            <a:chOff x="5436096" y="1127125"/>
            <a:chExt cx="3071802" cy="571500"/>
          </a:xfrm>
        </p:grpSpPr>
        <p:sp>
          <p:nvSpPr>
            <p:cNvPr id="28" name="云形 27"/>
            <p:cNvSpPr/>
            <p:nvPr/>
          </p:nvSpPr>
          <p:spPr bwMode="auto">
            <a:xfrm>
              <a:off x="5436096" y="1127125"/>
              <a:ext cx="3071802" cy="571500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59403" name="TextBox 25"/>
            <p:cNvSpPr txBox="1">
              <a:spLocks noChangeArrowheads="1"/>
            </p:cNvSpPr>
            <p:nvPr/>
          </p:nvSpPr>
          <p:spPr bwMode="auto">
            <a:xfrm>
              <a:off x="5650426" y="1198563"/>
              <a:ext cx="2595198" cy="45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zh-CN" sz="2600">
                  <a:solidFill>
                    <a:schemeClr val="tx2"/>
                  </a:solidFill>
                  <a:latin typeface="Calibri" panose="020F0502020204030204" pitchFamily="34" charset="0"/>
                </a:rPr>
                <a:t>Listen and imitate</a:t>
              </a:r>
              <a:endParaRPr lang="zh-CN" altLang="en-US" sz="260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 flipV="1">
            <a:off x="1154113" y="1390650"/>
            <a:ext cx="32734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396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 dirty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3" name="图片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51500" y="4151313"/>
            <a:ext cx="3309938" cy="248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638175" y="1916113"/>
            <a:ext cx="8023225" cy="2654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What do people do in spring? Farmers are busy. They farm the land. People go on outings. Children fly kites. Everyone enjoys the spring.</a:t>
            </a:r>
          </a:p>
        </p:txBody>
      </p:sp>
      <p:pic>
        <p:nvPicPr>
          <p:cNvPr id="3" name="3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5732463"/>
            <a:ext cx="4873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grpSp>
        <p:nvGrpSpPr>
          <p:cNvPr id="4" name="Group 6"/>
          <p:cNvGrpSpPr/>
          <p:nvPr/>
        </p:nvGrpSpPr>
        <p:grpSpPr bwMode="auto">
          <a:xfrm>
            <a:off x="5921375" y="2854325"/>
            <a:ext cx="2735263" cy="2879725"/>
            <a:chOff x="0" y="0"/>
            <a:chExt cx="1633" cy="1815"/>
          </a:xfrm>
        </p:grpSpPr>
        <p:pic>
          <p:nvPicPr>
            <p:cNvPr id="61453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633" cy="1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173" y="467"/>
              <a:ext cx="1279" cy="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CN" sz="3200" b="1" dirty="0" smtClean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Read </a:t>
              </a:r>
              <a:r>
                <a:rPr lang="en-US" altLang="zh-CN" sz="3200" b="1" dirty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in </a:t>
              </a:r>
              <a:r>
                <a:rPr lang="en-US" altLang="zh-CN" sz="3200" b="1" dirty="0" smtClean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groups</a:t>
              </a:r>
              <a:r>
                <a:rPr lang="en-US" altLang="zh-CN" sz="3200" b="1" dirty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.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CN" sz="3200" b="1" dirty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(</a:t>
              </a:r>
              <a:r>
                <a:rPr lang="zh-CN" altLang="en-US" sz="3200" b="1" dirty="0" smtClean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分组读）</a:t>
              </a:r>
              <a:endParaRPr lang="zh-CN" altLang="en-US" sz="3200" b="1" dirty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</a:endParaRPr>
            </a:p>
          </p:txBody>
        </p:sp>
      </p:grpSp>
      <p:grpSp>
        <p:nvGrpSpPr>
          <p:cNvPr id="7" name="Group 9"/>
          <p:cNvGrpSpPr/>
          <p:nvPr/>
        </p:nvGrpSpPr>
        <p:grpSpPr bwMode="auto">
          <a:xfrm>
            <a:off x="549275" y="2854325"/>
            <a:ext cx="2403475" cy="2879725"/>
            <a:chOff x="0" y="0"/>
            <a:chExt cx="1514" cy="1814"/>
          </a:xfrm>
        </p:grpSpPr>
        <p:pic>
          <p:nvPicPr>
            <p:cNvPr id="61451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514" cy="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45" y="181"/>
              <a:ext cx="1361" cy="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CN" sz="3200" b="1" dirty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Read together</a:t>
              </a:r>
              <a:r>
                <a:rPr lang="en-US" altLang="zh-CN" sz="3200" b="1" dirty="0" smtClean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.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CN" sz="3200" b="1" dirty="0" smtClean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(</a:t>
              </a:r>
              <a:r>
                <a:rPr lang="zh-CN" altLang="en-US" sz="3200" b="1" dirty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齐读</a:t>
              </a:r>
              <a:r>
                <a:rPr lang="en-US" altLang="zh-CN" sz="3200" b="1" dirty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)</a:t>
              </a:r>
            </a:p>
          </p:txBody>
        </p:sp>
      </p:grpSp>
      <p:grpSp>
        <p:nvGrpSpPr>
          <p:cNvPr id="10" name="Group 16"/>
          <p:cNvGrpSpPr/>
          <p:nvPr/>
        </p:nvGrpSpPr>
        <p:grpSpPr bwMode="auto">
          <a:xfrm>
            <a:off x="3024188" y="2854325"/>
            <a:ext cx="2720975" cy="3167063"/>
            <a:chOff x="2160" y="1584"/>
            <a:chExt cx="1714" cy="1995"/>
          </a:xfrm>
        </p:grpSpPr>
        <p:pic>
          <p:nvPicPr>
            <p:cNvPr id="61449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60" y="1584"/>
              <a:ext cx="1714" cy="1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2304" y="2064"/>
              <a:ext cx="1519" cy="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CN" sz="3200" b="1" dirty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Read in </a:t>
              </a:r>
              <a:r>
                <a:rPr lang="en-US" altLang="zh-CN" sz="3200" b="1" dirty="0" smtClean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pictures</a:t>
              </a:r>
              <a:r>
                <a:rPr lang="en-US" altLang="zh-CN" sz="3200" b="1" dirty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.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CN" altLang="en-US" sz="3200" b="1" dirty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（</a:t>
              </a:r>
              <a:r>
                <a:rPr lang="zh-CN" altLang="en-US" sz="3200" b="1" dirty="0" smtClean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分图读</a:t>
              </a:r>
              <a:r>
                <a:rPr lang="zh-CN" altLang="en-US" sz="3200" b="1" dirty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）</a:t>
              </a:r>
              <a:endParaRPr lang="zh-CN" altLang="en-US" sz="3600" b="1" dirty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</a:endParaRPr>
            </a:p>
          </p:txBody>
        </p:sp>
      </p:grpSp>
      <p:sp>
        <p:nvSpPr>
          <p:cNvPr id="61445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 dirty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61446" name="组合 4"/>
          <p:cNvGrpSpPr/>
          <p:nvPr/>
        </p:nvGrpSpPr>
        <p:grpSpPr bwMode="auto">
          <a:xfrm>
            <a:off x="2376488" y="1328738"/>
            <a:ext cx="4391025" cy="1258887"/>
            <a:chOff x="2375756" y="1163438"/>
            <a:chExt cx="4392488" cy="1260157"/>
          </a:xfrm>
        </p:grpSpPr>
        <p:sp>
          <p:nvSpPr>
            <p:cNvPr id="3" name="云形 2"/>
            <p:cNvSpPr/>
            <p:nvPr/>
          </p:nvSpPr>
          <p:spPr>
            <a:xfrm>
              <a:off x="2375756" y="1163438"/>
              <a:ext cx="4392488" cy="1260157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2983642" y="1309946"/>
              <a:ext cx="3166508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5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cs typeface="Times New Roman" panose="02020603050405020304" pitchFamily="18" charset="0"/>
                </a:rPr>
                <a:t>Let’s read</a:t>
              </a:r>
              <a:endParaRPr lang="zh-CN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62466" name="图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113"/>
            <a:ext cx="9128125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29038" y="341313"/>
            <a:ext cx="2843212" cy="240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6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03688" y="-86363"/>
            <a:ext cx="5040312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6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86363"/>
            <a:ext cx="5073650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" name="组合 2"/>
          <p:cNvGrpSpPr/>
          <p:nvPr/>
        </p:nvGrpSpPr>
        <p:grpSpPr bwMode="auto">
          <a:xfrm>
            <a:off x="752475" y="-30163"/>
            <a:ext cx="7564438" cy="1870076"/>
            <a:chOff x="650194" y="-29972"/>
            <a:chExt cx="7564212" cy="1870076"/>
          </a:xfrm>
        </p:grpSpPr>
        <p:sp>
          <p:nvSpPr>
            <p:cNvPr id="2" name="圆角矩形 1"/>
            <p:cNvSpPr/>
            <p:nvPr/>
          </p:nvSpPr>
          <p:spPr>
            <a:xfrm>
              <a:off x="650194" y="405004"/>
              <a:ext cx="7564212" cy="1008062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6" name="WordArt 7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04856" y="-475297"/>
              <a:ext cx="7571006" cy="2761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9363" y="1639888"/>
            <a:ext cx="6662737" cy="935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1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138238" y="1401763"/>
            <a:ext cx="1849437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493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sing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63495" name="图片 10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32575" y="5170488"/>
            <a:ext cx="8191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1746" name="Picture 7" descr="00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8100" y="2349500"/>
            <a:ext cx="2374900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7" name="Picture 6" descr="%5Bwallcoo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413000" y="2349500"/>
            <a:ext cx="2303463" cy="448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1748" name="Group 10"/>
          <p:cNvGrpSpPr>
            <a:grpSpLocks noChangeAspect="1"/>
          </p:cNvGrpSpPr>
          <p:nvPr/>
        </p:nvGrpSpPr>
        <p:grpSpPr bwMode="auto">
          <a:xfrm>
            <a:off x="4716463" y="2349500"/>
            <a:ext cx="2243137" cy="4508500"/>
            <a:chOff x="0" y="0"/>
            <a:chExt cx="3534" cy="5400"/>
          </a:xfrm>
        </p:grpSpPr>
        <p:pic>
          <p:nvPicPr>
            <p:cNvPr id="31759" name="Picture 5" descr="%5Bwallcoo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0" y="0"/>
              <a:ext cx="3535" cy="5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760" name="Picture 5" descr="图片4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79" y="1020"/>
              <a:ext cx="2478" cy="3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1749" name="Picture 4" descr="%5Bwallcoos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950075" y="2349500"/>
            <a:ext cx="2193925" cy="450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50" name="标题 8"/>
          <p:cNvSpPr txBox="1"/>
          <p:nvPr/>
        </p:nvSpPr>
        <p:spPr bwMode="auto">
          <a:xfrm>
            <a:off x="323850" y="-30163"/>
            <a:ext cx="1944688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Lead-in</a:t>
            </a:r>
            <a:endParaRPr kumimoji="0" lang="zh-CN" altLang="en-US" b="1" i="1" dirty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1" name="Text Box 2"/>
          <p:cNvSpPr txBox="1">
            <a:spLocks noChangeArrowheads="1"/>
          </p:cNvSpPr>
          <p:nvPr/>
        </p:nvSpPr>
        <p:spPr bwMode="auto">
          <a:xfrm>
            <a:off x="468313" y="922338"/>
            <a:ext cx="8255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kumimoji="0" lang="zh-CN" altLang="en-US" sz="40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There are four                 in a year.</a:t>
            </a:r>
          </a:p>
        </p:txBody>
      </p:sp>
      <p:sp>
        <p:nvSpPr>
          <p:cNvPr id="62" name="Text Box 3"/>
          <p:cNvSpPr txBox="1">
            <a:spLocks noChangeArrowheads="1"/>
          </p:cNvSpPr>
          <p:nvPr/>
        </p:nvSpPr>
        <p:spPr bwMode="auto">
          <a:xfrm>
            <a:off x="3946525" y="922338"/>
            <a:ext cx="2447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kumimoji="0" lang="zh-CN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 season</a:t>
            </a:r>
            <a:r>
              <a:rPr kumimoji="0" lang="zh-CN" altLang="en-US" sz="4000" b="1" dirty="0">
                <a:solidFill>
                  <a:srgbClr val="3333FF"/>
                </a:solidFill>
                <a:latin typeface="Arial" panose="020B0604020202020204" pitchFamily="34" charset="0"/>
              </a:rPr>
              <a:t>s</a:t>
            </a:r>
            <a:r>
              <a:rPr kumimoji="0" lang="zh-CN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3" name="Text Box 4"/>
          <p:cNvSpPr txBox="1">
            <a:spLocks noChangeArrowheads="1"/>
          </p:cNvSpPr>
          <p:nvPr/>
        </p:nvSpPr>
        <p:spPr bwMode="auto">
          <a:xfrm>
            <a:off x="1476375" y="1641475"/>
            <a:ext cx="72009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kumimoji="0" lang="zh-CN" altLang="en-US" sz="4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Spring </a:t>
            </a:r>
            <a:r>
              <a:rPr kumimoji="0" lang="zh-CN" altLang="en-US" sz="40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is the first </a:t>
            </a:r>
            <a:r>
              <a:rPr kumimoji="0" lang="zh-CN" altLang="en-US" sz="4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season.</a:t>
            </a:r>
          </a:p>
        </p:txBody>
      </p:sp>
      <p:sp>
        <p:nvSpPr>
          <p:cNvPr id="64" name="Rectangle 5"/>
          <p:cNvSpPr>
            <a:spLocks noChangeArrowheads="1"/>
          </p:cNvSpPr>
          <p:nvPr/>
        </p:nvSpPr>
        <p:spPr bwMode="auto">
          <a:xfrm>
            <a:off x="2916238" y="1023938"/>
            <a:ext cx="1079500" cy="503237"/>
          </a:xfrm>
          <a:prstGeom prst="rect">
            <a:avLst/>
          </a:prstGeom>
          <a:solidFill>
            <a:srgbClr val="00CC00"/>
          </a:solidFill>
          <a:ln w="9525">
            <a:solidFill>
              <a:srgbClr val="3D3F4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kumimoji="0" lang="zh-CN" altLang="en-US" sz="1800" kern="0">
              <a:solidFill>
                <a:srgbClr val="AFB2B4"/>
              </a:solidFill>
              <a:latin typeface="Arial" panose="020B0604020202020204" pitchFamily="34" charset="0"/>
            </a:endParaRPr>
          </a:p>
        </p:txBody>
      </p:sp>
      <p:sp>
        <p:nvSpPr>
          <p:cNvPr id="65" name="Rectangle 6"/>
          <p:cNvSpPr>
            <a:spLocks noChangeArrowheads="1"/>
          </p:cNvSpPr>
          <p:nvPr/>
        </p:nvSpPr>
        <p:spPr bwMode="auto">
          <a:xfrm>
            <a:off x="1511300" y="1720850"/>
            <a:ext cx="1692275" cy="577850"/>
          </a:xfrm>
          <a:prstGeom prst="rect">
            <a:avLst/>
          </a:prstGeom>
          <a:solidFill>
            <a:srgbClr val="00CC00"/>
          </a:solidFill>
          <a:ln w="9525">
            <a:solidFill>
              <a:srgbClr val="3D3F4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kumimoji="0" lang="zh-CN" altLang="en-US" sz="1800" kern="0">
              <a:solidFill>
                <a:srgbClr val="3D3F41"/>
              </a:solidFill>
              <a:latin typeface="Arial" panose="020B0604020202020204" pitchFamily="34" charset="0"/>
            </a:endParaRPr>
          </a:p>
        </p:txBody>
      </p:sp>
      <p:sp>
        <p:nvSpPr>
          <p:cNvPr id="66" name="Rectangle 7"/>
          <p:cNvSpPr>
            <a:spLocks noChangeArrowheads="1"/>
          </p:cNvSpPr>
          <p:nvPr/>
        </p:nvSpPr>
        <p:spPr bwMode="auto">
          <a:xfrm>
            <a:off x="5838825" y="1716088"/>
            <a:ext cx="1973263" cy="582612"/>
          </a:xfrm>
          <a:prstGeom prst="rect">
            <a:avLst/>
          </a:prstGeom>
          <a:solidFill>
            <a:srgbClr val="00CC00"/>
          </a:solidFill>
          <a:ln w="9525">
            <a:solidFill>
              <a:srgbClr val="3D3F4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kumimoji="0" lang="zh-CN" altLang="en-US" sz="1800" kern="0">
              <a:solidFill>
                <a:srgbClr val="3D3F4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season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447800"/>
            <a:ext cx="446087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pring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5" y="2349500"/>
            <a:ext cx="44767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2" grpId="0"/>
      <p:bldP spid="63" grpId="0" bldLvl="0" autoUpdateAnimBg="0"/>
      <p:bldP spid="64" grpId="0" bldLvl="0" animBg="1" autoUpdateAnimBg="0"/>
      <p:bldP spid="64" grpId="1" bldLvl="0" animBg="1" autoUpdateAnimBg="0"/>
      <p:bldP spid="65" grpId="0" animBg="1"/>
      <p:bldP spid="65" grpId="1" animBg="1"/>
      <p:bldP spid="66" grpId="0" animBg="1"/>
      <p:bldP spid="66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64516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926960" cy="684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207" y="13259"/>
            <a:ext cx="2381793" cy="6832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Text Box 2"/>
          <p:cNvSpPr txBox="1">
            <a:spLocks noChangeArrowheads="1"/>
          </p:cNvSpPr>
          <p:nvPr/>
        </p:nvSpPr>
        <p:spPr bwMode="auto">
          <a:xfrm>
            <a:off x="3706813" y="1196975"/>
            <a:ext cx="4968875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kumimoji="0" lang="en-US" altLang="zh-CN" sz="44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A year’s plan starts with spring.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kumimoji="0" lang="zh-CN" altLang="en-US" sz="44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一年之计在于春。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747838" y="1925638"/>
            <a:ext cx="6597650" cy="378618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1.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跟读</a:t>
            </a:r>
            <a:r>
              <a:rPr lang="zh-CN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课文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动画或录音</a:t>
            </a:r>
            <a:r>
              <a:rPr lang="zh-CN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，按照正确的语音、语调朗读课文。</a:t>
            </a: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/>
            </a:r>
            <a:b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</a:b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2.</a:t>
            </a:r>
            <a:r>
              <a:rPr lang="zh-CN" altLang="en-US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把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本课所学到的英文歌曲唱给家人听，另外再学唱一首关于春天的歌曲。</a:t>
            </a:r>
            <a:endParaRPr lang="en-US" altLang="zh-CN" dirty="0" smtClean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defRPr/>
            </a:pP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3.</a:t>
            </a:r>
            <a:r>
              <a:rPr lang="zh-CN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预习</a:t>
            </a: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Lesson 33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。 </a:t>
            </a:r>
            <a:endParaRPr lang="zh-CN" altLang="zh-CN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" name="五角星 15"/>
          <p:cNvSpPr/>
          <p:nvPr/>
        </p:nvSpPr>
        <p:spPr>
          <a:xfrm>
            <a:off x="1284288" y="2295525"/>
            <a:ext cx="287337" cy="28733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7" name="五角星 16"/>
          <p:cNvSpPr/>
          <p:nvPr/>
        </p:nvSpPr>
        <p:spPr>
          <a:xfrm>
            <a:off x="1081088" y="3716338"/>
            <a:ext cx="287337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8" name="五角星 17"/>
          <p:cNvSpPr/>
          <p:nvPr/>
        </p:nvSpPr>
        <p:spPr>
          <a:xfrm>
            <a:off x="1436688" y="3716338"/>
            <a:ext cx="287337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0" name="五角星 19"/>
          <p:cNvSpPr/>
          <p:nvPr/>
        </p:nvSpPr>
        <p:spPr>
          <a:xfrm>
            <a:off x="860425" y="5181600"/>
            <a:ext cx="287338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1" name="五角星 20"/>
          <p:cNvSpPr/>
          <p:nvPr/>
        </p:nvSpPr>
        <p:spPr>
          <a:xfrm>
            <a:off x="1192213" y="5181600"/>
            <a:ext cx="287337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2" name="五角星 21"/>
          <p:cNvSpPr/>
          <p:nvPr/>
        </p:nvSpPr>
        <p:spPr>
          <a:xfrm>
            <a:off x="1503363" y="5181600"/>
            <a:ext cx="287337" cy="28733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752475" y="1697038"/>
            <a:ext cx="7672388" cy="425291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65546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0438" y="5459413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7" name="图片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765175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8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Homework</a:t>
            </a:r>
            <a:endParaRPr kumimoji="0" lang="zh-CN" altLang="en-US" b="1" i="1" dirty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1900" y="1566863"/>
            <a:ext cx="6711950" cy="1023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1138238" y="1401763"/>
            <a:ext cx="3436937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6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Just read and talk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33798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3799" name="图片 10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167188" y="3779838"/>
            <a:ext cx="8191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06388" y="2193925"/>
            <a:ext cx="8531225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4500" indent="-444500" algn="just" rtl="0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963B22"/>
              </a:buClr>
              <a:buSzPct val="80000"/>
              <a:buBlip>
                <a:blip r:embed="rId3"/>
              </a:buBlip>
              <a:defRPr sz="2000" kern="1200">
                <a:solidFill>
                  <a:srgbClr val="8B8E2E"/>
                </a:solidFill>
                <a:latin typeface="+mn-lt"/>
                <a:ea typeface="+mn-ea"/>
                <a:cs typeface="+mn-cs"/>
              </a:defRPr>
            </a:lvl1pPr>
            <a:lvl2pPr marL="444500" indent="-444500" algn="just" rtl="0" fontAlgn="base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B1D19B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27E6C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kumimoji="0" lang="zh-CN" altLang="en-US" sz="2800" b="1" dirty="0" smtClean="0">
                <a:solidFill>
                  <a:srgbClr val="FF6600"/>
                </a:solidFill>
                <a:latin typeface="+mj-lt"/>
                <a:ea typeface="微软雅黑" panose="020B0503020204020204" pitchFamily="34" charset="-122"/>
              </a:rPr>
              <a:t>A. In China, springtime begins around March.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kumimoji="0" lang="zh-CN" altLang="en-US" sz="2800" b="1" dirty="0" smtClean="0">
                <a:solidFill>
                  <a:srgbClr val="FF6600"/>
                </a:solidFill>
                <a:latin typeface="+mj-lt"/>
                <a:ea typeface="微软雅黑" panose="020B0503020204020204" pitchFamily="34" charset="-122"/>
              </a:rPr>
              <a:t>B. In China, springtime begins around April.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kumimoji="0" lang="zh-CN" altLang="en-US" sz="2800" b="1" dirty="0" smtClean="0">
                <a:solidFill>
                  <a:srgbClr val="00CC00"/>
                </a:solidFill>
                <a:latin typeface="+mj-lt"/>
                <a:ea typeface="微软雅黑" panose="020B0503020204020204" pitchFamily="34" charset="-122"/>
              </a:rPr>
              <a:t>A. It</a:t>
            </a:r>
            <a:r>
              <a:rPr kumimoji="0" lang="en-US" altLang="zh-CN" sz="2800" b="1" dirty="0" smtClean="0">
                <a:solidFill>
                  <a:srgbClr val="00CC00"/>
                </a:solidFill>
                <a:latin typeface="+mj-lt"/>
                <a:ea typeface="微软雅黑" panose="020B0503020204020204" pitchFamily="34" charset="-122"/>
              </a:rPr>
              <a:t>’</a:t>
            </a:r>
            <a:r>
              <a:rPr kumimoji="0" lang="zh-CN" altLang="en-US" sz="2800" b="1" dirty="0" smtClean="0">
                <a:solidFill>
                  <a:srgbClr val="00CC00"/>
                </a:solidFill>
                <a:latin typeface="+mj-lt"/>
                <a:ea typeface="微软雅黑" panose="020B0503020204020204" pitchFamily="34" charset="-122"/>
              </a:rPr>
              <a:t>s very cold in spring, and it gets colder and colder.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kumimoji="0" lang="zh-CN" altLang="en-US" sz="2800" b="1" dirty="0" smtClean="0">
                <a:solidFill>
                  <a:srgbClr val="00CC00"/>
                </a:solidFill>
                <a:latin typeface="+mj-lt"/>
                <a:ea typeface="微软雅黑" panose="020B0503020204020204" pitchFamily="34" charset="-122"/>
              </a:rPr>
              <a:t>B. It</a:t>
            </a:r>
            <a:r>
              <a:rPr kumimoji="0" lang="en-US" altLang="zh-CN" sz="2800" b="1" dirty="0" smtClean="0">
                <a:solidFill>
                  <a:srgbClr val="00CC00"/>
                </a:solidFill>
                <a:latin typeface="+mj-lt"/>
                <a:ea typeface="微软雅黑" panose="020B0503020204020204" pitchFamily="34" charset="-122"/>
              </a:rPr>
              <a:t>’</a:t>
            </a:r>
            <a:r>
              <a:rPr kumimoji="0" lang="zh-CN" altLang="en-US" sz="2800" b="1" dirty="0" smtClean="0">
                <a:solidFill>
                  <a:srgbClr val="00CC00"/>
                </a:solidFill>
                <a:latin typeface="+mj-lt"/>
                <a:ea typeface="微软雅黑" panose="020B0503020204020204" pitchFamily="34" charset="-122"/>
              </a:rPr>
              <a:t>s still a little cold in spring, but it gets   warmer and warmer.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kumimoji="0" lang="zh-CN" altLang="en-US" sz="2800" b="1" dirty="0" smtClean="0">
                <a:solidFill>
                  <a:srgbClr val="6600CC"/>
                </a:solidFill>
                <a:latin typeface="+mj-lt"/>
                <a:ea typeface="微软雅黑" panose="020B0503020204020204" pitchFamily="34" charset="-122"/>
              </a:rPr>
              <a:t>A. The days get longer and longer in spring.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zh-CN" altLang="en-US" sz="2800" b="1" dirty="0" smtClean="0">
                <a:solidFill>
                  <a:srgbClr val="6600CC"/>
                </a:solidFill>
                <a:latin typeface="+mj-lt"/>
                <a:ea typeface="微软雅黑" panose="020B0503020204020204" pitchFamily="34" charset="-122"/>
              </a:rPr>
              <a:t>B. The days get shorter and shorter in 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kumimoji="0" lang="zh-CN" altLang="en-US" sz="2800" b="1" dirty="0" smtClean="0">
                <a:solidFill>
                  <a:srgbClr val="6600CC"/>
                </a:solidFill>
                <a:latin typeface="+mj-lt"/>
                <a:ea typeface="微软雅黑" panose="020B0503020204020204" pitchFamily="34" charset="-122"/>
              </a:rPr>
              <a:t>     spring.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11138" y="4875213"/>
            <a:ext cx="6000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kumimoji="0" lang="zh-CN" altLang="en-US" sz="6000">
                <a:solidFill>
                  <a:srgbClr val="FF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√</a:t>
            </a:r>
            <a:endParaRPr kumimoji="0" lang="zh-CN" altLang="en-US" sz="1800">
              <a:solidFill>
                <a:srgbClr val="3D3F41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50825" y="3975100"/>
            <a:ext cx="6000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kumimoji="0" lang="zh-CN" altLang="en-US" sz="6000">
                <a:solidFill>
                  <a:srgbClr val="FF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√</a:t>
            </a:r>
            <a:endParaRPr kumimoji="0" lang="zh-CN" altLang="en-US" sz="1800">
              <a:solidFill>
                <a:srgbClr val="3D3F41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50825" y="1978025"/>
            <a:ext cx="7905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kumimoji="0" lang="zh-CN" altLang="en-US" sz="6000">
                <a:solidFill>
                  <a:srgbClr val="FF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√</a:t>
            </a:r>
            <a:endParaRPr kumimoji="0" lang="zh-CN" altLang="en-US" sz="1800">
              <a:solidFill>
                <a:srgbClr val="3D3F41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WordArt 6" descr="water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2613" y="1609725"/>
            <a:ext cx="5522912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7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1138238" y="1401763"/>
            <a:ext cx="3001962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49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0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Read and judge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9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utoUpdateAnimBg="0"/>
      <p:bldP spid="10" grpId="0" bldLvl="0" autoUpdateAnimBg="0"/>
      <p:bldP spid="11" grpId="0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6866" name="Picture 7" descr="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5775"/>
            <a:ext cx="9145588" cy="509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84175" y="1114425"/>
            <a:ext cx="8569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kumimoji="0" lang="zh-CN" altLang="en-US" sz="32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In China, springtime begins around March.</a:t>
            </a:r>
          </a:p>
        </p:txBody>
      </p:sp>
      <p:sp>
        <p:nvSpPr>
          <p:cNvPr id="36868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1788" y="4484688"/>
            <a:ext cx="3425825" cy="232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28625" y="1136650"/>
            <a:ext cx="856138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40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What</a:t>
            </a:r>
            <a:r>
              <a:rPr lang="en-US" altLang="zh-CN" sz="40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’</a:t>
            </a:r>
            <a:r>
              <a:rPr lang="zh-CN" altLang="en-US" sz="40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s the weather like in spring</a:t>
            </a:r>
            <a:r>
              <a:rPr lang="en-US" altLang="zh-CN" sz="40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?</a:t>
            </a:r>
            <a:endParaRPr lang="zh-CN" altLang="en-US" sz="4000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3848100" y="2943225"/>
            <a:ext cx="1338263" cy="557213"/>
          </a:xfrm>
          <a:prstGeom prst="rightArrow">
            <a:avLst>
              <a:gd name="adj1" fmla="val 50000"/>
              <a:gd name="adj2" fmla="val 4335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 rot="8951949">
            <a:off x="6334125" y="4854575"/>
            <a:ext cx="1606550" cy="585788"/>
          </a:xfrm>
          <a:prstGeom prst="rightArrow">
            <a:avLst>
              <a:gd name="adj1" fmla="val 50000"/>
              <a:gd name="adj2" fmla="val 6744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7" name="Picture 5" descr="t01f4d37416ebad0e92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120900"/>
            <a:ext cx="350202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t0139cc6585b6d288c8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2084388"/>
            <a:ext cx="3457575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93750" y="898525"/>
            <a:ext cx="7993063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kumimoji="0" lang="zh-CN" altLang="en-US" sz="4000" b="1" dirty="0">
                <a:solidFill>
                  <a:srgbClr val="FF0000"/>
                </a:solidFill>
                <a:latin typeface="+mj-lt"/>
              </a:rPr>
              <a:t>It is still a little cold, but it gets warmer and warmer</a:t>
            </a:r>
            <a:r>
              <a:rPr kumimoji="0" lang="en-US" altLang="zh-CN" sz="4000" b="1" dirty="0">
                <a:solidFill>
                  <a:srgbClr val="FF0000"/>
                </a:solidFill>
                <a:latin typeface="+mj-lt"/>
              </a:rPr>
              <a:t>.</a:t>
            </a:r>
            <a:endParaRPr kumimoji="0" lang="zh-CN" altLang="en-US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7897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utoUpdateAnimBg="0"/>
      <p:bldP spid="5" grpId="0" animBg="1"/>
      <p:bldP spid="6" grpId="0" animBg="1"/>
      <p:bldP spid="11" grpId="0" bldLvl="0" autoUpdateAnimBg="0"/>
      <p:bldP spid="11" grpId="1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95288" y="1601788"/>
            <a:ext cx="8435975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kumimoji="0" lang="zh-CN" altLang="en-US" sz="44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In spring, the days get </a:t>
            </a:r>
            <a:r>
              <a:rPr kumimoji="0" lang="en-US" altLang="zh-CN" sz="44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______</a:t>
            </a:r>
            <a:r>
              <a:rPr kumimoji="0" lang="zh-CN" altLang="en-US" sz="44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_______________</a:t>
            </a:r>
            <a:r>
              <a:rPr kumimoji="0" lang="en-US" altLang="zh-CN" sz="44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,</a:t>
            </a:r>
            <a:r>
              <a:rPr kumimoji="0" lang="zh-CN" altLang="en-US" sz="44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and the nights get _______________</a:t>
            </a:r>
            <a:r>
              <a:rPr kumimoji="0" lang="en-US" altLang="zh-CN" sz="44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_</a:t>
            </a:r>
            <a:r>
              <a:rPr kumimoji="0" lang="zh-CN" altLang="en-US" sz="44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_.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414463" y="5251450"/>
            <a:ext cx="49514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kumimoji="0" lang="zh-CN" altLang="en-US" sz="4400" b="1" dirty="0">
                <a:solidFill>
                  <a:srgbClr val="FF0000"/>
                </a:solidFill>
                <a:latin typeface="+mj-lt"/>
              </a:rPr>
              <a:t>longer and longer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835150" y="4273550"/>
            <a:ext cx="58689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kumimoji="0" lang="zh-CN" altLang="en-US" sz="4400" b="1">
                <a:solidFill>
                  <a:srgbClr val="FF0000"/>
                </a:solidFill>
                <a:latin typeface="Arial" panose="020B0604020202020204" pitchFamily="34" charset="0"/>
              </a:rPr>
              <a:t>shorter and shorter</a:t>
            </a:r>
            <a:endParaRPr kumimoji="0" lang="zh-CN" altLang="en-US" sz="1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8917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138238" y="1401763"/>
            <a:ext cx="2570162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19" name="图片 1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Motion origin="layout" path="M 0.04323 -0.06019 L -0.11407 -0.4335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-1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Motion origin="layout" path="M 0.12986 -0.03287 L 0.16146 -0.1902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utoUpdateAnimBg="0"/>
      <p:bldP spid="6" grpId="1"/>
      <p:bldP spid="7" grpId="0" bldLvl="0" autoUpdateAnimBg="0"/>
      <p:bldP spid="8" grpId="0" bldLvl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723900" y="1916113"/>
            <a:ext cx="809625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4500" indent="-444500" algn="just" rtl="0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963B22"/>
              </a:buClr>
              <a:buSzPct val="80000"/>
              <a:buBlip>
                <a:blip r:embed="rId2"/>
              </a:buBlip>
              <a:defRPr sz="2000" kern="1200">
                <a:solidFill>
                  <a:srgbClr val="8B8E2E"/>
                </a:solidFill>
                <a:latin typeface="+mn-lt"/>
                <a:ea typeface="+mn-ea"/>
                <a:cs typeface="+mn-cs"/>
              </a:defRPr>
            </a:lvl1pPr>
            <a:lvl2pPr marL="444500" indent="-444500" algn="just" rtl="0" fontAlgn="base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B1D19B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27E6C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kumimoji="0" lang="zh-CN" altLang="en-US" sz="4400" b="1" dirty="0" smtClean="0">
                <a:solidFill>
                  <a:srgbClr val="FF0000"/>
                </a:solidFill>
                <a:latin typeface="+mj-lt"/>
                <a:ea typeface="微软雅黑" panose="020B0503020204020204" pitchFamily="34" charset="-122"/>
              </a:rPr>
              <a:t>warm </a:t>
            </a:r>
            <a:r>
              <a:rPr kumimoji="0" lang="en-US" altLang="zh-CN" sz="4400" b="1" dirty="0" smtClean="0">
                <a:solidFill>
                  <a:srgbClr val="FF0000"/>
                </a:solidFill>
                <a:latin typeface="+mj-lt"/>
                <a:ea typeface="微软雅黑" panose="020B0503020204020204" pitchFamily="34" charset="-122"/>
              </a:rPr>
              <a:t>— </a:t>
            </a:r>
            <a:r>
              <a:rPr kumimoji="0" lang="zh-CN" altLang="en-US" sz="4400" b="1" dirty="0" smtClean="0">
                <a:solidFill>
                  <a:srgbClr val="FF0000"/>
                </a:solidFill>
                <a:latin typeface="+mj-lt"/>
                <a:ea typeface="微软雅黑" panose="020B0503020204020204" pitchFamily="34" charset="-122"/>
              </a:rPr>
              <a:t>warmer and warmer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kumimoji="0" lang="zh-CN" altLang="en-US" sz="4400" b="1" dirty="0" smtClean="0">
                <a:solidFill>
                  <a:srgbClr val="FF0000"/>
                </a:solidFill>
                <a:latin typeface="+mj-lt"/>
                <a:ea typeface="微软雅黑" panose="020B0503020204020204" pitchFamily="34" charset="-122"/>
              </a:rPr>
              <a:t>long</a:t>
            </a:r>
            <a:r>
              <a:rPr kumimoji="0" lang="en-US" altLang="zh-CN" sz="4400" b="1" dirty="0" smtClean="0">
                <a:solidFill>
                  <a:srgbClr val="FF0000"/>
                </a:solidFill>
                <a:latin typeface="Arial" panose="020B0604020202020204"/>
                <a:ea typeface="微软雅黑" panose="020B0503020204020204" pitchFamily="34" charset="-122"/>
              </a:rPr>
              <a:t> — </a:t>
            </a:r>
            <a:r>
              <a:rPr kumimoji="0" lang="zh-CN" altLang="en-US" sz="4400" b="1" dirty="0" smtClean="0">
                <a:solidFill>
                  <a:srgbClr val="FF0000"/>
                </a:solidFill>
                <a:latin typeface="+mj-lt"/>
                <a:ea typeface="微软雅黑" panose="020B0503020204020204" pitchFamily="34" charset="-122"/>
              </a:rPr>
              <a:t>longer and longer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kumimoji="0" lang="en-US" altLang="zh-CN" sz="4400" b="1" dirty="0" smtClean="0">
                <a:solidFill>
                  <a:srgbClr val="FF0000"/>
                </a:solidFill>
                <a:latin typeface="+mj-lt"/>
                <a:ea typeface="微软雅黑" panose="020B0503020204020204" pitchFamily="34" charset="-122"/>
              </a:rPr>
              <a:t>c</a:t>
            </a:r>
            <a:r>
              <a:rPr kumimoji="0" lang="zh-CN" altLang="en-US" sz="4400" b="1" dirty="0" smtClean="0">
                <a:solidFill>
                  <a:srgbClr val="FF0000"/>
                </a:solidFill>
                <a:latin typeface="+mj-lt"/>
                <a:ea typeface="微软雅黑" panose="020B0503020204020204" pitchFamily="34" charset="-122"/>
              </a:rPr>
              <a:t>old </a:t>
            </a:r>
            <a:r>
              <a:rPr kumimoji="0" lang="en-US" altLang="zh-CN" sz="4400" b="1" dirty="0" smtClean="0">
                <a:solidFill>
                  <a:srgbClr val="FF0000"/>
                </a:solidFill>
                <a:latin typeface="+mj-lt"/>
                <a:ea typeface="微软雅黑" panose="020B0503020204020204" pitchFamily="34" charset="-122"/>
              </a:rPr>
              <a:t>—</a:t>
            </a:r>
            <a:endParaRPr kumimoji="0" lang="zh-CN" altLang="en-US" sz="4400" b="1" dirty="0" smtClean="0">
              <a:solidFill>
                <a:srgbClr val="FF0000"/>
              </a:solidFill>
              <a:latin typeface="+mj-lt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kumimoji="0" lang="zh-CN" altLang="en-US" sz="4400" b="1" dirty="0" smtClean="0">
                <a:solidFill>
                  <a:srgbClr val="FF0000"/>
                </a:solidFill>
                <a:latin typeface="+mj-lt"/>
                <a:ea typeface="微软雅黑" panose="020B0503020204020204" pitchFamily="34" charset="-122"/>
              </a:rPr>
              <a:t>short </a:t>
            </a:r>
            <a:r>
              <a:rPr kumimoji="0" lang="en-US" altLang="zh-CN" sz="4400" b="1" dirty="0" smtClean="0">
                <a:solidFill>
                  <a:srgbClr val="FF0000"/>
                </a:solidFill>
                <a:latin typeface="+mj-lt"/>
                <a:ea typeface="微软雅黑" panose="020B0503020204020204" pitchFamily="34" charset="-122"/>
              </a:rPr>
              <a:t>—</a:t>
            </a:r>
            <a:endParaRPr kumimoji="0" lang="zh-CN" altLang="en-US" sz="4400" b="1" dirty="0" smtClean="0">
              <a:solidFill>
                <a:srgbClr val="FF0000"/>
              </a:solidFill>
              <a:latin typeface="+mj-lt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kumimoji="0" lang="en-US" altLang="zh-CN" sz="4400" b="1" dirty="0" smtClean="0">
                <a:solidFill>
                  <a:srgbClr val="FF0000"/>
                </a:solidFill>
                <a:latin typeface="+mj-lt"/>
                <a:ea typeface="微软雅黑" panose="020B0503020204020204" pitchFamily="34" charset="-122"/>
              </a:rPr>
              <a:t>t</a:t>
            </a:r>
            <a:r>
              <a:rPr kumimoji="0" lang="zh-CN" altLang="en-US" sz="4400" b="1" dirty="0" smtClean="0">
                <a:solidFill>
                  <a:srgbClr val="FF0000"/>
                </a:solidFill>
                <a:latin typeface="+mj-lt"/>
                <a:ea typeface="微软雅黑" panose="020B0503020204020204" pitchFamily="34" charset="-122"/>
              </a:rPr>
              <a:t>all </a:t>
            </a:r>
            <a:r>
              <a:rPr kumimoji="0" lang="en-US" altLang="zh-CN" sz="4400" b="1" dirty="0" smtClean="0">
                <a:solidFill>
                  <a:srgbClr val="FF0000"/>
                </a:solidFill>
                <a:latin typeface="+mj-lt"/>
                <a:ea typeface="微软雅黑" panose="020B0503020204020204" pitchFamily="34" charset="-122"/>
              </a:rPr>
              <a:t>—</a:t>
            </a:r>
            <a:endParaRPr kumimoji="0" lang="zh-CN" altLang="en-US" sz="4400" b="1" dirty="0" smtClean="0">
              <a:solidFill>
                <a:srgbClr val="FF0000"/>
              </a:solidFill>
              <a:latin typeface="+mj-lt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kumimoji="0" lang="zh-CN" altLang="en-US" sz="4400" b="1" dirty="0" smtClean="0">
              <a:solidFill>
                <a:srgbClr val="FF0000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9939" name="WordArt 3"/>
          <p:cNvSpPr>
            <a:spLocks noChangeArrowheads="1" noChangeShapeType="1"/>
          </p:cNvSpPr>
          <p:nvPr/>
        </p:nvSpPr>
        <p:spPr bwMode="auto">
          <a:xfrm rot="660000">
            <a:off x="777875" y="784225"/>
            <a:ext cx="3871913" cy="13509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altLang="zh-CN" sz="4000" b="1" kern="10" dirty="0">
                <a:ln w="9525">
                  <a:solidFill>
                    <a:srgbClr val="99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740000" scaled="1"/>
                </a:gradFill>
                <a:effectLst>
                  <a:outerShdw dist="53882" dir="2700000" algn="ctr" rotWithShape="0">
                    <a:srgbClr val="9999FF">
                      <a:alpha val="75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Can you say?</a:t>
            </a:r>
            <a:endParaRPr lang="zh-CN" altLang="en-US" sz="4000" b="1" kern="10" dirty="0">
              <a:ln w="9525">
                <a:solidFill>
                  <a:srgbClr val="99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4740000" scaled="1"/>
              </a:gradFill>
              <a:effectLst>
                <a:outerShdw dist="53882" dir="2700000" algn="ctr" rotWithShape="0">
                  <a:srgbClr val="9999FF">
                    <a:alpha val="75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738438" y="3455988"/>
            <a:ext cx="5327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kumimoji="0" lang="zh-CN" alt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colder and colder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027363" y="4321175"/>
            <a:ext cx="59753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kumimoji="0" lang="zh-CN" alt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shorter and shorter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23900" y="5464175"/>
            <a:ext cx="323850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kumimoji="0" lang="zh-CN" altLang="en-US" sz="6600" b="1">
                <a:solidFill>
                  <a:srgbClr val="FF0000"/>
                </a:solidFill>
                <a:latin typeface="Arial" panose="020B0604020202020204" pitchFamily="34" charset="0"/>
              </a:rPr>
              <a:t>...</a:t>
            </a:r>
          </a:p>
        </p:txBody>
      </p:sp>
      <p:sp>
        <p:nvSpPr>
          <p:cNvPr id="39943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utoUpdateAnimBg="0"/>
      <p:bldP spid="13" grpId="0" bldLvl="0" autoUpdateAnimBg="0"/>
      <p:bldP spid="14" grpId="0" bldLvl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be47116fd561a3b27e73771d57dc76b1e9b116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Module1 Unit1教学课件</Template>
  <TotalTime>0</TotalTime>
  <Words>681</Words>
  <Application>Microsoft Office PowerPoint</Application>
  <PresentationFormat>全屏显示(4:3)</PresentationFormat>
  <Paragraphs>143</Paragraphs>
  <Slides>31</Slides>
  <Notes>8</Notes>
  <HiddenSlides>0</HiddenSlides>
  <MMClips>7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3" baseType="lpstr">
      <vt:lpstr>Kozuka Gothic Pro B</vt:lpstr>
      <vt:lpstr>黑体</vt:lpstr>
      <vt:lpstr>宋体</vt:lpstr>
      <vt:lpstr>微软雅黑</vt:lpstr>
      <vt:lpstr>幼圆</vt:lpstr>
      <vt:lpstr>Arial</vt:lpstr>
      <vt:lpstr>Arial Black</vt:lpstr>
      <vt:lpstr>Calibri</vt:lpstr>
      <vt:lpstr>Calibri Light</vt:lpstr>
      <vt:lpstr>Times New Roman</vt:lpstr>
      <vt:lpstr>Wingdings</vt:lpstr>
      <vt:lpstr>WWW.2PPT.COM
</vt:lpstr>
      <vt:lpstr>Unit6 There are four seasons  in a year.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2011-05-04T08:34:00Z</dcterms:created>
  <dcterms:modified xsi:type="dcterms:W3CDTF">2023-01-16T20:57:27Z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C356E661D32E43F1BCA1E853EA3E3BF1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