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470" r:id="rId2"/>
    <p:sldId id="353" r:id="rId3"/>
    <p:sldId id="471" r:id="rId4"/>
    <p:sldId id="352" r:id="rId5"/>
    <p:sldId id="497" r:id="rId6"/>
    <p:sldId id="491" r:id="rId7"/>
    <p:sldId id="494" r:id="rId8"/>
    <p:sldId id="492" r:id="rId9"/>
    <p:sldId id="495" r:id="rId10"/>
    <p:sldId id="509" r:id="rId11"/>
    <p:sldId id="498" r:id="rId12"/>
    <p:sldId id="499" r:id="rId13"/>
    <p:sldId id="500" r:id="rId14"/>
    <p:sldId id="501" r:id="rId15"/>
    <p:sldId id="502" r:id="rId16"/>
    <p:sldId id="503" r:id="rId17"/>
    <p:sldId id="504" r:id="rId18"/>
    <p:sldId id="505" r:id="rId19"/>
    <p:sldId id="506" r:id="rId20"/>
    <p:sldId id="507" r:id="rId21"/>
    <p:sldId id="508" r:id="rId22"/>
    <p:sldId id="493" r:id="rId23"/>
    <p:sldId id="496" r:id="rId24"/>
    <p:sldId id="297" r:id="rId25"/>
  </p:sldIdLst>
  <p:sldSz cx="9144000" cy="5143500" type="screen16x9"/>
  <p:notesSz cx="6858000" cy="9144000"/>
  <p:custDataLst>
    <p:tags r:id="rId27"/>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4050"/>
    <a:srgbClr val="4D2C37"/>
    <a:srgbClr val="3296A8"/>
    <a:srgbClr val="6D8AAB"/>
    <a:srgbClr val="31709C"/>
    <a:srgbClr val="7697B3"/>
    <a:srgbClr val="6FA094"/>
    <a:srgbClr val="94BCB4"/>
    <a:srgbClr val="59503C"/>
    <a:srgbClr val="1FBC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97778" autoAdjust="0"/>
  </p:normalViewPr>
  <p:slideViewPr>
    <p:cSldViewPr snapToGrid="0" showGuides="1">
      <p:cViewPr>
        <p:scale>
          <a:sx n="140" d="100"/>
          <a:sy n="140" d="100"/>
        </p:scale>
        <p:origin x="-804" y="-27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1"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2"/>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3"/>
            <a:ext cx="5486400" cy="3086100"/>
          </a:xfrm>
        </p:spPr>
        <p:txBody>
          <a:bodyPr/>
          <a:lstStyle>
            <a:lvl1pPr marL="0" indent="0">
              <a:buNone/>
              <a:defRPr sz="3200"/>
            </a:lvl1pPr>
            <a:lvl2pPr marL="457200" indent="0">
              <a:buNone/>
              <a:defRPr sz="29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1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t>1/10/2023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1"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200152"/>
            <a:ext cx="4038600" cy="3394472"/>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1" y="1200152"/>
            <a:ext cx="4038600" cy="3394472"/>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t>1/10/2023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700" b="1"/>
            </a:lvl4pPr>
            <a:lvl5pPr marL="1828800" indent="0">
              <a:buNone/>
              <a:defRPr sz="1700" b="1"/>
            </a:lvl5pPr>
            <a:lvl6pPr marL="2286000" indent="0">
              <a:buNone/>
              <a:defRPr sz="1700" b="1"/>
            </a:lvl6pPr>
            <a:lvl7pPr marL="2743200" indent="0">
              <a:buNone/>
              <a:defRPr sz="1700" b="1"/>
            </a:lvl7pPr>
            <a:lvl8pPr marL="3200400" indent="0">
              <a:buNone/>
              <a:defRPr sz="1700" b="1"/>
            </a:lvl8pPr>
            <a:lvl9pPr marL="3657600" indent="0">
              <a:buNone/>
              <a:defRPr sz="1700" b="1"/>
            </a:lvl9pPr>
          </a:lstStyle>
          <a:p>
            <a:pPr lvl="0"/>
            <a:r>
              <a:rPr lang="en-US"/>
              <a:t>Click to edit Master text styles</a:t>
            </a:r>
          </a:p>
        </p:txBody>
      </p:sp>
      <p:sp>
        <p:nvSpPr>
          <p:cNvPr id="4" name="Content Placeholder 3"/>
          <p:cNvSpPr>
            <a:spLocks noGrp="1"/>
          </p:cNvSpPr>
          <p:nvPr>
            <p:ph sz="half" idx="2"/>
          </p:nvPr>
        </p:nvSpPr>
        <p:spPr>
          <a:xfrm>
            <a:off x="457201" y="1631158"/>
            <a:ext cx="4040188" cy="2963466"/>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6"/>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700" b="1"/>
            </a:lvl4pPr>
            <a:lvl5pPr marL="1828800" indent="0">
              <a:buNone/>
              <a:defRPr sz="1700" b="1"/>
            </a:lvl5pPr>
            <a:lvl6pPr marL="2286000" indent="0">
              <a:buNone/>
              <a:defRPr sz="1700" b="1"/>
            </a:lvl6pPr>
            <a:lvl7pPr marL="2743200" indent="0">
              <a:buNone/>
              <a:defRPr sz="1700" b="1"/>
            </a:lvl7pPr>
            <a:lvl8pPr marL="3200400" indent="0">
              <a:buNone/>
              <a:defRPr sz="1700" b="1"/>
            </a:lvl8pPr>
            <a:lvl9pPr marL="3657600"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645030" y="1631158"/>
            <a:ext cx="4041775" cy="2963466"/>
          </a:xfrm>
        </p:spPr>
        <p:txBody>
          <a:bodyPr/>
          <a:lstStyle>
            <a:lvl1pPr>
              <a:defRPr sz="2400"/>
            </a:lvl1pPr>
            <a:lvl2pPr>
              <a:defRPr sz="20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t>1/10/2023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t>1/10/2023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854725" y="773443"/>
            <a:ext cx="7434551" cy="32168"/>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4425043" y="4838925"/>
            <a:ext cx="293917" cy="16507"/>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t>1/10/2023</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3505200" y="4797170"/>
            <a:ext cx="2133600" cy="273844"/>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32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9"/>
            <a:ext cx="3008313" cy="3518297"/>
          </a:xfrm>
        </p:spPr>
        <p:txBody>
          <a:bodyPr/>
          <a:lstStyle>
            <a:lvl1pPr marL="0" indent="0">
              <a:buNone/>
              <a:defRPr sz="1400"/>
            </a:lvl1pPr>
            <a:lvl2pPr marL="457200" indent="0">
              <a:buNone/>
              <a:defRPr sz="1200"/>
            </a:lvl2pPr>
            <a:lvl3pPr marL="914400" indent="0">
              <a:buNone/>
              <a:defRPr sz="11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t>1/10/2023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80"/>
            <a:ext cx="8229600" cy="857250"/>
          </a:xfrm>
          <a:prstGeom prst="rect">
            <a:avLst/>
          </a:prstGeom>
        </p:spPr>
        <p:txBody>
          <a:bodyPr vert="horz" lIns="68568" tIns="34284" rIns="68568" bIns="34284"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2"/>
            <a:ext cx="8229600" cy="3394472"/>
          </a:xfrm>
          <a:prstGeom prst="rect">
            <a:avLst/>
          </a:prstGeom>
        </p:spPr>
        <p:txBody>
          <a:bodyPr vert="horz" lIns="68568" tIns="34284" rIns="68568" bIns="342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5"/>
            <a:ext cx="2133600" cy="273844"/>
          </a:xfrm>
          <a:prstGeom prst="rect">
            <a:avLst/>
          </a:prstGeom>
        </p:spPr>
        <p:txBody>
          <a:bodyPr vert="horz" lIns="68568" tIns="34284" rIns="68568" bIns="34284" rtlCol="0" anchor="ctr"/>
          <a:lstStyle>
            <a:lvl1pPr algn="l">
              <a:defRPr sz="1200">
                <a:solidFill>
                  <a:schemeClr val="tx1">
                    <a:tint val="75000"/>
                  </a:schemeClr>
                </a:solidFill>
              </a:defRPr>
            </a:lvl1pPr>
          </a:lstStyle>
          <a:p>
            <a:pPr>
              <a:defRPr/>
            </a:pPr>
            <a:fld id="{9196EC2F-0988-4314-AD4B-24FF16D7B45E}" type="datetime1">
              <a:rPr lang="en-US" altLang="zh-CN" smtClean="0">
                <a:solidFill>
                  <a:prstClr val="black">
                    <a:tint val="75000"/>
                  </a:prstClr>
                </a:solidFill>
              </a:rPr>
              <a:t>1/10/2023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1" y="4767265"/>
            <a:ext cx="2895600" cy="273844"/>
          </a:xfrm>
          <a:prstGeom prst="rect">
            <a:avLst/>
          </a:prstGeom>
        </p:spPr>
        <p:txBody>
          <a:bodyPr vert="horz" lIns="68568" tIns="34284" rIns="68568" bIns="34284" rtlCol="0" anchor="ctr"/>
          <a:lstStyle>
            <a:lvl1pPr algn="ctr">
              <a:defRPr sz="12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5"/>
            <a:ext cx="2133600" cy="273844"/>
          </a:xfrm>
          <a:prstGeom prst="rect">
            <a:avLst/>
          </a:prstGeom>
        </p:spPr>
        <p:txBody>
          <a:bodyPr vert="horz" lIns="68568" tIns="34284" rIns="68568" bIns="34284" rtlCol="0" anchor="ctr"/>
          <a:lstStyle>
            <a:lvl1pPr algn="r">
              <a:defRPr sz="1200">
                <a:solidFill>
                  <a:schemeClr val="tx1">
                    <a:tint val="75000"/>
                  </a:schemeClr>
                </a:solidFill>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jpe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8.xml"/><Relationship Id="rId4" Type="http://schemas.openxmlformats.org/officeDocument/2006/relationships/audio" Target="../media/audio2.wav"/></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3.jpe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3.jpe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3.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3.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stretch>
            <a:fillRect/>
          </a:stretch>
        </p:blipFill>
        <p:spPr>
          <a:xfrm>
            <a:off x="0" y="930"/>
            <a:ext cx="9144000" cy="5141640"/>
          </a:xfrm>
          <a:prstGeom prst="rect">
            <a:avLst/>
          </a:prstGeom>
        </p:spPr>
      </p:pic>
      <p:sp>
        <p:nvSpPr>
          <p:cNvPr id="5" name="TextBox 1"/>
          <p:cNvSpPr txBox="1">
            <a:spLocks noChangeArrowheads="1"/>
          </p:cNvSpPr>
          <p:nvPr/>
        </p:nvSpPr>
        <p:spPr bwMode="auto">
          <a:xfrm>
            <a:off x="2186128" y="954039"/>
            <a:ext cx="4916940" cy="85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5100" b="1" spc="75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5100" b="1" spc="750" dirty="0">
                <a:solidFill>
                  <a:srgbClr val="704050"/>
                </a:solidFill>
                <a:latin typeface="微软雅黑" panose="020B0503020204020204" charset="-122"/>
                <a:ea typeface="微软雅黑" panose="020B0503020204020204" charset="-122"/>
                <a:sym typeface="微软雅黑" panose="020B0503020204020204" charset="-122"/>
              </a:rPr>
              <a:t>未选择的路</a:t>
            </a:r>
            <a:r>
              <a:rPr lang="en-US" altLang="zh-CN" sz="5100" b="1" spc="750" dirty="0">
                <a:solidFill>
                  <a:srgbClr val="704050"/>
                </a:solidFill>
                <a:latin typeface="微软雅黑" panose="020B0503020204020204" charset="-122"/>
                <a:ea typeface="微软雅黑" panose="020B0503020204020204" charset="-122"/>
                <a:sym typeface="微软雅黑" panose="020B0503020204020204" charset="-122"/>
              </a:rPr>
              <a:t>》</a:t>
            </a:r>
            <a:endParaRPr lang="zh-CN" altLang="en-US" sz="5100" b="1" spc="750" dirty="0">
              <a:solidFill>
                <a:srgbClr val="704050"/>
              </a:solidFill>
              <a:latin typeface="微软雅黑" panose="020B0503020204020204" charset="-122"/>
              <a:ea typeface="微软雅黑" panose="020B0503020204020204" charset="-122"/>
              <a:sym typeface="微软雅黑" panose="020B0503020204020204" charset="-122"/>
            </a:endParaRPr>
          </a:p>
        </p:txBody>
      </p:sp>
      <p:sp>
        <p:nvSpPr>
          <p:cNvPr id="6" name="Text Box 160"/>
          <p:cNvSpPr txBox="1">
            <a:spLocks noChangeArrowheads="1"/>
          </p:cNvSpPr>
          <p:nvPr/>
        </p:nvSpPr>
        <p:spPr bwMode="auto">
          <a:xfrm>
            <a:off x="2281391" y="1991627"/>
            <a:ext cx="4821677" cy="346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lgn="ctr"/>
            <a:r>
              <a:rPr lang="zh-CN" altLang="en-US" sz="1800" spc="450" dirty="0">
                <a:solidFill>
                  <a:srgbClr val="704050"/>
                </a:solidFill>
                <a:latin typeface="微软雅黑" panose="020B0503020204020204" charset="-122"/>
                <a:ea typeface="微软雅黑" panose="020B0503020204020204" charset="-122"/>
                <a:sym typeface="微软雅黑" panose="020B0503020204020204" charset="-122"/>
              </a:rPr>
              <a:t>部编版七年级语文课件</a:t>
            </a:r>
            <a:r>
              <a:rPr lang="en-US" altLang="zh-CN" sz="1800" spc="450" dirty="0">
                <a:solidFill>
                  <a:srgbClr val="704050"/>
                </a:solidFill>
                <a:latin typeface="微软雅黑" panose="020B0503020204020204" charset="-122"/>
                <a:ea typeface="微软雅黑" panose="020B0503020204020204" charset="-122"/>
                <a:sym typeface="微软雅黑" panose="020B0503020204020204" charset="-122"/>
              </a:rPr>
              <a:t>PPT</a:t>
            </a:r>
            <a:r>
              <a:rPr lang="zh-CN" altLang="en-US" sz="1800" spc="450" dirty="0">
                <a:solidFill>
                  <a:srgbClr val="704050"/>
                </a:solidFill>
                <a:latin typeface="微软雅黑" panose="020B0503020204020204" charset="-122"/>
                <a:ea typeface="微软雅黑" panose="020B0503020204020204" charset="-122"/>
                <a:sym typeface="微软雅黑" panose="020B0503020204020204" charset="-122"/>
              </a:rPr>
              <a:t>模板</a:t>
            </a:r>
          </a:p>
        </p:txBody>
      </p:sp>
      <p:sp>
        <p:nvSpPr>
          <p:cNvPr id="7" name="矩形 6"/>
          <p:cNvSpPr/>
          <p:nvPr/>
        </p:nvSpPr>
        <p:spPr>
          <a:xfrm>
            <a:off x="0" y="305667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sz="2000" b="1" kern="0" smtClean="0">
                <a:solidFill>
                  <a:srgbClr val="000000"/>
                </a:solidFill>
                <a:latin typeface="微软雅黑" panose="020B0503020204020204" charset="-122"/>
                <a:ea typeface="微软雅黑" panose="020B0503020204020204" charset="-122"/>
                <a:sym typeface="微软雅黑" panose="020B0503020204020204" charset="-122"/>
              </a:rPr>
              <a:t>www.PPT818.com</a:t>
            </a:r>
            <a:endParaRPr sz="2000" b="1" kern="0" dirty="0" smtClean="0">
              <a:solidFill>
                <a:srgbClr val="00000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p:stCondLst>
                              <p:cond delay="1000"/>
                            </p:stCondLst>
                            <p:childTnLst>
                              <p:par>
                                <p:cTn id="9" presetID="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left)">
                                      <p:cBhvr>
                                        <p:cTn id="1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2" name="文本框 1"/>
          <p:cNvSpPr txBox="1"/>
          <p:nvPr/>
        </p:nvSpPr>
        <p:spPr>
          <a:xfrm>
            <a:off x="3936" y="1771240"/>
            <a:ext cx="538591" cy="1402938"/>
          </a:xfrm>
          <a:prstGeom prst="rect">
            <a:avLst/>
          </a:prstGeom>
          <a:noFill/>
        </p:spPr>
        <p:txBody>
          <a:bodyPr vert="eaVert" wrap="none" lIns="68571" tIns="34285" rIns="68571" bIns="34285" rtlCol="0">
            <a:spAutoFit/>
          </a:bodyPr>
          <a:lstStyle/>
          <a:p>
            <a:r>
              <a:rPr lang="zh-CN" altLang="en-US" sz="2600">
                <a:solidFill>
                  <a:srgbClr val="704050"/>
                </a:solidFill>
                <a:latin typeface="微软雅黑" panose="020B0503020204020204" charset="-122"/>
                <a:ea typeface="微软雅黑" panose="020B0503020204020204" charset="-122"/>
                <a:sym typeface="微软雅黑" panose="020B0503020204020204" charset="-122"/>
              </a:rPr>
              <a:t>原文欣赏</a:t>
            </a:r>
          </a:p>
        </p:txBody>
      </p:sp>
      <p:sp>
        <p:nvSpPr>
          <p:cNvPr id="6" name="Text Box 2"/>
          <p:cNvSpPr txBox="1">
            <a:spLocks noChangeArrowheads="1"/>
          </p:cNvSpPr>
          <p:nvPr/>
        </p:nvSpPr>
        <p:spPr bwMode="auto">
          <a:xfrm>
            <a:off x="2726886" y="872410"/>
            <a:ext cx="3086502" cy="70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4100" b="1">
                <a:solidFill>
                  <a:srgbClr val="704050"/>
                </a:solidFill>
                <a:effectLst>
                  <a:outerShdw blurRad="38100" dist="38100" dir="2700000" algn="tl">
                    <a:srgbClr val="C0C0C0"/>
                  </a:outerShdw>
                </a:effectLst>
                <a:latin typeface="微软雅黑" panose="020B0503020204020204" charset="-122"/>
                <a:ea typeface="微软雅黑" panose="020B0503020204020204" charset="-122"/>
                <a:sym typeface="微软雅黑" panose="020B0503020204020204" charset="-122"/>
              </a:rPr>
              <a:t>未选择的路</a:t>
            </a:r>
          </a:p>
        </p:txBody>
      </p:sp>
      <p:sp>
        <p:nvSpPr>
          <p:cNvPr id="9" name="Text Box 4"/>
          <p:cNvSpPr txBox="1">
            <a:spLocks noChangeArrowheads="1"/>
          </p:cNvSpPr>
          <p:nvPr/>
        </p:nvSpPr>
        <p:spPr bwMode="auto">
          <a:xfrm>
            <a:off x="2848346" y="1558052"/>
            <a:ext cx="4082675" cy="3285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那天</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清晨</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落叶满地，</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两条路</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都未经</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脚印污染。</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啊，留下一条路</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等改日再见！</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但我知道</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路径</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延绵无尽头，</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恐怕我</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难以</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再回返。</a:t>
            </a:r>
          </a:p>
          <a:p>
            <a:endParaRPr lang="zh-CN" altLang="en-US" sz="1900">
              <a:solidFill>
                <a:srgbClr val="704050"/>
              </a:solidFill>
              <a:latin typeface="微软雅黑" panose="020B0503020204020204" charset="-122"/>
              <a:ea typeface="微软雅黑" panose="020B0503020204020204" charset="-122"/>
              <a:sym typeface="微软雅黑" panose="020B0503020204020204" charset="-122"/>
            </a:endParaRP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也许</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多少年后</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在某个地方，</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我将轻声叹息</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将往事回顾：</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一片树林里</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分出两条路</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而我选择了</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人迹更少的</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一条，</a:t>
            </a:r>
          </a:p>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从此</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决定了</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我一生的道路。</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 presetClass="entr" presetSubtype="2"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1+#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400357" y="1895036"/>
            <a:ext cx="6173004" cy="1969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i="1">
                <a:solidFill>
                  <a:srgbClr val="704050"/>
                </a:solidFill>
                <a:latin typeface="微软雅黑" panose="020B0503020204020204" charset="-122"/>
                <a:ea typeface="微软雅黑" panose="020B0503020204020204" charset="-122"/>
                <a:sym typeface="微软雅黑" panose="020B0503020204020204" charset="-122"/>
              </a:rPr>
              <a:t>讨论</a:t>
            </a:r>
          </a:p>
          <a:p>
            <a:pPr>
              <a:spcBef>
                <a:spcPct val="50000"/>
              </a:spcBef>
            </a:pPr>
            <a:r>
              <a:rPr lang="zh-CN" altLang="en-US" sz="1900" i="1">
                <a:solidFill>
                  <a:srgbClr val="704050"/>
                </a:solidFill>
                <a:latin typeface="微软雅黑" panose="020B0503020204020204" charset="-122"/>
                <a:ea typeface="微软雅黑" panose="020B0503020204020204" charset="-122"/>
                <a:sym typeface="微软雅黑" panose="020B0503020204020204" charset="-122"/>
              </a:rPr>
              <a:t>    </a:t>
            </a:r>
            <a:r>
              <a:rPr lang="en-US" altLang="zh-CN" sz="1900" i="1">
                <a:solidFill>
                  <a:srgbClr val="704050"/>
                </a:solidFill>
                <a:latin typeface="微软雅黑" panose="020B0503020204020204" charset="-122"/>
                <a:ea typeface="微软雅黑" panose="020B0503020204020204" charset="-122"/>
                <a:sym typeface="微软雅黑" panose="020B0503020204020204" charset="-122"/>
              </a:rPr>
              <a:t>1.</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四节诗各表达了什 么意思？</a:t>
            </a:r>
            <a:r>
              <a:rPr lang="zh-CN" altLang="en-US" sz="1900">
                <a:solidFill>
                  <a:srgbClr val="704050"/>
                </a:solidFill>
                <a:effectLst>
                  <a:outerShdw blurRad="38100" dist="38100" dir="2700000" algn="tl">
                    <a:srgbClr val="C0C0C0"/>
                  </a:outerShdw>
                </a:effectLst>
                <a:latin typeface="微软雅黑" panose="020B0503020204020204" charset="-122"/>
                <a:ea typeface="微软雅黑" panose="020B0503020204020204" charset="-122"/>
                <a:sym typeface="微软雅黑" panose="020B0503020204020204" charset="-122"/>
              </a:rPr>
              <a:t>请同学们用简洁的语言概括每小节的意思。</a:t>
            </a:r>
            <a:endParaRPr lang="zh-CN" altLang="en-US" sz="1900">
              <a:solidFill>
                <a:srgbClr val="704050"/>
              </a:solidFill>
              <a:latin typeface="微软雅黑" panose="020B0503020204020204" charset="-122"/>
              <a:ea typeface="微软雅黑" panose="020B0503020204020204" charset="-122"/>
              <a:sym typeface="微软雅黑" panose="020B0503020204020204" charset="-122"/>
            </a:endParaRPr>
          </a:p>
          <a:p>
            <a:pPr>
              <a:spcBef>
                <a:spcPct val="50000"/>
              </a:spcBef>
            </a:pPr>
            <a:r>
              <a:rPr lang="zh-CN" altLang="en-US" sz="1900" i="1">
                <a:solidFill>
                  <a:srgbClr val="704050"/>
                </a:solidFill>
                <a:latin typeface="微软雅黑" panose="020B0503020204020204" charset="-122"/>
                <a:ea typeface="微软雅黑" panose="020B0503020204020204" charset="-122"/>
                <a:sym typeface="微软雅黑" panose="020B0503020204020204" charset="-122"/>
              </a:rPr>
              <a:t>    </a:t>
            </a:r>
          </a:p>
          <a:p>
            <a:pPr>
              <a:spcBef>
                <a:spcPct val="50000"/>
              </a:spcBef>
            </a:pPr>
            <a:r>
              <a:rPr lang="zh-CN" altLang="en-US" sz="1900" i="1">
                <a:solidFill>
                  <a:srgbClr val="704050"/>
                </a:solidFill>
                <a:latin typeface="微软雅黑" panose="020B0503020204020204" charset="-122"/>
                <a:ea typeface="微软雅黑" panose="020B0503020204020204" charset="-122"/>
                <a:sym typeface="微软雅黑" panose="020B0503020204020204" charset="-122"/>
              </a:rPr>
              <a:t>    </a:t>
            </a:r>
            <a:endParaRPr lang="zh-CN" altLang="en-US" sz="1900">
              <a:solidFill>
                <a:srgbClr val="70405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WordArt 2"/>
          <p:cNvSpPr>
            <a:spLocks noChangeArrowheads="1" noChangeShapeType="1" noTextEdit="1"/>
          </p:cNvSpPr>
          <p:nvPr/>
        </p:nvSpPr>
        <p:spPr bwMode="auto">
          <a:xfrm rot="5400000">
            <a:off x="-219466" y="2485492"/>
            <a:ext cx="2598712" cy="654333"/>
          </a:xfrm>
          <a:prstGeom prst="rect">
            <a:avLst/>
          </a:prstGeom>
        </p:spPr>
        <p:txBody>
          <a:bodyPr vert="eaVert" wrap="none" lIns="68571" tIns="34285" rIns="68571" bIns="34285" fromWordArt="1">
            <a:prstTxWarp prst="textPlain">
              <a:avLst>
                <a:gd name="adj" fmla="val 50000"/>
              </a:avLst>
            </a:prstTxWarp>
          </a:bodyPr>
          <a:lstStyle/>
          <a:p>
            <a:pPr algn="ctr" fontAlgn="auto"/>
            <a:r>
              <a:rPr lang="zh-CN" altLang="en-US">
                <a:solidFill>
                  <a:srgbClr val="704050"/>
                </a:solidFill>
                <a:latin typeface="微软雅黑" panose="020B0503020204020204" charset="-122"/>
                <a:ea typeface="微软雅黑" panose="020B0503020204020204" charset="-122"/>
                <a:sym typeface="微软雅黑" panose="020B0503020204020204" charset="-122"/>
              </a:rPr>
              <a:t>未选择的路</a:t>
            </a:r>
          </a:p>
        </p:txBody>
      </p:sp>
      <p:sp>
        <p:nvSpPr>
          <p:cNvPr id="6" name="Text Box 3"/>
          <p:cNvSpPr txBox="1">
            <a:spLocks noChangeArrowheads="1"/>
          </p:cNvSpPr>
          <p:nvPr/>
        </p:nvSpPr>
        <p:spPr bwMode="auto">
          <a:xfrm>
            <a:off x="2244025" y="1245234"/>
            <a:ext cx="4914349"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1</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、写诗人站在道路岔口， 面对选择，陷入沉思</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p>
        </p:txBody>
      </p:sp>
      <p:sp>
        <p:nvSpPr>
          <p:cNvPr id="7" name="Text Box 4"/>
          <p:cNvSpPr txBox="1">
            <a:spLocks noChangeArrowheads="1"/>
          </p:cNvSpPr>
          <p:nvPr/>
        </p:nvSpPr>
        <p:spPr bwMode="auto">
          <a:xfrm>
            <a:off x="2244025" y="2356596"/>
            <a:ext cx="4970316"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2</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、写诗人选择了一条充满挑战的道路。</a:t>
            </a:r>
          </a:p>
        </p:txBody>
      </p:sp>
      <p:sp>
        <p:nvSpPr>
          <p:cNvPr id="9" name="Text Box 5"/>
          <p:cNvSpPr txBox="1">
            <a:spLocks noChangeArrowheads="1"/>
          </p:cNvSpPr>
          <p:nvPr/>
        </p:nvSpPr>
        <p:spPr bwMode="auto">
          <a:xfrm>
            <a:off x="2244025" y="3092597"/>
            <a:ext cx="5096538"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en-US" altLang="zh-CN" sz="1900">
                <a:solidFill>
                  <a:srgbClr val="704050"/>
                </a:solidFill>
                <a:latin typeface="微软雅黑" panose="020B0503020204020204" charset="-122"/>
                <a:ea typeface="微软雅黑" panose="020B0503020204020204" charset="-122"/>
                <a:sym typeface="微软雅黑" panose="020B0503020204020204" charset="-122"/>
              </a:rPr>
              <a:t>3</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、写诗人踏上自己选择的路，却留恋着另一条路，担心选择错误而难以回头。</a:t>
            </a:r>
          </a:p>
        </p:txBody>
      </p:sp>
      <p:sp>
        <p:nvSpPr>
          <p:cNvPr id="10" name="Text Box 6"/>
          <p:cNvSpPr txBox="1">
            <a:spLocks noChangeArrowheads="1"/>
          </p:cNvSpPr>
          <p:nvPr/>
        </p:nvSpPr>
        <p:spPr bwMode="auto">
          <a:xfrm>
            <a:off x="2244025" y="4117072"/>
            <a:ext cx="5239432"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en-US" altLang="zh-CN" sz="1900">
                <a:solidFill>
                  <a:srgbClr val="704050"/>
                </a:solidFill>
                <a:latin typeface="微软雅黑" panose="020B0503020204020204" charset="-122"/>
                <a:ea typeface="微软雅黑" panose="020B0503020204020204" charset="-122"/>
                <a:sym typeface="微软雅黑" panose="020B0503020204020204" charset="-122"/>
              </a:rPr>
              <a:t>4</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、写诗人遥想未来：未选择的路或许更好</a:t>
            </a:r>
            <a:r>
              <a:rPr lang="en-US" altLang="zh-CN" sz="190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但现实无法回头。</a:t>
            </a:r>
          </a:p>
        </p:txBody>
      </p:sp>
      <p:sp>
        <p:nvSpPr>
          <p:cNvPr id="13" name="AutoShape 7"/>
          <p:cNvSpPr/>
          <p:nvPr/>
        </p:nvSpPr>
        <p:spPr bwMode="auto">
          <a:xfrm>
            <a:off x="1838862" y="1568325"/>
            <a:ext cx="195883" cy="2565382"/>
          </a:xfrm>
          <a:prstGeom prst="leftBrace">
            <a:avLst>
              <a:gd name="adj1" fmla="val 97273"/>
              <a:gd name="adj2" fmla="val 50000"/>
            </a:avLst>
          </a:prstGeom>
          <a:noFill/>
          <a:ln w="57150">
            <a:solidFill>
              <a:srgbClr val="70405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0405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4" presetClass="entr" presetSubtype="0" accel="10000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strVal val="#ppt_w*0.05"/>
                                          </p:val>
                                        </p:tav>
                                        <p:tav tm="100000">
                                          <p:val>
                                            <p:strVal val="#ppt_w"/>
                                          </p:val>
                                        </p:tav>
                                      </p:tavLst>
                                    </p:anim>
                                    <p:anim calcmode="lin" valueType="num">
                                      <p:cBhvr>
                                        <p:cTn id="30" dur="500" fill="hold"/>
                                        <p:tgtEl>
                                          <p:spTgt spid="9"/>
                                        </p:tgtEl>
                                        <p:attrNameLst>
                                          <p:attrName>ppt_h</p:attrName>
                                        </p:attrNameLst>
                                      </p:cBhvr>
                                      <p:tavLst>
                                        <p:tav tm="0">
                                          <p:val>
                                            <p:strVal val="#ppt_h"/>
                                          </p:val>
                                        </p:tav>
                                        <p:tav tm="100000">
                                          <p:val>
                                            <p:strVal val="#ppt_h"/>
                                          </p:val>
                                        </p:tav>
                                      </p:tavLst>
                                    </p:anim>
                                    <p:anim calcmode="lin" valueType="num">
                                      <p:cBhvr>
                                        <p:cTn id="31" dur="500" fill="hold"/>
                                        <p:tgtEl>
                                          <p:spTgt spid="9"/>
                                        </p:tgtEl>
                                        <p:attrNameLst>
                                          <p:attrName>ppt_x</p:attrName>
                                        </p:attrNameLst>
                                      </p:cBhvr>
                                      <p:tavLst>
                                        <p:tav tm="0">
                                          <p:val>
                                            <p:strVal val="#ppt_x-.2"/>
                                          </p:val>
                                        </p:tav>
                                        <p:tav tm="100000">
                                          <p:val>
                                            <p:strVal val="#ppt_x"/>
                                          </p:val>
                                        </p:tav>
                                      </p:tavLst>
                                    </p:anim>
                                    <p:anim calcmode="lin" valueType="num">
                                      <p:cBhvr>
                                        <p:cTn id="32" dur="500" fill="hold"/>
                                        <p:tgtEl>
                                          <p:spTgt spid="9"/>
                                        </p:tgtEl>
                                        <p:attrNameLst>
                                          <p:attrName>ppt_y</p:attrName>
                                        </p:attrNameLst>
                                      </p:cBhvr>
                                      <p:tavLst>
                                        <p:tav tm="0">
                                          <p:val>
                                            <p:strVal val="#ppt_y"/>
                                          </p:val>
                                        </p:tav>
                                        <p:tav tm="100000">
                                          <p:val>
                                            <p:strVal val="#ppt_y"/>
                                          </p:val>
                                        </p:tav>
                                      </p:tavLst>
                                    </p:anim>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495620" y="1696141"/>
            <a:ext cx="6237306" cy="3023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lvl1pPr marL="457200" indent="-457200">
              <a:defRPr kumimoji="1" sz="2400">
                <a:solidFill>
                  <a:schemeClr val="tx1"/>
                </a:solidFill>
                <a:latin typeface="Times New Roman" panose="02020603050405020304" pitchFamily="18" charset="0"/>
                <a:ea typeface="宋体" panose="02010600030101010101" pitchFamily="2" charset="-122"/>
              </a:defRPr>
            </a:lvl1pPr>
            <a:lvl2pPr marL="914400" indent="-457200">
              <a:defRPr kumimoji="1" sz="2400">
                <a:solidFill>
                  <a:schemeClr val="tx1"/>
                </a:solidFill>
                <a:latin typeface="Times New Roman" panose="02020603050405020304" pitchFamily="18" charset="0"/>
                <a:ea typeface="宋体" panose="02010600030101010101" pitchFamily="2" charset="-122"/>
              </a:defRPr>
            </a:lvl2pPr>
            <a:lvl3pPr marL="1371600" indent="-457200">
              <a:defRPr kumimoji="1" sz="2400">
                <a:solidFill>
                  <a:schemeClr val="tx1"/>
                </a:solidFill>
                <a:latin typeface="Times New Roman" panose="02020603050405020304" pitchFamily="18" charset="0"/>
                <a:ea typeface="宋体" panose="02010600030101010101" pitchFamily="2" charset="-122"/>
              </a:defRPr>
            </a:lvl3pPr>
            <a:lvl4pPr marL="1828800" indent="-457200">
              <a:defRPr kumimoji="1" sz="2400">
                <a:solidFill>
                  <a:schemeClr val="tx1"/>
                </a:solidFill>
                <a:latin typeface="Times New Roman" panose="02020603050405020304" pitchFamily="18" charset="0"/>
                <a:ea typeface="宋体" panose="02010600030101010101" pitchFamily="2" charset="-122"/>
              </a:defRPr>
            </a:lvl4pPr>
            <a:lvl5pPr marL="2286000" indent="-457200">
              <a:defRPr kumimoji="1" sz="2400">
                <a:solidFill>
                  <a:schemeClr val="tx1"/>
                </a:solidFill>
                <a:latin typeface="Times New Roman" panose="02020603050405020304" pitchFamily="18" charset="0"/>
                <a:ea typeface="宋体" panose="02010600030101010101" pitchFamily="2" charset="-122"/>
              </a:defRPr>
            </a:lvl5pPr>
            <a:lvl6pPr marL="27432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004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576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1480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spcBef>
                <a:spcPct val="50000"/>
              </a:spcBef>
              <a:buFontTx/>
              <a:buAutoNum type="arabicPeriod"/>
            </a:pPr>
            <a:r>
              <a:rPr lang="zh-CN" altLang="en-US" dirty="0">
                <a:solidFill>
                  <a:srgbClr val="704050"/>
                </a:solidFill>
                <a:latin typeface="微软雅黑" panose="020B0503020204020204" charset="-122"/>
                <a:ea typeface="微软雅黑" panose="020B0503020204020204" charset="-122"/>
                <a:sym typeface="微软雅黑" panose="020B0503020204020204" charset="-122"/>
              </a:rPr>
              <a:t>诗中的“路”有两层含义，你能说出来吗？</a:t>
            </a:r>
          </a:p>
          <a:p>
            <a:pPr>
              <a:spcBef>
                <a:spcPct val="50000"/>
              </a:spcBef>
              <a:buFontTx/>
              <a:buAutoNum type="arabicPeriod"/>
            </a:pPr>
            <a:r>
              <a:rPr lang="zh-CN" altLang="en-US" dirty="0">
                <a:solidFill>
                  <a:srgbClr val="704050"/>
                </a:solidFill>
                <a:latin typeface="微软雅黑" panose="020B0503020204020204" charset="-122"/>
                <a:ea typeface="微软雅黑" panose="020B0503020204020204" charset="-122"/>
                <a:sym typeface="微软雅黑" panose="020B0503020204020204" charset="-122"/>
              </a:rPr>
              <a:t>这首诗运用了什么写作手法？</a:t>
            </a:r>
          </a:p>
          <a:p>
            <a:pPr>
              <a:spcBef>
                <a:spcPct val="50000"/>
              </a:spcBef>
              <a:buFontTx/>
              <a:buAutoNum type="arabicPeriod"/>
            </a:pPr>
            <a:r>
              <a:rPr lang="zh-CN" altLang="en-US" dirty="0">
                <a:solidFill>
                  <a:srgbClr val="704050"/>
                </a:solidFill>
                <a:latin typeface="微软雅黑" panose="020B0503020204020204" charset="-122"/>
                <a:ea typeface="微软雅黑" panose="020B0503020204020204" charset="-122"/>
                <a:sym typeface="微软雅黑" panose="020B0503020204020204" charset="-122"/>
              </a:rPr>
              <a:t>诗中明确写了诗人选择了“其中         一条”， 为什么还要以“未选择         的路”为题？读了这首诗，你悟         出了什么道理？ </a:t>
            </a:r>
            <a:br>
              <a:rPr lang="zh-CN" altLang="en-US" dirty="0">
                <a:solidFill>
                  <a:srgbClr val="704050"/>
                </a:solidFill>
                <a:latin typeface="微软雅黑" panose="020B0503020204020204" charset="-122"/>
                <a:ea typeface="微软雅黑" panose="020B0503020204020204" charset="-122"/>
                <a:sym typeface="微软雅黑" panose="020B0503020204020204" charset="-122"/>
              </a:rPr>
            </a:br>
            <a:endParaRPr lang="zh-CN" altLang="en-US" dirty="0">
              <a:solidFill>
                <a:srgbClr val="704050"/>
              </a:solidFill>
              <a:latin typeface="微软雅黑" panose="020B0503020204020204" charset="-122"/>
              <a:ea typeface="微软雅黑" panose="020B0503020204020204" charset="-122"/>
              <a:sym typeface="微软雅黑" panose="020B0503020204020204" charset="-122"/>
            </a:endParaRPr>
          </a:p>
        </p:txBody>
      </p:sp>
      <p:sp>
        <p:nvSpPr>
          <p:cNvPr id="6" name="Text Box 3"/>
          <p:cNvSpPr txBox="1">
            <a:spLocks noChangeArrowheads="1"/>
          </p:cNvSpPr>
          <p:nvPr/>
        </p:nvSpPr>
        <p:spPr bwMode="auto">
          <a:xfrm>
            <a:off x="1495620" y="933094"/>
            <a:ext cx="2644722" cy="577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3000" b="1">
                <a:solidFill>
                  <a:srgbClr val="704050"/>
                </a:solidFill>
                <a:latin typeface="微软雅黑" panose="020B0503020204020204" charset="-122"/>
                <a:ea typeface="微软雅黑" panose="020B0503020204020204" charset="-122"/>
                <a:sym typeface="微软雅黑" panose="020B0503020204020204" charset="-122"/>
              </a:rPr>
              <a:t>整体</a:t>
            </a:r>
            <a:r>
              <a:rPr lang="zh-CN" altLang="en-US" sz="3300" b="1">
                <a:solidFill>
                  <a:srgbClr val="704050"/>
                </a:solidFill>
                <a:latin typeface="微软雅黑" panose="020B0503020204020204" charset="-122"/>
                <a:ea typeface="微软雅黑" panose="020B0503020204020204" charset="-122"/>
                <a:sym typeface="微软雅黑" panose="020B0503020204020204" charset="-122"/>
              </a:rPr>
              <a:t>把握</a:t>
            </a:r>
            <a:r>
              <a:rPr lang="zh-CN" altLang="en-US" sz="3000" b="1">
                <a:solidFill>
                  <a:srgbClr val="704050"/>
                </a:solidFill>
                <a:latin typeface="微软雅黑" panose="020B0503020204020204" charset="-122"/>
                <a:ea typeface="微软雅黑" panose="020B0503020204020204" charset="-122"/>
                <a:sym typeface="微软雅黑" panose="020B0503020204020204" charset="-122"/>
              </a:rPr>
              <a:t>：</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2673301" y="2034307"/>
            <a:ext cx="914519" cy="36162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路</a:t>
            </a:r>
          </a:p>
        </p:txBody>
      </p:sp>
      <p:sp>
        <p:nvSpPr>
          <p:cNvPr id="6" name="Text Box 3"/>
          <p:cNvSpPr txBox="1">
            <a:spLocks noChangeArrowheads="1"/>
          </p:cNvSpPr>
          <p:nvPr/>
        </p:nvSpPr>
        <p:spPr bwMode="auto">
          <a:xfrm>
            <a:off x="3377052" y="1493889"/>
            <a:ext cx="1458706"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表面：</a:t>
            </a:r>
          </a:p>
        </p:txBody>
      </p:sp>
      <p:sp>
        <p:nvSpPr>
          <p:cNvPr id="7" name="Text Box 4"/>
          <p:cNvSpPr txBox="1">
            <a:spLocks noChangeArrowheads="1"/>
          </p:cNvSpPr>
          <p:nvPr/>
        </p:nvSpPr>
        <p:spPr bwMode="auto">
          <a:xfrm>
            <a:off x="4293953" y="1493889"/>
            <a:ext cx="3024581"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自然界的道路</a:t>
            </a:r>
          </a:p>
        </p:txBody>
      </p:sp>
      <p:sp>
        <p:nvSpPr>
          <p:cNvPr id="9" name="Text Box 5"/>
          <p:cNvSpPr txBox="1">
            <a:spLocks noChangeArrowheads="1"/>
          </p:cNvSpPr>
          <p:nvPr/>
        </p:nvSpPr>
        <p:spPr bwMode="auto">
          <a:xfrm>
            <a:off x="3377052" y="2790179"/>
            <a:ext cx="1403930"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实际：</a:t>
            </a:r>
          </a:p>
        </p:txBody>
      </p:sp>
      <p:sp>
        <p:nvSpPr>
          <p:cNvPr id="10" name="Text Box 6"/>
          <p:cNvSpPr txBox="1">
            <a:spLocks noChangeArrowheads="1"/>
          </p:cNvSpPr>
          <p:nvPr/>
        </p:nvSpPr>
        <p:spPr bwMode="auto">
          <a:xfrm>
            <a:off x="4293953" y="2812796"/>
            <a:ext cx="2969805"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暗示人生之路</a:t>
            </a:r>
          </a:p>
        </p:txBody>
      </p:sp>
      <p:sp>
        <p:nvSpPr>
          <p:cNvPr id="13" name="AutoShape 7"/>
          <p:cNvSpPr/>
          <p:nvPr/>
        </p:nvSpPr>
        <p:spPr bwMode="auto">
          <a:xfrm>
            <a:off x="3267500" y="1710533"/>
            <a:ext cx="161946" cy="1487937"/>
          </a:xfrm>
          <a:prstGeom prst="leftBrace">
            <a:avLst>
              <a:gd name="adj1" fmla="val 76593"/>
              <a:gd name="adj2" fmla="val 50000"/>
            </a:avLst>
          </a:prstGeom>
          <a:noFill/>
          <a:ln w="38100">
            <a:solidFill>
              <a:srgbClr val="70405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nchor="ctr"/>
          <a:lstStyle/>
          <a:p>
            <a:endParaRPr lang="zh-CN" altLang="en-US" sz="1900">
              <a:solidFill>
                <a:srgbClr val="704050"/>
              </a:solidFill>
              <a:latin typeface="微软雅黑" panose="020B0503020204020204" charset="-122"/>
              <a:ea typeface="微软雅黑" panose="020B0503020204020204" charset="-122"/>
              <a:sym typeface="微软雅黑" panose="020B0503020204020204" charset="-122"/>
            </a:endParaRPr>
          </a:p>
        </p:txBody>
      </p:sp>
      <p:grpSp>
        <p:nvGrpSpPr>
          <p:cNvPr id="14" name="Group 8"/>
          <p:cNvGrpSpPr/>
          <p:nvPr/>
        </p:nvGrpSpPr>
        <p:grpSpPr bwMode="auto">
          <a:xfrm>
            <a:off x="2943608" y="2628292"/>
            <a:ext cx="342945" cy="1512934"/>
            <a:chOff x="748" y="2432"/>
            <a:chExt cx="288" cy="1271"/>
          </a:xfrm>
        </p:grpSpPr>
        <p:sp>
          <p:nvSpPr>
            <p:cNvPr id="15" name="Line 9"/>
            <p:cNvSpPr>
              <a:spLocks noChangeShapeType="1"/>
            </p:cNvSpPr>
            <p:nvPr/>
          </p:nvSpPr>
          <p:spPr bwMode="auto">
            <a:xfrm>
              <a:off x="748" y="2432"/>
              <a:ext cx="0" cy="1271"/>
            </a:xfrm>
            <a:prstGeom prst="line">
              <a:avLst/>
            </a:prstGeom>
            <a:noFill/>
            <a:ln w="38100">
              <a:solidFill>
                <a:srgbClr val="70405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900">
                <a:solidFill>
                  <a:srgbClr val="704050"/>
                </a:solidFill>
                <a:latin typeface="微软雅黑" panose="020B0503020204020204" charset="-122"/>
                <a:ea typeface="微软雅黑" panose="020B0503020204020204" charset="-122"/>
                <a:sym typeface="微软雅黑" panose="020B0503020204020204" charset="-122"/>
              </a:endParaRPr>
            </a:p>
          </p:txBody>
        </p:sp>
        <p:sp>
          <p:nvSpPr>
            <p:cNvPr id="16" name="Line 10"/>
            <p:cNvSpPr>
              <a:spLocks noChangeShapeType="1"/>
            </p:cNvSpPr>
            <p:nvPr/>
          </p:nvSpPr>
          <p:spPr bwMode="auto">
            <a:xfrm>
              <a:off x="748" y="3702"/>
              <a:ext cx="288" cy="0"/>
            </a:xfrm>
            <a:prstGeom prst="line">
              <a:avLst/>
            </a:prstGeom>
            <a:noFill/>
            <a:ln w="38100">
              <a:solidFill>
                <a:srgbClr val="704050"/>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190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17" name="WordArt 11"/>
          <p:cNvSpPr>
            <a:spLocks noChangeArrowheads="1" noChangeShapeType="1" noTextEdit="1"/>
          </p:cNvSpPr>
          <p:nvPr/>
        </p:nvSpPr>
        <p:spPr bwMode="auto">
          <a:xfrm>
            <a:off x="584674" y="892589"/>
            <a:ext cx="2088627" cy="345201"/>
          </a:xfrm>
          <a:prstGeom prst="rect">
            <a:avLst/>
          </a:prstGeom>
        </p:spPr>
        <p:txBody>
          <a:bodyPr wrap="none" lIns="68571" tIns="34285" rIns="68571" bIns="34285" fromWordArt="1">
            <a:prstTxWarp prst="textPlain">
              <a:avLst>
                <a:gd name="adj" fmla="val 48631"/>
              </a:avLst>
            </a:prstTxWarp>
          </a:bodyPr>
          <a:lstStyle/>
          <a:p>
            <a:pPr algn="ctr"/>
            <a:r>
              <a:rPr lang="zh-CN" altLang="en-US">
                <a:solidFill>
                  <a:srgbClr val="704050"/>
                </a:solidFill>
                <a:latin typeface="微软雅黑" panose="020B0503020204020204" charset="-122"/>
                <a:ea typeface="微软雅黑" panose="020B0503020204020204" charset="-122"/>
                <a:sym typeface="微软雅黑" panose="020B0503020204020204" charset="-122"/>
              </a:rPr>
              <a:t>研读赏析</a:t>
            </a:r>
          </a:p>
        </p:txBody>
      </p:sp>
      <p:sp>
        <p:nvSpPr>
          <p:cNvPr id="18" name="Rectangle 12"/>
          <p:cNvSpPr>
            <a:spLocks noChangeArrowheads="1"/>
          </p:cNvSpPr>
          <p:nvPr/>
        </p:nvSpPr>
        <p:spPr bwMode="auto">
          <a:xfrm>
            <a:off x="3267501" y="3707938"/>
            <a:ext cx="625794"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象征</a:t>
            </a:r>
          </a:p>
        </p:txBody>
      </p:sp>
      <p:sp>
        <p:nvSpPr>
          <p:cNvPr id="19" name="Text Box 13"/>
          <p:cNvSpPr txBox="1">
            <a:spLocks noChangeArrowheads="1"/>
          </p:cNvSpPr>
          <p:nvPr/>
        </p:nvSpPr>
        <p:spPr bwMode="auto">
          <a:xfrm>
            <a:off x="4617845" y="3546051"/>
            <a:ext cx="3078167" cy="94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en-US" altLang="zh-CN" sz="1900" i="1">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i="1">
                <a:solidFill>
                  <a:srgbClr val="704050"/>
                </a:solidFill>
                <a:latin typeface="微软雅黑" panose="020B0503020204020204" charset="-122"/>
                <a:ea typeface="微软雅黑" panose="020B0503020204020204" charset="-122"/>
                <a:sym typeface="微软雅黑" panose="020B0503020204020204" charset="-122"/>
              </a:rPr>
              <a:t>在山的那边</a:t>
            </a:r>
            <a:r>
              <a:rPr lang="en-US" altLang="zh-CN" sz="1900" i="1">
                <a:solidFill>
                  <a:srgbClr val="704050"/>
                </a:solidFill>
                <a:latin typeface="微软雅黑" panose="020B0503020204020204" charset="-122"/>
                <a:ea typeface="微软雅黑" panose="020B0503020204020204" charset="-122"/>
                <a:sym typeface="微软雅黑" panose="020B0503020204020204" charset="-122"/>
              </a:rPr>
              <a:t>》                   《</a:t>
            </a:r>
            <a:r>
              <a:rPr lang="zh-CN" altLang="en-US" sz="1900" i="1">
                <a:solidFill>
                  <a:srgbClr val="704050"/>
                </a:solidFill>
                <a:latin typeface="微软雅黑" panose="020B0503020204020204" charset="-122"/>
                <a:ea typeface="微软雅黑" panose="020B0503020204020204" charset="-122"/>
                <a:sym typeface="微软雅黑" panose="020B0503020204020204" charset="-122"/>
              </a:rPr>
              <a:t>行道树</a:t>
            </a:r>
            <a:r>
              <a:rPr lang="en-US" altLang="zh-CN" sz="1900" i="1">
                <a:solidFill>
                  <a:srgbClr val="704050"/>
                </a:solidFill>
                <a:latin typeface="微软雅黑" panose="020B0503020204020204" charset="-122"/>
                <a:ea typeface="微软雅黑" panose="020B0503020204020204" charset="-122"/>
                <a:sym typeface="微软雅黑" panose="020B0503020204020204" charset="-122"/>
              </a:rPr>
              <a:t>》                       《</a:t>
            </a:r>
            <a:r>
              <a:rPr lang="zh-CN" altLang="en-US" sz="1900" i="1">
                <a:solidFill>
                  <a:srgbClr val="704050"/>
                </a:solidFill>
                <a:latin typeface="微软雅黑" panose="020B0503020204020204" charset="-122"/>
                <a:ea typeface="微软雅黑" panose="020B0503020204020204" charset="-122"/>
                <a:sym typeface="微软雅黑" panose="020B0503020204020204" charset="-122"/>
              </a:rPr>
              <a:t>纸船</a:t>
            </a:r>
            <a:r>
              <a:rPr lang="en-US" altLang="zh-CN" sz="1900" i="1">
                <a:solidFill>
                  <a:srgbClr val="704050"/>
                </a:solidFill>
                <a:latin typeface="微软雅黑" panose="020B0503020204020204" charset="-122"/>
                <a:ea typeface="微软雅黑" panose="020B0503020204020204" charset="-122"/>
                <a:sym typeface="微软雅黑" panose="020B0503020204020204" charset="-122"/>
              </a:rPr>
              <a:t>》</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9"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dissolv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18"/>
                                        </p:tgtEl>
                                        <p:attrNameLst>
                                          <p:attrName>style.visibility</p:attrName>
                                        </p:attrNameLst>
                                      </p:cBhvr>
                                      <p:to>
                                        <p:strVal val="visible"/>
                                      </p:to>
                                    </p:set>
                                    <p:anim calcmode="discrete" valueType="clr">
                                      <p:cBhvr override="childStyle">
                                        <p:cTn id="46"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8"/>
                                        </p:tgtEl>
                                        <p:attrNameLst>
                                          <p:attrName>fillcolor</p:attrName>
                                        </p:attrNameLst>
                                      </p:cBhvr>
                                      <p:tavLst>
                                        <p:tav tm="0">
                                          <p:val>
                                            <p:clrVal>
                                              <a:schemeClr val="accent2"/>
                                            </p:clrVal>
                                          </p:val>
                                        </p:tav>
                                        <p:tav tm="50000">
                                          <p:val>
                                            <p:clrVal>
                                              <a:schemeClr val="hlink"/>
                                            </p:clrVal>
                                          </p:val>
                                        </p:tav>
                                      </p:tavLst>
                                    </p:anim>
                                    <p:set>
                                      <p:cBhvr>
                                        <p:cTn id="48" dur="80"/>
                                        <p:tgtEl>
                                          <p:spTgt spid="18"/>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1+#ppt_w/2"/>
                                          </p:val>
                                        </p:tav>
                                        <p:tav tm="100000">
                                          <p:val>
                                            <p:strVal val="#ppt_x"/>
                                          </p:val>
                                        </p:tav>
                                      </p:tavLst>
                                    </p:anim>
                                    <p:anim calcmode="lin" valueType="num">
                                      <p:cBhvr additive="base">
                                        <p:cTn id="54"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724250" y="1697472"/>
            <a:ext cx="656238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b="1" dirty="0">
                <a:solidFill>
                  <a:srgbClr val="704050"/>
                </a:solidFill>
                <a:latin typeface="微软雅黑" panose="020B0503020204020204" charset="-122"/>
                <a:ea typeface="微软雅黑" panose="020B0503020204020204" charset="-122"/>
                <a:sym typeface="微软雅黑" panose="020B0503020204020204" charset="-122"/>
              </a:rPr>
              <a:t>象征：用具体的事物表现某种特殊意义。             </a:t>
            </a:r>
          </a:p>
        </p:txBody>
      </p:sp>
      <p:sp>
        <p:nvSpPr>
          <p:cNvPr id="6" name="Text Box 3"/>
          <p:cNvSpPr txBox="1">
            <a:spLocks noChangeArrowheads="1"/>
          </p:cNvSpPr>
          <p:nvPr/>
        </p:nvSpPr>
        <p:spPr bwMode="auto">
          <a:xfrm>
            <a:off x="2032661" y="2230256"/>
            <a:ext cx="857362"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象征</a:t>
            </a:r>
          </a:p>
        </p:txBody>
      </p:sp>
      <p:sp>
        <p:nvSpPr>
          <p:cNvPr id="7" name="Text Box 4"/>
          <p:cNvSpPr txBox="1">
            <a:spLocks noChangeArrowheads="1"/>
          </p:cNvSpPr>
          <p:nvPr/>
        </p:nvSpPr>
        <p:spPr bwMode="auto">
          <a:xfrm>
            <a:off x="5273964" y="2175500"/>
            <a:ext cx="857362"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比喻</a:t>
            </a:r>
          </a:p>
        </p:txBody>
      </p:sp>
      <p:sp>
        <p:nvSpPr>
          <p:cNvPr id="9" name="Text Box 5"/>
          <p:cNvSpPr txBox="1">
            <a:spLocks noChangeArrowheads="1"/>
          </p:cNvSpPr>
          <p:nvPr/>
        </p:nvSpPr>
        <p:spPr bwMode="auto">
          <a:xfrm>
            <a:off x="1438462" y="2877807"/>
            <a:ext cx="313353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是一种谋篇立意的写作手法 </a:t>
            </a:r>
          </a:p>
        </p:txBody>
      </p:sp>
      <p:sp>
        <p:nvSpPr>
          <p:cNvPr id="10" name="Text Box 6"/>
          <p:cNvSpPr txBox="1">
            <a:spLocks noChangeArrowheads="1"/>
          </p:cNvSpPr>
          <p:nvPr/>
        </p:nvSpPr>
        <p:spPr bwMode="auto">
          <a:xfrm>
            <a:off x="4895297" y="2877806"/>
            <a:ext cx="248515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是一种修辞手法 </a:t>
            </a:r>
          </a:p>
        </p:txBody>
      </p:sp>
      <p:sp>
        <p:nvSpPr>
          <p:cNvPr id="13" name="Text Box 7"/>
          <p:cNvSpPr txBox="1">
            <a:spLocks noChangeArrowheads="1"/>
          </p:cNvSpPr>
          <p:nvPr/>
        </p:nvSpPr>
        <p:spPr bwMode="auto">
          <a:xfrm>
            <a:off x="1493238" y="3850322"/>
            <a:ext cx="2700689"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a:solidFill>
                  <a:srgbClr val="704050"/>
                </a:solidFill>
                <a:latin typeface="微软雅黑" panose="020B0503020204020204" charset="-122"/>
                <a:ea typeface="微软雅黑" panose="020B0503020204020204" charset="-122"/>
                <a:sym typeface="微软雅黑" panose="020B0503020204020204" charset="-122"/>
              </a:rPr>
              <a:t>一般要统摄全篇</a:t>
            </a:r>
          </a:p>
        </p:txBody>
      </p:sp>
      <p:sp>
        <p:nvSpPr>
          <p:cNvPr id="14" name="Text Box 8"/>
          <p:cNvSpPr txBox="1">
            <a:spLocks noChangeArrowheads="1"/>
          </p:cNvSpPr>
          <p:nvPr/>
        </p:nvSpPr>
        <p:spPr bwMode="auto">
          <a:xfrm>
            <a:off x="4841712" y="3688435"/>
            <a:ext cx="3892713"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只在个别语句、语段中起作用</a:t>
            </a:r>
          </a:p>
        </p:txBody>
      </p:sp>
      <p:sp>
        <p:nvSpPr>
          <p:cNvPr id="15" name="Text Box 9"/>
          <p:cNvSpPr txBox="1">
            <a:spLocks noChangeArrowheads="1"/>
          </p:cNvSpPr>
          <p:nvPr/>
        </p:nvSpPr>
        <p:spPr bwMode="auto">
          <a:xfrm>
            <a:off x="1724250" y="1219443"/>
            <a:ext cx="5487114"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b="1">
                <a:solidFill>
                  <a:srgbClr val="704050"/>
                </a:solidFill>
                <a:latin typeface="微软雅黑" panose="020B0503020204020204" charset="-122"/>
                <a:ea typeface="微软雅黑" panose="020B0503020204020204" charset="-122"/>
                <a:sym typeface="微软雅黑" panose="020B0503020204020204" charset="-122"/>
              </a:rPr>
              <a:t>什么是象征？象征跟比喻有什么区别？</a:t>
            </a:r>
          </a:p>
        </p:txBody>
      </p:sp>
      <p:sp>
        <p:nvSpPr>
          <p:cNvPr id="16" name="Text Box 10"/>
          <p:cNvSpPr txBox="1">
            <a:spLocks noChangeArrowheads="1"/>
          </p:cNvSpPr>
          <p:nvPr/>
        </p:nvSpPr>
        <p:spPr bwMode="auto">
          <a:xfrm>
            <a:off x="1016926" y="861736"/>
            <a:ext cx="1943353"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1900" b="1">
                <a:solidFill>
                  <a:srgbClr val="704050"/>
                </a:solidFill>
                <a:latin typeface="微软雅黑" panose="020B0503020204020204" charset="-122"/>
                <a:ea typeface="微软雅黑" panose="020B0503020204020204" charset="-122"/>
                <a:sym typeface="微软雅黑" panose="020B0503020204020204" charset="-122"/>
              </a:rPr>
              <a:t>思考：</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 </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0.05"/>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anim calcmode="lin" valueType="num">
                                      <p:cBhvr>
                                        <p:cTn id="14" dur="500" fill="hold"/>
                                        <p:tgtEl>
                                          <p:spTgt spid="5"/>
                                        </p:tgtEl>
                                        <p:attrNameLst>
                                          <p:attrName>ppt_x</p:attrName>
                                        </p:attrNameLst>
                                      </p:cBhvr>
                                      <p:tavLst>
                                        <p:tav tm="0">
                                          <p:val>
                                            <p:strVal val="#ppt_x-.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9">
                                            <p:txEl>
                                              <p:pRg st="0" end="0"/>
                                            </p:txEl>
                                          </p:spTgt>
                                        </p:tgtEl>
                                        <p:attrNameLst>
                                          <p:attrName>style.visibility</p:attrName>
                                        </p:attrNameLst>
                                      </p:cBhvr>
                                      <p:to>
                                        <p:strVal val="visible"/>
                                      </p:to>
                                    </p:set>
                                    <p:anim calcmode="discrete" valueType="clr">
                                      <p:cBhvr override="childStyle">
                                        <p:cTn id="29" dur="80"/>
                                        <p:tgtEl>
                                          <p:spTgt spid="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9">
                                            <p:txEl>
                                              <p:pRg st="0" end="0"/>
                                            </p:txEl>
                                          </p:spTgt>
                                        </p:tgtEl>
                                        <p:attrNameLst>
                                          <p:attrName>fillcolor</p:attrName>
                                        </p:attrNameLst>
                                      </p:cBhvr>
                                      <p:tavLst>
                                        <p:tav tm="0">
                                          <p:val>
                                            <p:clrVal>
                                              <a:schemeClr val="accent2"/>
                                            </p:clrVal>
                                          </p:val>
                                        </p:tav>
                                        <p:tav tm="50000">
                                          <p:val>
                                            <p:clrVal>
                                              <a:schemeClr val="hlink"/>
                                            </p:clrVal>
                                          </p:val>
                                        </p:tav>
                                      </p:tavLst>
                                    </p:anim>
                                    <p:set>
                                      <p:cBhvr>
                                        <p:cTn id="31" dur="80"/>
                                        <p:tgtEl>
                                          <p:spTgt spid="9">
                                            <p:txEl>
                                              <p:pRg st="0" end="0"/>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1000" fill="hold"/>
                                        <p:tgtEl>
                                          <p:spTgt spid="10"/>
                                        </p:tgtEl>
                                        <p:attrNameLst>
                                          <p:attrName>ppt_x</p:attrName>
                                        </p:attrNameLst>
                                      </p:cBhvr>
                                      <p:tavLst>
                                        <p:tav tm="0">
                                          <p:val>
                                            <p:strVal val="#ppt_x-.2"/>
                                          </p:val>
                                        </p:tav>
                                        <p:tav tm="100000">
                                          <p:val>
                                            <p:strVal val="#ppt_x"/>
                                          </p:val>
                                        </p:tav>
                                      </p:tavLst>
                                    </p:anim>
                                    <p:anim calcmode="lin" valueType="num">
                                      <p:cBhvr>
                                        <p:cTn id="37"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dissolve">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WordArt 2"/>
          <p:cNvSpPr>
            <a:spLocks noChangeArrowheads="1" noChangeShapeType="1" noTextEdit="1"/>
          </p:cNvSpPr>
          <p:nvPr/>
        </p:nvSpPr>
        <p:spPr bwMode="auto">
          <a:xfrm>
            <a:off x="1509909" y="1047392"/>
            <a:ext cx="2540484" cy="702306"/>
          </a:xfrm>
          <a:prstGeom prst="rect">
            <a:avLst/>
          </a:prstGeom>
        </p:spPr>
        <p:txBody>
          <a:bodyPr wrap="none" lIns="68571" tIns="34285" rIns="68571" bIns="34285" fromWordArt="1">
            <a:prstTxWarp prst="textPlain">
              <a:avLst>
                <a:gd name="adj" fmla="val 50000"/>
              </a:avLst>
            </a:prstTxWarp>
          </a:bodyPr>
          <a:lstStyle/>
          <a:p>
            <a:pPr algn="ctr"/>
            <a:r>
              <a:rPr lang="zh-CN" altLang="en-US" dirty="0">
                <a:solidFill>
                  <a:srgbClr val="704050"/>
                </a:solidFill>
                <a:latin typeface="微软雅黑" panose="020B0503020204020204" charset="-122"/>
                <a:ea typeface="微软雅黑" panose="020B0503020204020204" charset="-122"/>
                <a:sym typeface="微软雅黑" panose="020B0503020204020204" charset="-122"/>
              </a:rPr>
              <a:t>质疑探究</a:t>
            </a:r>
          </a:p>
        </p:txBody>
      </p:sp>
      <p:sp>
        <p:nvSpPr>
          <p:cNvPr id="6" name="Text Box 4"/>
          <p:cNvSpPr txBox="1">
            <a:spLocks noChangeArrowheads="1"/>
          </p:cNvSpPr>
          <p:nvPr/>
        </p:nvSpPr>
        <p:spPr bwMode="auto">
          <a:xfrm>
            <a:off x="1455133" y="2234170"/>
            <a:ext cx="6469666" cy="94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1</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、诗人虽然写了自己所选择的路，但重点却放在未选择的路上。诗题也表明了这一点。既然已经作出了选择，为什么着重写未选择呢？</a:t>
            </a:r>
          </a:p>
        </p:txBody>
      </p:sp>
      <p:sp>
        <p:nvSpPr>
          <p:cNvPr id="9" name="Rectangle 6"/>
          <p:cNvSpPr>
            <a:spLocks noChangeArrowheads="1"/>
          </p:cNvSpPr>
          <p:nvPr/>
        </p:nvSpPr>
        <p:spPr bwMode="auto">
          <a:xfrm>
            <a:off x="1482520" y="3444735"/>
            <a:ext cx="6442279" cy="94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        </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其实未选择也就是选择。正是生活中许多人对于选择的不满，才更加产生了对未选择的怀恋。诗人念念不忘未选择的路正是人生的真实写照，也给这首诗增加了忧郁的情绪。</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slide(fromBottom)">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592073" y="1333192"/>
            <a:ext cx="4312079" cy="438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en-US" altLang="zh-CN" sz="2400" dirty="0">
                <a:solidFill>
                  <a:srgbClr val="704050"/>
                </a:solidFill>
                <a:latin typeface="微软雅黑" panose="020B0503020204020204" charset="-122"/>
                <a:ea typeface="微软雅黑" panose="020B0503020204020204" charset="-122"/>
                <a:sym typeface="微软雅黑" panose="020B0503020204020204" charset="-122"/>
              </a:rPr>
              <a:t>2</a:t>
            </a:r>
            <a:r>
              <a:rPr lang="zh-CN" altLang="en-US" sz="2400" dirty="0">
                <a:solidFill>
                  <a:srgbClr val="704050"/>
                </a:solidFill>
                <a:latin typeface="微软雅黑" panose="020B0503020204020204" charset="-122"/>
                <a:ea typeface="微软雅黑" panose="020B0503020204020204" charset="-122"/>
                <a:sym typeface="微软雅黑" panose="020B0503020204020204" charset="-122"/>
              </a:rPr>
              <a:t>、</a:t>
            </a:r>
            <a:r>
              <a:rPr lang="en-US" altLang="zh-CN" sz="24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2400" dirty="0">
                <a:solidFill>
                  <a:srgbClr val="704050"/>
                </a:solidFill>
                <a:latin typeface="微软雅黑" panose="020B0503020204020204" charset="-122"/>
                <a:ea typeface="微软雅黑" panose="020B0503020204020204" charset="-122"/>
                <a:sym typeface="微软雅黑" panose="020B0503020204020204" charset="-122"/>
              </a:rPr>
              <a:t>未选择的路</a:t>
            </a:r>
            <a:r>
              <a:rPr lang="en-US" altLang="zh-CN" sz="24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2400" dirty="0">
                <a:solidFill>
                  <a:srgbClr val="704050"/>
                </a:solidFill>
                <a:latin typeface="微软雅黑" panose="020B0503020204020204" charset="-122"/>
                <a:ea typeface="微软雅黑" panose="020B0503020204020204" charset="-122"/>
                <a:sym typeface="微软雅黑" panose="020B0503020204020204" charset="-122"/>
              </a:rPr>
              <a:t>作为题目：</a:t>
            </a:r>
          </a:p>
        </p:txBody>
      </p:sp>
      <p:sp>
        <p:nvSpPr>
          <p:cNvPr id="6" name="Rectangle 3"/>
          <p:cNvSpPr>
            <a:spLocks noChangeArrowheads="1"/>
          </p:cNvSpPr>
          <p:nvPr/>
        </p:nvSpPr>
        <p:spPr bwMode="auto">
          <a:xfrm>
            <a:off x="1183040" y="2122394"/>
            <a:ext cx="6777920" cy="1731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lnSpc>
                <a:spcPct val="150000"/>
              </a:lnSpc>
            </a:pPr>
            <a:r>
              <a:rPr lang="en-US" altLang="zh-CN" sz="2400" dirty="0">
                <a:solidFill>
                  <a:srgbClr val="704050"/>
                </a:solidFill>
                <a:latin typeface="微软雅黑" panose="020B0503020204020204" charset="-122"/>
                <a:ea typeface="微软雅黑" panose="020B0503020204020204" charset="-122"/>
                <a:sym typeface="微软雅黑" panose="020B0503020204020204" charset="-122"/>
              </a:rPr>
              <a:t>        </a:t>
            </a:r>
            <a:r>
              <a:rPr lang="zh-CN" altLang="en-US" sz="2400" dirty="0">
                <a:solidFill>
                  <a:srgbClr val="704050"/>
                </a:solidFill>
                <a:latin typeface="微软雅黑" panose="020B0503020204020204" charset="-122"/>
                <a:ea typeface="微软雅黑" panose="020B0503020204020204" charset="-122"/>
                <a:sym typeface="微软雅黑" panose="020B0503020204020204" charset="-122"/>
              </a:rPr>
              <a:t>这首诗实际是写人生道路。诗人重在写对未选择的道路发出感叹，更能打动读者的心灵，让人更深入地思考人生的选择问题。</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WordArt 2"/>
          <p:cNvSpPr>
            <a:spLocks noChangeArrowheads="1" noChangeShapeType="1" noTextEdit="1"/>
          </p:cNvSpPr>
          <p:nvPr/>
        </p:nvSpPr>
        <p:spPr bwMode="auto">
          <a:xfrm>
            <a:off x="1523008" y="1112977"/>
            <a:ext cx="2086967" cy="485663"/>
          </a:xfrm>
          <a:prstGeom prst="rect">
            <a:avLst/>
          </a:prstGeom>
        </p:spPr>
        <p:txBody>
          <a:bodyPr wrap="none" lIns="68571" tIns="34285" rIns="68571" bIns="34285" fromWordArt="1">
            <a:prstTxWarp prst="textPlain">
              <a:avLst>
                <a:gd name="adj" fmla="val 50000"/>
              </a:avLst>
            </a:prstTxWarp>
          </a:bodyPr>
          <a:lstStyle/>
          <a:p>
            <a:pPr algn="ctr"/>
            <a:r>
              <a:rPr lang="zh-CN" altLang="en-US">
                <a:solidFill>
                  <a:srgbClr val="704050"/>
                </a:solidFill>
                <a:latin typeface="微软雅黑" panose="020B0503020204020204" charset="-122"/>
                <a:ea typeface="微软雅黑" panose="020B0503020204020204" charset="-122"/>
                <a:sym typeface="微软雅黑" panose="020B0503020204020204" charset="-122"/>
              </a:rPr>
              <a:t>质疑探究</a:t>
            </a:r>
          </a:p>
        </p:txBody>
      </p:sp>
      <p:sp>
        <p:nvSpPr>
          <p:cNvPr id="6" name="Text Box 3"/>
          <p:cNvSpPr txBox="1">
            <a:spLocks noChangeArrowheads="1"/>
          </p:cNvSpPr>
          <p:nvPr/>
        </p:nvSpPr>
        <p:spPr bwMode="auto">
          <a:xfrm>
            <a:off x="1623033" y="2043813"/>
            <a:ext cx="6044592" cy="1984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lnSpc>
                <a:spcPct val="150000"/>
              </a:lnSpc>
            </a:pP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3</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、学了这首诗，你从中悟出了什么道理？</a:t>
            </a:r>
          </a:p>
          <a:p>
            <a:pPr>
              <a:lnSpc>
                <a:spcPct val="150000"/>
              </a:lnSpc>
              <a:spcBef>
                <a:spcPct val="55000"/>
              </a:spcBef>
            </a:pP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    人生的道路千万条，但一个人一生中往往只能选择其中一条，所以必须慎重；人生道路上不要随波逐流，而要经过自己的思考，作出独立自主的选择。 </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473677" y="1618633"/>
            <a:ext cx="7034524"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1</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、古今中外许多诗人作家，对“路”都有过精彩的描写。请根据你的积累，另写出两条关于“路”的名言警句。</a:t>
            </a:r>
          </a:p>
        </p:txBody>
      </p:sp>
      <p:sp>
        <p:nvSpPr>
          <p:cNvPr id="6" name="WordArt 3"/>
          <p:cNvSpPr>
            <a:spLocks noChangeArrowheads="1" noChangeShapeType="1" noTextEdit="1"/>
          </p:cNvSpPr>
          <p:nvPr/>
        </p:nvSpPr>
        <p:spPr bwMode="auto">
          <a:xfrm>
            <a:off x="3286125" y="868723"/>
            <a:ext cx="2152650" cy="497745"/>
          </a:xfrm>
          <a:prstGeom prst="rect">
            <a:avLst/>
          </a:prstGeom>
        </p:spPr>
        <p:txBody>
          <a:bodyPr wrap="none" lIns="68571" tIns="34285" rIns="68571" bIns="34285" fromWordArt="1">
            <a:prstTxWarp prst="textPlain">
              <a:avLst>
                <a:gd name="adj" fmla="val 50000"/>
              </a:avLst>
            </a:prstTxWarp>
          </a:bodyPr>
          <a:lstStyle/>
          <a:p>
            <a:pPr algn="ctr"/>
            <a:r>
              <a:rPr lang="zh-CN" altLang="en-US" dirty="0">
                <a:solidFill>
                  <a:srgbClr val="704050"/>
                </a:solidFill>
                <a:latin typeface="微软雅黑" panose="020B0503020204020204" charset="-122"/>
                <a:ea typeface="微软雅黑" panose="020B0503020204020204" charset="-122"/>
                <a:sym typeface="微软雅黑" panose="020B0503020204020204" charset="-122"/>
              </a:rPr>
              <a:t>延伸拓展</a:t>
            </a:r>
          </a:p>
        </p:txBody>
      </p:sp>
      <p:sp>
        <p:nvSpPr>
          <p:cNvPr id="7" name="Rectangle 5"/>
          <p:cNvSpPr>
            <a:spLocks noChangeArrowheads="1"/>
          </p:cNvSpPr>
          <p:nvPr/>
        </p:nvSpPr>
        <p:spPr bwMode="auto">
          <a:xfrm>
            <a:off x="1473677" y="2362847"/>
            <a:ext cx="7284511" cy="211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行路难，行路难，多歧路，今安在？                                       </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                      （李白）</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路漫漫其修远兮，吾将上下而求索。                                   </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                       （屈原）</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山重水复疑无路，柳暗花明又一村。                                   </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                       （陆游）</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其实世上本没有路，走的人多了，也便成了路。               （鲁迅）</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ppt_x</p:attrName>
                                        </p:attrNameLst>
                                      </p:cBhvr>
                                      <p:tavLst>
                                        <p:tav tm="0">
                                          <p:val>
                                            <p:strVal val="#ppt_x-.2"/>
                                          </p:val>
                                        </p:tav>
                                        <p:tav tm="100000">
                                          <p:val>
                                            <p:strVal val="#ppt_x"/>
                                          </p:val>
                                        </p:tav>
                                      </p:tavLst>
                                    </p:anim>
                                    <p:anim calcmode="lin" valueType="num">
                                      <p:cBhvr>
                                        <p:cTn id="1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5" cstate="email"/>
          <a:stretch>
            <a:fillRect/>
          </a:stretch>
        </p:blipFill>
        <p:spPr>
          <a:xfrm>
            <a:off x="0" y="930"/>
            <a:ext cx="9144000" cy="5141640"/>
          </a:xfrm>
          <a:prstGeom prst="rect">
            <a:avLst/>
          </a:prstGeom>
        </p:spPr>
      </p:pic>
      <p:sp>
        <p:nvSpPr>
          <p:cNvPr id="35" name="MH_Others_1"/>
          <p:cNvSpPr txBox="1"/>
          <p:nvPr>
            <p:custDataLst>
              <p:tags r:id="rId1"/>
            </p:custDataLst>
          </p:nvPr>
        </p:nvSpPr>
        <p:spPr>
          <a:xfrm>
            <a:off x="2443081" y="899323"/>
            <a:ext cx="769441" cy="1725153"/>
          </a:xfrm>
          <a:prstGeom prst="rect">
            <a:avLst/>
          </a:prstGeom>
          <a:noFill/>
        </p:spPr>
        <p:txBody>
          <a:bodyPr vert="eaVert" wrap="square" lIns="0" tIns="0" rIns="0" bIns="0" anchor="ctr">
            <a:spAutoFit/>
          </a:bodyPr>
          <a:lstStyle/>
          <a:p>
            <a:pPr algn="ctr" eaLnBrk="1" hangingPunct="1">
              <a:defRPr/>
            </a:pPr>
            <a:r>
              <a:rPr lang="zh-CN" altLang="en-US" sz="5000" b="1" spc="450" noProof="1">
                <a:solidFill>
                  <a:srgbClr val="704050"/>
                </a:solidFill>
                <a:latin typeface="微软雅黑" panose="020B0503020204020204" charset="-122"/>
                <a:ea typeface="微软雅黑" panose="020B0503020204020204" charset="-122"/>
                <a:sym typeface="微软雅黑" panose="020B0503020204020204" charset="-122"/>
              </a:rPr>
              <a:t>目录</a:t>
            </a:r>
          </a:p>
        </p:txBody>
      </p:sp>
      <p:sp>
        <p:nvSpPr>
          <p:cNvPr id="36" name="MH_Others_2"/>
          <p:cNvSpPr txBox="1"/>
          <p:nvPr>
            <p:custDataLst>
              <p:tags r:id="rId2"/>
            </p:custDataLst>
          </p:nvPr>
        </p:nvSpPr>
        <p:spPr>
          <a:xfrm rot="5400000">
            <a:off x="2346805" y="1673947"/>
            <a:ext cx="1769553" cy="261610"/>
          </a:xfrm>
          <a:prstGeom prst="rect">
            <a:avLst/>
          </a:prstGeom>
          <a:noFill/>
        </p:spPr>
        <p:txBody>
          <a:bodyPr wrap="square" lIns="0" tIns="0" rIns="0" bIns="0">
            <a:spAutoFit/>
          </a:bodyPr>
          <a:lstStyle/>
          <a:p>
            <a:pPr algn="ctr" eaLnBrk="1" hangingPunct="1">
              <a:defRPr/>
            </a:pPr>
            <a:r>
              <a:rPr lang="en-US" altLang="zh-CN" sz="1700" b="1" spc="450" noProof="1">
                <a:solidFill>
                  <a:srgbClr val="704050"/>
                </a:solidFill>
                <a:latin typeface="微软雅黑" panose="020B0503020204020204" charset="-122"/>
                <a:ea typeface="微软雅黑" panose="020B0503020204020204" charset="-122"/>
                <a:sym typeface="微软雅黑" panose="020B0503020204020204" charset="-122"/>
              </a:rPr>
              <a:t>CONTENTS</a:t>
            </a:r>
            <a:endParaRPr lang="zh-CN" altLang="en-US" sz="1700" b="1" spc="450" noProof="1">
              <a:solidFill>
                <a:srgbClr val="704050"/>
              </a:solidFill>
              <a:latin typeface="微软雅黑" panose="020B0503020204020204" charset="-122"/>
              <a:ea typeface="微软雅黑" panose="020B0503020204020204" charset="-122"/>
              <a:sym typeface="微软雅黑" panose="020B0503020204020204" charset="-122"/>
            </a:endParaRPr>
          </a:p>
        </p:txBody>
      </p:sp>
      <p:cxnSp>
        <p:nvCxnSpPr>
          <p:cNvPr id="38" name="直接连接符 37"/>
          <p:cNvCxnSpPr/>
          <p:nvPr/>
        </p:nvCxnSpPr>
        <p:spPr>
          <a:xfrm>
            <a:off x="3541401" y="885655"/>
            <a:ext cx="0" cy="2278449"/>
          </a:xfrm>
          <a:prstGeom prst="line">
            <a:avLst/>
          </a:prstGeom>
          <a:solidFill>
            <a:srgbClr val="B38D7C"/>
          </a:solidFill>
          <a:ln w="38100">
            <a:solidFill>
              <a:srgbClr val="704050"/>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rot="10800000" flipH="1">
            <a:off x="3844883" y="835462"/>
            <a:ext cx="2657181" cy="2390145"/>
            <a:chOff x="6348075" y="1392638"/>
            <a:chExt cx="4281934" cy="3853011"/>
          </a:xfrm>
        </p:grpSpPr>
        <p:sp>
          <p:nvSpPr>
            <p:cNvPr id="41" name="Freeform 10"/>
            <p:cNvSpPr/>
            <p:nvPr/>
          </p:nvSpPr>
          <p:spPr bwMode="auto">
            <a:xfrm>
              <a:off x="6348075" y="1424349"/>
              <a:ext cx="4271444" cy="614964"/>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704050"/>
            </a:solidFill>
            <a:ln w="10" cap="flat" cmpd="sng">
              <a:noFill/>
              <a:round/>
            </a:ln>
          </p:spPr>
          <p:txBody>
            <a:bodyPr lIns="68562" tIns="34281" rIns="68562" bIns="34281"/>
            <a:lstStyle/>
            <a:p>
              <a:endParaRPr lang="zh-CN" altLang="en-US" sz="1700" spc="45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2" name="Rectangle 12"/>
            <p:cNvSpPr>
              <a:spLocks noChangeArrowheads="1"/>
            </p:cNvSpPr>
            <p:nvPr/>
          </p:nvSpPr>
          <p:spPr bwMode="auto">
            <a:xfrm>
              <a:off x="6566425" y="1410870"/>
              <a:ext cx="631413" cy="646964"/>
            </a:xfrm>
            <a:prstGeom prst="rect">
              <a:avLst/>
            </a:prstGeom>
            <a:solidFill>
              <a:srgbClr val="FFF7F4"/>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700" spc="45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3" name="Freeform 10"/>
            <p:cNvSpPr/>
            <p:nvPr/>
          </p:nvSpPr>
          <p:spPr bwMode="auto">
            <a:xfrm>
              <a:off x="6348076" y="2483157"/>
              <a:ext cx="4271444" cy="614964"/>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704050"/>
            </a:solidFill>
            <a:ln w="10" cap="flat" cmpd="sng">
              <a:noFill/>
              <a:round/>
            </a:ln>
          </p:spPr>
          <p:txBody>
            <a:bodyPr lIns="68562" tIns="34281" rIns="68562" bIns="34281"/>
            <a:lstStyle/>
            <a:p>
              <a:endParaRPr lang="zh-CN" altLang="en-US" sz="1700" spc="450" dirty="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4" name="Rectangle 12"/>
            <p:cNvSpPr>
              <a:spLocks noChangeArrowheads="1"/>
            </p:cNvSpPr>
            <p:nvPr/>
          </p:nvSpPr>
          <p:spPr bwMode="auto">
            <a:xfrm>
              <a:off x="6564338" y="2483158"/>
              <a:ext cx="631413" cy="646965"/>
            </a:xfrm>
            <a:prstGeom prst="rect">
              <a:avLst/>
            </a:prstGeom>
            <a:solidFill>
              <a:srgbClr val="FFF7F4"/>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700" spc="450">
                <a:solidFill>
                  <a:srgbClr val="009490"/>
                </a:solidFill>
                <a:latin typeface="微软雅黑" panose="020B0503020204020204" charset="-122"/>
                <a:ea typeface="微软雅黑" panose="020B0503020204020204" charset="-122"/>
                <a:sym typeface="微软雅黑" panose="020B0503020204020204" charset="-122"/>
              </a:endParaRPr>
            </a:p>
          </p:txBody>
        </p:sp>
        <p:sp>
          <p:nvSpPr>
            <p:cNvPr id="45" name="Freeform 10"/>
            <p:cNvSpPr/>
            <p:nvPr/>
          </p:nvSpPr>
          <p:spPr bwMode="auto">
            <a:xfrm>
              <a:off x="6358563" y="3555181"/>
              <a:ext cx="4271443" cy="614964"/>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704050"/>
            </a:solidFill>
            <a:ln w="10" cap="flat" cmpd="sng">
              <a:noFill/>
              <a:round/>
            </a:ln>
          </p:spPr>
          <p:txBody>
            <a:bodyPr lIns="68562" tIns="34281" rIns="68562" bIns="34281"/>
            <a:lstStyle/>
            <a:p>
              <a:endParaRPr lang="zh-CN" altLang="en-US" sz="1700" spc="450" dirty="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6" name="Rectangle 12"/>
            <p:cNvSpPr>
              <a:spLocks noChangeArrowheads="1"/>
            </p:cNvSpPr>
            <p:nvPr/>
          </p:nvSpPr>
          <p:spPr bwMode="auto">
            <a:xfrm>
              <a:off x="6576913" y="3540398"/>
              <a:ext cx="631413" cy="646964"/>
            </a:xfrm>
            <a:prstGeom prst="rect">
              <a:avLst/>
            </a:prstGeom>
            <a:solidFill>
              <a:srgbClr val="FFF7F4"/>
            </a:solidFill>
            <a:ln>
              <a:noFill/>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700" spc="45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7" name="Freeform 10"/>
            <p:cNvSpPr/>
            <p:nvPr/>
          </p:nvSpPr>
          <p:spPr bwMode="auto">
            <a:xfrm>
              <a:off x="6358565" y="4604248"/>
              <a:ext cx="4271444" cy="614964"/>
            </a:xfrm>
            <a:custGeom>
              <a:avLst/>
              <a:gdLst>
                <a:gd name="T0" fmla="*/ 97 w 8676"/>
                <a:gd name="T1" fmla="*/ 0 h 884"/>
                <a:gd name="T2" fmla="*/ 8475 w 8676"/>
                <a:gd name="T3" fmla="*/ 0 h 884"/>
                <a:gd name="T4" fmla="*/ 8676 w 8676"/>
                <a:gd name="T5" fmla="*/ 202 h 884"/>
                <a:gd name="T6" fmla="*/ 8676 w 8676"/>
                <a:gd name="T7" fmla="*/ 788 h 884"/>
                <a:gd name="T8" fmla="*/ 8579 w 8676"/>
                <a:gd name="T9" fmla="*/ 884 h 884"/>
                <a:gd name="T10" fmla="*/ 97 w 8676"/>
                <a:gd name="T11" fmla="*/ 884 h 884"/>
                <a:gd name="T12" fmla="*/ 0 w 8676"/>
                <a:gd name="T13" fmla="*/ 788 h 884"/>
                <a:gd name="T14" fmla="*/ 0 w 8676"/>
                <a:gd name="T15" fmla="*/ 96 h 884"/>
                <a:gd name="T16" fmla="*/ 97 w 8676"/>
                <a:gd name="T17"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704050"/>
            </a:solidFill>
            <a:ln w="10" cap="flat" cmpd="sng">
              <a:noFill/>
              <a:round/>
            </a:ln>
          </p:spPr>
          <p:txBody>
            <a:bodyPr lIns="68562" tIns="34281" rIns="68562" bIns="34281"/>
            <a:lstStyle/>
            <a:p>
              <a:endParaRPr lang="zh-CN" altLang="en-US" sz="1700" spc="450" dirty="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8" name="Rectangle 12"/>
            <p:cNvSpPr>
              <a:spLocks noChangeArrowheads="1"/>
            </p:cNvSpPr>
            <p:nvPr/>
          </p:nvSpPr>
          <p:spPr bwMode="auto">
            <a:xfrm>
              <a:off x="6576913" y="4598685"/>
              <a:ext cx="631413" cy="646964"/>
            </a:xfrm>
            <a:prstGeom prst="rect">
              <a:avLst/>
            </a:prstGeom>
            <a:solidFill>
              <a:srgbClr val="FFF7F4"/>
            </a:solidFill>
            <a:ln w="9525">
              <a:noFill/>
              <a:miter lim="800000"/>
            </a:ln>
          </p:spPr>
          <p:txBody>
            <a:bodyPr lIns="68562" tIns="34281" rIns="68562" bIns="3428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1700" spc="450">
                <a:solidFill>
                  <a:schemeClr val="bg1"/>
                </a:solidFill>
                <a:latin typeface="微软雅黑" panose="020B0503020204020204" charset="-122"/>
                <a:ea typeface="微软雅黑" panose="020B0503020204020204" charset="-122"/>
                <a:sym typeface="微软雅黑" panose="020B0503020204020204" charset="-122"/>
              </a:endParaRPr>
            </a:p>
          </p:txBody>
        </p:sp>
        <p:sp>
          <p:nvSpPr>
            <p:cNvPr id="49" name="TextBox 105"/>
            <p:cNvSpPr txBox="1">
              <a:spLocks noChangeArrowheads="1"/>
            </p:cNvSpPr>
            <p:nvPr/>
          </p:nvSpPr>
          <p:spPr bwMode="auto">
            <a:xfrm rot="16200000">
              <a:off x="8655557" y="791281"/>
              <a:ext cx="644934" cy="1888786"/>
            </a:xfrm>
            <a:prstGeom prst="rect">
              <a:avLst/>
            </a:prstGeom>
            <a:noFill/>
            <a:ln w="9525">
              <a:noFill/>
              <a:miter lim="800000"/>
            </a:ln>
          </p:spPr>
          <p:txBody>
            <a:bodyPr vert="eaVert"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r>
                <a:rPr lang="zh-CN" altLang="en-US" sz="1700" spc="450" dirty="0">
                  <a:solidFill>
                    <a:srgbClr val="FFFFFF"/>
                  </a:solidFill>
                  <a:latin typeface="微软雅黑" panose="020B0503020204020204" charset="-122"/>
                  <a:ea typeface="微软雅黑" panose="020B0503020204020204" charset="-122"/>
                  <a:sym typeface="微软雅黑" panose="020B0503020204020204" charset="-122"/>
                </a:rPr>
                <a:t>课文小结</a:t>
              </a:r>
            </a:p>
          </p:txBody>
        </p:sp>
        <p:sp>
          <p:nvSpPr>
            <p:cNvPr id="50" name="TextBox 106"/>
            <p:cNvSpPr txBox="1">
              <a:spLocks noChangeArrowheads="1"/>
            </p:cNvSpPr>
            <p:nvPr/>
          </p:nvSpPr>
          <p:spPr bwMode="auto">
            <a:xfrm rot="10800000">
              <a:off x="6679587" y="1392638"/>
              <a:ext cx="478862" cy="632560"/>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dirty="0">
                  <a:solidFill>
                    <a:srgbClr val="704050"/>
                  </a:solidFill>
                  <a:latin typeface="微软雅黑" panose="020B0503020204020204" charset="-122"/>
                  <a:ea typeface="微软雅黑" panose="020B0503020204020204" charset="-122"/>
                  <a:sym typeface="微软雅黑" panose="020B0503020204020204" charset="-122"/>
                </a:rPr>
                <a:t>4</a:t>
              </a:r>
              <a:endParaRPr lang="zh-CN" altLang="en-US" sz="2100" dirty="0">
                <a:solidFill>
                  <a:srgbClr val="704050"/>
                </a:solidFill>
                <a:latin typeface="微软雅黑" panose="020B0503020204020204" charset="-122"/>
                <a:ea typeface="微软雅黑" panose="020B0503020204020204" charset="-122"/>
                <a:sym typeface="微软雅黑" panose="020B0503020204020204" charset="-122"/>
              </a:endParaRPr>
            </a:p>
          </p:txBody>
        </p:sp>
        <p:sp>
          <p:nvSpPr>
            <p:cNvPr id="51" name="TextBox 108"/>
            <p:cNvSpPr txBox="1">
              <a:spLocks noChangeArrowheads="1"/>
            </p:cNvSpPr>
            <p:nvPr/>
          </p:nvSpPr>
          <p:spPr bwMode="auto">
            <a:xfrm rot="16200000">
              <a:off x="8655557" y="1853498"/>
              <a:ext cx="644934" cy="1888786"/>
            </a:xfrm>
            <a:prstGeom prst="rect">
              <a:avLst/>
            </a:prstGeom>
            <a:noFill/>
            <a:ln w="9525">
              <a:noFill/>
              <a:miter lim="800000"/>
            </a:ln>
          </p:spPr>
          <p:txBody>
            <a:bodyPr vert="eaVert"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r>
                <a:rPr lang="zh-CN" altLang="en-US" sz="1700" spc="450" dirty="0">
                  <a:solidFill>
                    <a:srgbClr val="FFFFFF"/>
                  </a:solidFill>
                  <a:latin typeface="微软雅黑" panose="020B0503020204020204" charset="-122"/>
                  <a:ea typeface="微软雅黑" panose="020B0503020204020204" charset="-122"/>
                  <a:sym typeface="微软雅黑" panose="020B0503020204020204" charset="-122"/>
                </a:rPr>
                <a:t>课文赏析</a:t>
              </a:r>
            </a:p>
          </p:txBody>
        </p:sp>
        <p:sp>
          <p:nvSpPr>
            <p:cNvPr id="52" name="TextBox 109"/>
            <p:cNvSpPr txBox="1">
              <a:spLocks noChangeArrowheads="1"/>
            </p:cNvSpPr>
            <p:nvPr/>
          </p:nvSpPr>
          <p:spPr bwMode="auto">
            <a:xfrm rot="10800000">
              <a:off x="6679587" y="2482432"/>
              <a:ext cx="478862" cy="632560"/>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dirty="0">
                  <a:solidFill>
                    <a:srgbClr val="704050"/>
                  </a:solidFill>
                  <a:latin typeface="微软雅黑" panose="020B0503020204020204" charset="-122"/>
                  <a:ea typeface="微软雅黑" panose="020B0503020204020204" charset="-122"/>
                  <a:sym typeface="微软雅黑" panose="020B0503020204020204" charset="-122"/>
                </a:rPr>
                <a:t>3</a:t>
              </a:r>
              <a:endParaRPr lang="zh-CN" altLang="en-US" sz="2100" dirty="0">
                <a:solidFill>
                  <a:srgbClr val="704050"/>
                </a:solidFill>
                <a:latin typeface="微软雅黑" panose="020B0503020204020204" charset="-122"/>
                <a:ea typeface="微软雅黑" panose="020B0503020204020204" charset="-122"/>
                <a:sym typeface="微软雅黑" panose="020B0503020204020204" charset="-122"/>
              </a:endParaRPr>
            </a:p>
          </p:txBody>
        </p:sp>
        <p:sp>
          <p:nvSpPr>
            <p:cNvPr id="53" name="TextBox 115"/>
            <p:cNvSpPr txBox="1">
              <a:spLocks noChangeArrowheads="1"/>
            </p:cNvSpPr>
            <p:nvPr/>
          </p:nvSpPr>
          <p:spPr bwMode="auto">
            <a:xfrm rot="16200000">
              <a:off x="8666048" y="2925660"/>
              <a:ext cx="644934" cy="1888786"/>
            </a:xfrm>
            <a:prstGeom prst="rect">
              <a:avLst/>
            </a:prstGeom>
            <a:noFill/>
            <a:ln w="9525">
              <a:noFill/>
              <a:miter lim="800000"/>
            </a:ln>
          </p:spPr>
          <p:txBody>
            <a:bodyPr vert="eaVert"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r>
                <a:rPr lang="zh-CN" altLang="en-US" sz="1700" spc="450" dirty="0">
                  <a:solidFill>
                    <a:srgbClr val="FFFFFF"/>
                  </a:solidFill>
                  <a:latin typeface="微软雅黑" panose="020B0503020204020204" charset="-122"/>
                  <a:ea typeface="微软雅黑" panose="020B0503020204020204" charset="-122"/>
                  <a:sym typeface="微软雅黑" panose="020B0503020204020204" charset="-122"/>
                </a:rPr>
                <a:t>字词学习</a:t>
              </a:r>
            </a:p>
          </p:txBody>
        </p:sp>
        <p:sp>
          <p:nvSpPr>
            <p:cNvPr id="54" name="TextBox 116"/>
            <p:cNvSpPr txBox="1">
              <a:spLocks noChangeArrowheads="1"/>
            </p:cNvSpPr>
            <p:nvPr/>
          </p:nvSpPr>
          <p:spPr bwMode="auto">
            <a:xfrm rot="10800000">
              <a:off x="6690075" y="3522161"/>
              <a:ext cx="478862" cy="632560"/>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dirty="0">
                  <a:solidFill>
                    <a:srgbClr val="704050"/>
                  </a:solidFill>
                  <a:latin typeface="微软雅黑" panose="020B0503020204020204" charset="-122"/>
                  <a:ea typeface="微软雅黑" panose="020B0503020204020204" charset="-122"/>
                  <a:sym typeface="微软雅黑" panose="020B0503020204020204" charset="-122"/>
                </a:rPr>
                <a:t>2</a:t>
              </a:r>
              <a:endParaRPr lang="zh-CN" altLang="en-US" sz="2100" dirty="0">
                <a:solidFill>
                  <a:srgbClr val="704050"/>
                </a:solidFill>
                <a:latin typeface="微软雅黑" panose="020B0503020204020204" charset="-122"/>
                <a:ea typeface="微软雅黑" panose="020B0503020204020204" charset="-122"/>
                <a:sym typeface="微软雅黑" panose="020B0503020204020204" charset="-122"/>
              </a:endParaRPr>
            </a:p>
          </p:txBody>
        </p:sp>
        <p:sp>
          <p:nvSpPr>
            <p:cNvPr id="55" name="TextBox 117"/>
            <p:cNvSpPr txBox="1">
              <a:spLocks noChangeArrowheads="1"/>
            </p:cNvSpPr>
            <p:nvPr/>
          </p:nvSpPr>
          <p:spPr bwMode="auto">
            <a:xfrm rot="16200000">
              <a:off x="8686099" y="3967557"/>
              <a:ext cx="644934" cy="1888786"/>
            </a:xfrm>
            <a:prstGeom prst="rect">
              <a:avLst/>
            </a:prstGeom>
            <a:noFill/>
            <a:ln w="9525">
              <a:noFill/>
              <a:miter lim="800000"/>
            </a:ln>
          </p:spPr>
          <p:txBody>
            <a:bodyPr vert="eaVert"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hangingPunct="1"/>
              <a:r>
                <a:rPr lang="zh-CN" altLang="en-US" sz="1700" spc="450" dirty="0">
                  <a:solidFill>
                    <a:srgbClr val="FFFFFF"/>
                  </a:solidFill>
                  <a:latin typeface="微软雅黑" panose="020B0503020204020204" charset="-122"/>
                  <a:ea typeface="微软雅黑" panose="020B0503020204020204" charset="-122"/>
                  <a:sym typeface="微软雅黑" panose="020B0503020204020204" charset="-122"/>
                </a:rPr>
                <a:t>课前导读</a:t>
              </a:r>
            </a:p>
          </p:txBody>
        </p:sp>
        <p:sp>
          <p:nvSpPr>
            <p:cNvPr id="56" name="TextBox 118"/>
            <p:cNvSpPr txBox="1">
              <a:spLocks noChangeArrowheads="1"/>
            </p:cNvSpPr>
            <p:nvPr/>
          </p:nvSpPr>
          <p:spPr bwMode="auto">
            <a:xfrm rot="10800000">
              <a:off x="6690075" y="4580452"/>
              <a:ext cx="478862" cy="632560"/>
            </a:xfrm>
            <a:prstGeom prst="rect">
              <a:avLst/>
            </a:prstGeom>
            <a:noFill/>
            <a:ln w="9525">
              <a:noFill/>
              <a:miter lim="800000"/>
            </a:ln>
          </p:spPr>
          <p:txBody>
            <a:bodyPr wrap="none" lIns="68562" tIns="34281" rIns="68562" bIns="34281">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dirty="0">
                  <a:solidFill>
                    <a:srgbClr val="704050"/>
                  </a:solidFill>
                  <a:latin typeface="微软雅黑" panose="020B0503020204020204" charset="-122"/>
                  <a:ea typeface="微软雅黑" panose="020B0503020204020204" charset="-122"/>
                  <a:sym typeface="微软雅黑" panose="020B0503020204020204" charset="-122"/>
                </a:rPr>
                <a:t>1</a:t>
              </a:r>
              <a:endParaRPr lang="zh-CN" altLang="en-US" sz="2100" dirty="0">
                <a:solidFill>
                  <a:srgbClr val="704050"/>
                </a:solidFill>
                <a:latin typeface="微软雅黑" panose="020B0503020204020204" charset="-122"/>
                <a:ea typeface="微软雅黑" panose="020B0503020204020204" charset="-122"/>
                <a:sym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16" presetClass="entr" presetSubtype="2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barn(inHorizontal)">
                                          <p:cBhvr>
                                            <p:cTn id="11" dur="500"/>
                                            <p:tgtEl>
                                              <p:spTgt spid="38"/>
                                            </p:tgtEl>
                                          </p:cBhvr>
                                        </p:animEffect>
                                      </p:childTnLst>
                                    </p:cTn>
                                  </p:par>
                                </p:childTnLst>
                              </p:cTn>
                            </p:par>
                            <p:par>
                              <p:cTn id="12" fill="hold">
                                <p:stCondLst>
                                  <p:cond delay="15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 by="(-#ppt_w*2)" calcmode="lin" valueType="num">
                                          <p:cBhvr rctx="PPT">
                                            <p:cTn id="15" dur="500" autoRev="1" fill="hold">
                                              <p:stCondLst>
                                                <p:cond delay="0"/>
                                              </p:stCondLst>
                                            </p:cTn>
                                            <p:tgtEl>
                                              <p:spTgt spid="35"/>
                                            </p:tgtEl>
                                            <p:attrNameLst>
                                              <p:attrName>ppt_w</p:attrName>
                                            </p:attrNameLst>
                                          </p:cBhvr>
                                        </p:anim>
                                        <p:anim by="(#ppt_w*0.50)" calcmode="lin" valueType="num">
                                          <p:cBhvr>
                                            <p:cTn id="16" dur="500" decel="50000" autoRev="1" fill="hold">
                                              <p:stCondLst>
                                                <p:cond delay="0"/>
                                              </p:stCondLst>
                                            </p:cTn>
                                            <p:tgtEl>
                                              <p:spTgt spid="35"/>
                                            </p:tgtEl>
                                            <p:attrNameLst>
                                              <p:attrName>ppt_x</p:attrName>
                                            </p:attrNameLst>
                                          </p:cBhvr>
                                        </p:anim>
                                        <p:anim from="(-#ppt_h/2)" to="(#ppt_y)" calcmode="lin" valueType="num">
                                          <p:cBhvr>
                                            <p:cTn id="17" dur="1000" fill="hold">
                                              <p:stCondLst>
                                                <p:cond delay="0"/>
                                              </p:stCondLst>
                                            </p:cTn>
                                            <p:tgtEl>
                                              <p:spTgt spid="35"/>
                                            </p:tgtEl>
                                            <p:attrNameLst>
                                              <p:attrName>ppt_y</p:attrName>
                                            </p:attrNameLst>
                                          </p:cBhvr>
                                        </p:anim>
                                        <p:animRot by="21600000">
                                          <p:cBhvr>
                                            <p:cTn id="18" dur="1000" fill="hold">
                                              <p:stCondLst>
                                                <p:cond delay="0"/>
                                              </p:stCondLst>
                                            </p:cTn>
                                            <p:tgtEl>
                                              <p:spTgt spid="35"/>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6"/>
                                            </p:tgtEl>
                                            <p:attrNameLst>
                                              <p:attrName>style.visibility</p:attrName>
                                            </p:attrNameLst>
                                          </p:cBhvr>
                                          <p:to>
                                            <p:strVal val="visible"/>
                                          </p:to>
                                        </p:set>
                                        <p:anim by="(-#ppt_w*2)" calcmode="lin" valueType="num">
                                          <p:cBhvr rctx="PPT">
                                            <p:cTn id="21" dur="500" autoRev="1" fill="hold">
                                              <p:stCondLst>
                                                <p:cond delay="0"/>
                                              </p:stCondLst>
                                            </p:cTn>
                                            <p:tgtEl>
                                              <p:spTgt spid="36"/>
                                            </p:tgtEl>
                                            <p:attrNameLst>
                                              <p:attrName>ppt_w</p:attrName>
                                            </p:attrNameLst>
                                          </p:cBhvr>
                                        </p:anim>
                                        <p:anim by="(#ppt_w*0.50)" calcmode="lin" valueType="num">
                                          <p:cBhvr>
                                            <p:cTn id="22" dur="500" decel="50000" autoRev="1" fill="hold">
                                              <p:stCondLst>
                                                <p:cond delay="0"/>
                                              </p:stCondLst>
                                            </p:cTn>
                                            <p:tgtEl>
                                              <p:spTgt spid="36"/>
                                            </p:tgtEl>
                                            <p:attrNameLst>
                                              <p:attrName>ppt_x</p:attrName>
                                            </p:attrNameLst>
                                          </p:cBhvr>
                                        </p:anim>
                                        <p:anim from="(-#ppt_h/2)" to="(#ppt_y)" calcmode="lin" valueType="num">
                                          <p:cBhvr>
                                            <p:cTn id="23" dur="1000" fill="hold">
                                              <p:stCondLst>
                                                <p:cond delay="0"/>
                                              </p:stCondLst>
                                            </p:cTn>
                                            <p:tgtEl>
                                              <p:spTgt spid="36"/>
                                            </p:tgtEl>
                                            <p:attrNameLst>
                                              <p:attrName>ppt_y</p:attrName>
                                            </p:attrNameLst>
                                          </p:cBhvr>
                                        </p:anim>
                                        <p:animRot by="21600000">
                                          <p:cBhvr>
                                            <p:cTn id="24" dur="1000" fill="hold">
                                              <p:stCondLst>
                                                <p:cond delay="0"/>
                                              </p:stCondLst>
                                            </p:cTn>
                                            <p:tgtEl>
                                              <p:spTgt spid="36"/>
                                            </p:tgtEl>
                                            <p:attrNameLst>
                                              <p:attrName>r</p:attrName>
                                            </p:attrNameLst>
                                          </p:cBhvr>
                                        </p:animRot>
                                      </p:childTnLst>
                                    </p:cTn>
                                  </p:par>
                                </p:childTnLst>
                              </p:cTn>
                            </p:par>
                            <p:par>
                              <p:cTn id="25" fill="hold">
                                <p:stCondLst>
                                  <p:cond delay="2200"/>
                                </p:stCondLst>
                                <p:childTnLst>
                                  <p:par>
                                    <p:cTn id="26" presetID="2" presetClass="entr" presetSubtype="2" fill="hold" nodeType="afterEffect" p14:presetBounceEnd="50000">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14:bounceEnd="50000">
                                          <p:cBhvr additive="base">
                                            <p:cTn id="28" dur="1250" fill="hold"/>
                                            <p:tgtEl>
                                              <p:spTgt spid="40"/>
                                            </p:tgtEl>
                                            <p:attrNameLst>
                                              <p:attrName>ppt_x</p:attrName>
                                            </p:attrNameLst>
                                          </p:cBhvr>
                                          <p:tavLst>
                                            <p:tav tm="0">
                                              <p:val>
                                                <p:strVal val="1+#ppt_w/2"/>
                                              </p:val>
                                            </p:tav>
                                            <p:tav tm="100000">
                                              <p:val>
                                                <p:strVal val="#ppt_x"/>
                                              </p:val>
                                            </p:tav>
                                          </p:tavLst>
                                        </p:anim>
                                        <p:anim calcmode="lin" valueType="num" p14:bounceEnd="50000">
                                          <p:cBhvr additive="base">
                                            <p:cTn id="29" dur="125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16" presetClass="entr" presetSubtype="2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barn(inHorizontal)">
                                          <p:cBhvr>
                                            <p:cTn id="11" dur="500"/>
                                            <p:tgtEl>
                                              <p:spTgt spid="38"/>
                                            </p:tgtEl>
                                          </p:cBhvr>
                                        </p:animEffect>
                                      </p:childTnLst>
                                    </p:cTn>
                                  </p:par>
                                </p:childTnLst>
                              </p:cTn>
                            </p:par>
                            <p:par>
                              <p:cTn id="12" fill="hold">
                                <p:stCondLst>
                                  <p:cond delay="15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35"/>
                                            </p:tgtEl>
                                            <p:attrNameLst>
                                              <p:attrName>style.visibility</p:attrName>
                                            </p:attrNameLst>
                                          </p:cBhvr>
                                          <p:to>
                                            <p:strVal val="visible"/>
                                          </p:to>
                                        </p:set>
                                        <p:anim by="(-#ppt_w*2)" calcmode="lin" valueType="num">
                                          <p:cBhvr rctx="PPT">
                                            <p:cTn id="15" dur="500" autoRev="1" fill="hold">
                                              <p:stCondLst>
                                                <p:cond delay="0"/>
                                              </p:stCondLst>
                                            </p:cTn>
                                            <p:tgtEl>
                                              <p:spTgt spid="35"/>
                                            </p:tgtEl>
                                            <p:attrNameLst>
                                              <p:attrName>ppt_w</p:attrName>
                                            </p:attrNameLst>
                                          </p:cBhvr>
                                        </p:anim>
                                        <p:anim by="(#ppt_w*0.50)" calcmode="lin" valueType="num">
                                          <p:cBhvr>
                                            <p:cTn id="16" dur="500" decel="50000" autoRev="1" fill="hold">
                                              <p:stCondLst>
                                                <p:cond delay="0"/>
                                              </p:stCondLst>
                                            </p:cTn>
                                            <p:tgtEl>
                                              <p:spTgt spid="35"/>
                                            </p:tgtEl>
                                            <p:attrNameLst>
                                              <p:attrName>ppt_x</p:attrName>
                                            </p:attrNameLst>
                                          </p:cBhvr>
                                        </p:anim>
                                        <p:anim from="(-#ppt_h/2)" to="(#ppt_y)" calcmode="lin" valueType="num">
                                          <p:cBhvr>
                                            <p:cTn id="17" dur="1000" fill="hold">
                                              <p:stCondLst>
                                                <p:cond delay="0"/>
                                              </p:stCondLst>
                                            </p:cTn>
                                            <p:tgtEl>
                                              <p:spTgt spid="35"/>
                                            </p:tgtEl>
                                            <p:attrNameLst>
                                              <p:attrName>ppt_y</p:attrName>
                                            </p:attrNameLst>
                                          </p:cBhvr>
                                        </p:anim>
                                        <p:animRot by="21600000">
                                          <p:cBhvr>
                                            <p:cTn id="18" dur="1000" fill="hold">
                                              <p:stCondLst>
                                                <p:cond delay="0"/>
                                              </p:stCondLst>
                                            </p:cTn>
                                            <p:tgtEl>
                                              <p:spTgt spid="35"/>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6"/>
                                            </p:tgtEl>
                                            <p:attrNameLst>
                                              <p:attrName>style.visibility</p:attrName>
                                            </p:attrNameLst>
                                          </p:cBhvr>
                                          <p:to>
                                            <p:strVal val="visible"/>
                                          </p:to>
                                        </p:set>
                                        <p:anim by="(-#ppt_w*2)" calcmode="lin" valueType="num">
                                          <p:cBhvr rctx="PPT">
                                            <p:cTn id="21" dur="500" autoRev="1" fill="hold">
                                              <p:stCondLst>
                                                <p:cond delay="0"/>
                                              </p:stCondLst>
                                            </p:cTn>
                                            <p:tgtEl>
                                              <p:spTgt spid="36"/>
                                            </p:tgtEl>
                                            <p:attrNameLst>
                                              <p:attrName>ppt_w</p:attrName>
                                            </p:attrNameLst>
                                          </p:cBhvr>
                                        </p:anim>
                                        <p:anim by="(#ppt_w*0.50)" calcmode="lin" valueType="num">
                                          <p:cBhvr>
                                            <p:cTn id="22" dur="500" decel="50000" autoRev="1" fill="hold">
                                              <p:stCondLst>
                                                <p:cond delay="0"/>
                                              </p:stCondLst>
                                            </p:cTn>
                                            <p:tgtEl>
                                              <p:spTgt spid="36"/>
                                            </p:tgtEl>
                                            <p:attrNameLst>
                                              <p:attrName>ppt_x</p:attrName>
                                            </p:attrNameLst>
                                          </p:cBhvr>
                                        </p:anim>
                                        <p:anim from="(-#ppt_h/2)" to="(#ppt_y)" calcmode="lin" valueType="num">
                                          <p:cBhvr>
                                            <p:cTn id="23" dur="1000" fill="hold">
                                              <p:stCondLst>
                                                <p:cond delay="0"/>
                                              </p:stCondLst>
                                            </p:cTn>
                                            <p:tgtEl>
                                              <p:spTgt spid="36"/>
                                            </p:tgtEl>
                                            <p:attrNameLst>
                                              <p:attrName>ppt_y</p:attrName>
                                            </p:attrNameLst>
                                          </p:cBhvr>
                                        </p:anim>
                                        <p:animRot by="21600000">
                                          <p:cBhvr>
                                            <p:cTn id="24" dur="1000" fill="hold">
                                              <p:stCondLst>
                                                <p:cond delay="0"/>
                                              </p:stCondLst>
                                            </p:cTn>
                                            <p:tgtEl>
                                              <p:spTgt spid="36"/>
                                            </p:tgtEl>
                                            <p:attrNameLst>
                                              <p:attrName>r</p:attrName>
                                            </p:attrNameLst>
                                          </p:cBhvr>
                                        </p:animRot>
                                      </p:childTnLst>
                                    </p:cTn>
                                  </p:par>
                                </p:childTnLst>
                              </p:cTn>
                            </p:par>
                            <p:par>
                              <p:cTn id="25" fill="hold">
                                <p:stCondLst>
                                  <p:cond delay="2200"/>
                                </p:stCondLst>
                                <p:childTnLst>
                                  <p:par>
                                    <p:cTn id="26" presetID="2" presetClass="entr" presetSubtype="2"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1250" fill="hold"/>
                                            <p:tgtEl>
                                              <p:spTgt spid="40"/>
                                            </p:tgtEl>
                                            <p:attrNameLst>
                                              <p:attrName>ppt_x</p:attrName>
                                            </p:attrNameLst>
                                          </p:cBhvr>
                                          <p:tavLst>
                                            <p:tav tm="0">
                                              <p:val>
                                                <p:strVal val="1+#ppt_w/2"/>
                                              </p:val>
                                            </p:tav>
                                            <p:tav tm="100000">
                                              <p:val>
                                                <p:strVal val="#ppt_x"/>
                                              </p:val>
                                            </p:tav>
                                          </p:tavLst>
                                        </p:anim>
                                        <p:anim calcmode="lin" valueType="num">
                                          <p:cBhvr additive="base">
                                            <p:cTn id="29" dur="125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Rectangle 2"/>
          <p:cNvSpPr txBox="1">
            <a:spLocks noChangeArrowheads="1"/>
          </p:cNvSpPr>
          <p:nvPr/>
        </p:nvSpPr>
        <p:spPr>
          <a:xfrm>
            <a:off x="2164838" y="1061791"/>
            <a:ext cx="4815514" cy="857052"/>
          </a:xfrm>
          <a:prstGeom prst="rect">
            <a:avLst/>
          </a:prstGeom>
        </p:spPr>
        <p:txBody>
          <a:bodyPr lIns="68571" tIns="34285" rIns="68571" bIns="34285"/>
          <a:lstStyle>
            <a:lvl1pPr algn="ctr" defTabSz="1219200" rtl="0" eaLnBrk="1" latinLnBrk="0" hangingPunct="1">
              <a:spcBef>
                <a:spcPct val="0"/>
              </a:spcBef>
              <a:buNone/>
              <a:defRPr sz="5900" kern="1200">
                <a:solidFill>
                  <a:schemeClr val="tx1"/>
                </a:solidFill>
                <a:latin typeface="+mj-lt"/>
                <a:ea typeface="+mj-ea"/>
                <a:cs typeface="+mj-cs"/>
              </a:defRPr>
            </a:lvl1pPr>
          </a:lstStyle>
          <a:p>
            <a:r>
              <a:rPr lang="zh-CN" altLang="en-US" sz="1900" b="1">
                <a:solidFill>
                  <a:srgbClr val="704050"/>
                </a:solidFill>
                <a:latin typeface="微软雅黑" panose="020B0503020204020204" charset="-122"/>
                <a:ea typeface="微软雅黑" panose="020B0503020204020204" charset="-122"/>
                <a:sym typeface="微软雅黑" panose="020B0503020204020204" charset="-122"/>
              </a:rPr>
              <a:t>选择题</a:t>
            </a:r>
          </a:p>
        </p:txBody>
      </p:sp>
      <p:sp>
        <p:nvSpPr>
          <p:cNvPr id="6" name="Rectangle 3"/>
          <p:cNvSpPr txBox="1">
            <a:spLocks noChangeArrowheads="1"/>
          </p:cNvSpPr>
          <p:nvPr/>
        </p:nvSpPr>
        <p:spPr>
          <a:xfrm>
            <a:off x="1977886" y="1918843"/>
            <a:ext cx="5778855" cy="1889085"/>
          </a:xfrm>
          <a:prstGeom prst="rect">
            <a:avLst/>
          </a:prstGeom>
        </p:spPr>
        <p:txBody>
          <a:bodyPr lIns="68571" tIns="34285" rIns="68571" bIns="34285"/>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未选择的路</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中“路”象征（   ）。</a:t>
            </a:r>
          </a:p>
          <a:p>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．田间小路    </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B</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．林间大路</a:t>
            </a:r>
          </a:p>
          <a:p>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C</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．人生之路    </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D</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．河边小路</a:t>
            </a:r>
          </a:p>
        </p:txBody>
      </p:sp>
      <p:sp>
        <p:nvSpPr>
          <p:cNvPr id="7" name="Text Box 4"/>
          <p:cNvSpPr txBox="1">
            <a:spLocks noChangeArrowheads="1"/>
          </p:cNvSpPr>
          <p:nvPr/>
        </p:nvSpPr>
        <p:spPr bwMode="auto">
          <a:xfrm>
            <a:off x="5672876" y="1924795"/>
            <a:ext cx="301988"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en-US" altLang="zh-CN" sz="1900" b="1">
                <a:solidFill>
                  <a:srgbClr val="704050"/>
                </a:solidFill>
                <a:latin typeface="微软雅黑" panose="020B0503020204020204" charset="-122"/>
                <a:ea typeface="微软雅黑" panose="020B0503020204020204" charset="-122"/>
                <a:sym typeface="微软雅黑" panose="020B0503020204020204" charset="-122"/>
              </a:rPr>
              <a:t>C</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iterate type="lt">
                                    <p:tmPct val="10000"/>
                                  </p:iterate>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iterate type="lt">
                                    <p:tmPct val="10000"/>
                                  </p:iterate>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himes.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iterate type="lt">
                                    <p:tmPct val="10000"/>
                                  </p:iterate>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additive="base">
                                        <p:cTn id="29"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himes.wav"/>
                                        </p:tgtEl>
                                      </p:cMediaNode>
                                    </p:audio>
                                  </p:subTnLst>
                                </p:cTn>
                              </p:par>
                            </p:childTnLst>
                          </p:cTn>
                        </p:par>
                      </p:childTnLst>
                    </p:cTn>
                  </p:par>
                  <p:par>
                    <p:cTn id="31" fill="hold">
                      <p:stCondLst>
                        <p:cond delay="indefinite"/>
                      </p:stCondLst>
                      <p:childTnLst>
                        <p:par>
                          <p:cTn id="32" fill="hold">
                            <p:stCondLst>
                              <p:cond delay="0"/>
                            </p:stCondLst>
                            <p:childTnLst>
                              <p:par>
                                <p:cTn id="33" presetID="3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2000"/>
                                        <p:tgtEl>
                                          <p:spTgt spid="7"/>
                                        </p:tgtEl>
                                      </p:cBhvr>
                                    </p:animEffect>
                                    <p:anim calcmode="lin" valueType="num">
                                      <p:cBhvr>
                                        <p:cTn id="36" dur="2000" fill="hold"/>
                                        <p:tgtEl>
                                          <p:spTgt spid="7"/>
                                        </p:tgtEl>
                                        <p:attrNameLst>
                                          <p:attrName>style.rotation</p:attrName>
                                        </p:attrNameLst>
                                      </p:cBhvr>
                                      <p:tavLst>
                                        <p:tav tm="0">
                                          <p:val>
                                            <p:fltVal val="720"/>
                                          </p:val>
                                        </p:tav>
                                        <p:tav tm="100000">
                                          <p:val>
                                            <p:fltVal val="0"/>
                                          </p:val>
                                        </p:tav>
                                      </p:tavLst>
                                    </p:anim>
                                    <p:anim calcmode="lin" valueType="num">
                                      <p:cBhvr>
                                        <p:cTn id="37" dur="2000" fill="hold"/>
                                        <p:tgtEl>
                                          <p:spTgt spid="7"/>
                                        </p:tgtEl>
                                        <p:attrNameLst>
                                          <p:attrName>ppt_h</p:attrName>
                                        </p:attrNameLst>
                                      </p:cBhvr>
                                      <p:tavLst>
                                        <p:tav tm="0">
                                          <p:val>
                                            <p:fltVal val="0"/>
                                          </p:val>
                                        </p:tav>
                                        <p:tav tm="100000">
                                          <p:val>
                                            <p:strVal val="#ppt_h"/>
                                          </p:val>
                                        </p:tav>
                                      </p:tavLst>
                                    </p:anim>
                                    <p:anim calcmode="lin" valueType="num">
                                      <p:cBhvr>
                                        <p:cTn id="38"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Rectangle 2"/>
          <p:cNvSpPr txBox="1">
            <a:spLocks noChangeArrowheads="1"/>
          </p:cNvSpPr>
          <p:nvPr/>
        </p:nvSpPr>
        <p:spPr>
          <a:xfrm>
            <a:off x="1549205" y="890305"/>
            <a:ext cx="5845539" cy="1096311"/>
          </a:xfrm>
          <a:prstGeom prst="rect">
            <a:avLst/>
          </a:prstGeom>
        </p:spPr>
        <p:txBody>
          <a:bodyPr lIns="68571" tIns="34285" rIns="68571" bIns="34285"/>
          <a:lstStyle>
            <a:lvl1pPr algn="ctr" defTabSz="1219200" rtl="0" eaLnBrk="1" latinLnBrk="0" hangingPunct="1">
              <a:spcBef>
                <a:spcPct val="0"/>
              </a:spcBef>
              <a:buNone/>
              <a:defRPr sz="5900" kern="1200">
                <a:solidFill>
                  <a:schemeClr val="tx1"/>
                </a:solidFill>
                <a:latin typeface="+mj-lt"/>
                <a:ea typeface="+mj-ea"/>
                <a:cs typeface="+mj-cs"/>
              </a:defRPr>
            </a:lvl1pPr>
          </a:lstStyle>
          <a:p>
            <a:r>
              <a:rPr lang="zh-CN" altLang="en-US" sz="1900" b="1">
                <a:solidFill>
                  <a:srgbClr val="704050"/>
                </a:solidFill>
                <a:latin typeface="微软雅黑" panose="020B0503020204020204" charset="-122"/>
                <a:ea typeface="微软雅黑" panose="020B0503020204020204" charset="-122"/>
                <a:sym typeface="微软雅黑" panose="020B0503020204020204" charset="-122"/>
              </a:rPr>
              <a:t>填空题</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 </a:t>
            </a:r>
          </a:p>
        </p:txBody>
      </p:sp>
      <p:sp>
        <p:nvSpPr>
          <p:cNvPr id="6" name="Rectangle 3"/>
          <p:cNvSpPr txBox="1">
            <a:spLocks noChangeArrowheads="1"/>
          </p:cNvSpPr>
          <p:nvPr/>
        </p:nvSpPr>
        <p:spPr>
          <a:xfrm>
            <a:off x="219927" y="1475955"/>
            <a:ext cx="4813872" cy="3085386"/>
          </a:xfrm>
          <a:prstGeom prst="rect">
            <a:avLst/>
          </a:prstGeom>
        </p:spPr>
        <p:txBody>
          <a:bodyPr lIns="68571" tIns="34285" rIns="68571" bIns="34285"/>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algn="just">
              <a:lnSpc>
                <a:spcPct val="90000"/>
              </a:lnSpc>
            </a:pP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1.《</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未选择的路</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是</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_____</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（填作家国籍）诗人</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_________</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写的一首具有象征意味的</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________</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 </a:t>
            </a:r>
          </a:p>
        </p:txBody>
      </p:sp>
      <p:sp>
        <p:nvSpPr>
          <p:cNvPr id="7" name="Rectangle 4"/>
          <p:cNvSpPr txBox="1">
            <a:spLocks noChangeArrowheads="1"/>
          </p:cNvSpPr>
          <p:nvPr/>
        </p:nvSpPr>
        <p:spPr>
          <a:xfrm>
            <a:off x="2301777" y="2754202"/>
            <a:ext cx="5092967" cy="3085386"/>
          </a:xfrm>
          <a:prstGeom prst="rect">
            <a:avLst/>
          </a:prstGeom>
        </p:spPr>
        <p:txBody>
          <a:bodyPr lIns="68571" tIns="34285" rIns="68571" bIns="34285"/>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a:lnSpc>
                <a:spcPct val="90000"/>
              </a:lnSpc>
            </a:pPr>
            <a:r>
              <a:rPr lang="en-US" altLang="zh-CN" sz="1900" b="1" i="1" dirty="0">
                <a:solidFill>
                  <a:srgbClr val="704050"/>
                </a:solidFill>
                <a:latin typeface="微软雅黑" panose="020B0503020204020204" charset="-122"/>
                <a:ea typeface="微软雅黑" panose="020B0503020204020204" charset="-122"/>
                <a:sym typeface="微软雅黑" panose="020B0503020204020204" charset="-122"/>
              </a:rPr>
              <a:t>2《</a:t>
            </a:r>
            <a:r>
              <a:rPr lang="zh-CN" altLang="en-US" sz="1900" b="1" i="1" dirty="0">
                <a:solidFill>
                  <a:srgbClr val="704050"/>
                </a:solidFill>
                <a:latin typeface="微软雅黑" panose="020B0503020204020204" charset="-122"/>
                <a:ea typeface="微软雅黑" panose="020B0503020204020204" charset="-122"/>
                <a:sym typeface="微软雅黑" panose="020B0503020204020204" charset="-122"/>
              </a:rPr>
              <a:t>未选择的路</a:t>
            </a:r>
            <a:r>
              <a:rPr lang="en-US" altLang="zh-CN" sz="1900" b="1" i="1"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b="1" i="1" dirty="0">
                <a:solidFill>
                  <a:srgbClr val="704050"/>
                </a:solidFill>
                <a:latin typeface="微软雅黑" panose="020B0503020204020204" charset="-122"/>
                <a:ea typeface="微软雅黑" panose="020B0503020204020204" charset="-122"/>
                <a:sym typeface="微软雅黑" panose="020B0503020204020204" charset="-122"/>
              </a:rPr>
              <a:t>一诗中升华全诗旨意的诗句是</a:t>
            </a:r>
            <a:r>
              <a:rPr lang="en-US" altLang="zh-CN" sz="1900" b="1" i="1" dirty="0">
                <a:solidFill>
                  <a:srgbClr val="704050"/>
                </a:solidFill>
                <a:latin typeface="微软雅黑" panose="020B0503020204020204" charset="-122"/>
                <a:ea typeface="微软雅黑" panose="020B0503020204020204" charset="-122"/>
                <a:sym typeface="微软雅黑" panose="020B0503020204020204" charset="-122"/>
              </a:rPr>
              <a:t>__________________________,_____________________________</a:t>
            </a:r>
            <a:r>
              <a:rPr lang="zh-CN" altLang="en-US" sz="1900" b="1" i="1" dirty="0">
                <a:solidFill>
                  <a:srgbClr val="704050"/>
                </a:solidFill>
                <a:latin typeface="微软雅黑" panose="020B0503020204020204" charset="-122"/>
                <a:ea typeface="微软雅黑" panose="020B0503020204020204" charset="-122"/>
                <a:sym typeface="微软雅黑" panose="020B0503020204020204" charset="-122"/>
              </a:rPr>
              <a:t>。</a:t>
            </a:r>
          </a:p>
        </p:txBody>
      </p:sp>
      <p:sp>
        <p:nvSpPr>
          <p:cNvPr id="9" name="Text Box 5"/>
          <p:cNvSpPr txBox="1">
            <a:spLocks noChangeArrowheads="1"/>
          </p:cNvSpPr>
          <p:nvPr/>
        </p:nvSpPr>
        <p:spPr bwMode="auto">
          <a:xfrm>
            <a:off x="2888833" y="1443957"/>
            <a:ext cx="770064"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美国  </a:t>
            </a:r>
          </a:p>
        </p:txBody>
      </p:sp>
      <p:sp>
        <p:nvSpPr>
          <p:cNvPr id="10" name="Text Box 6"/>
          <p:cNvSpPr txBox="1">
            <a:spLocks noChangeArrowheads="1"/>
          </p:cNvSpPr>
          <p:nvPr/>
        </p:nvSpPr>
        <p:spPr bwMode="auto">
          <a:xfrm>
            <a:off x="667127" y="1956651"/>
            <a:ext cx="1085857"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哲理诗   </a:t>
            </a:r>
          </a:p>
        </p:txBody>
      </p:sp>
      <p:sp>
        <p:nvSpPr>
          <p:cNvPr id="13" name="Text Box 7"/>
          <p:cNvSpPr txBox="1">
            <a:spLocks noChangeArrowheads="1"/>
          </p:cNvSpPr>
          <p:nvPr/>
        </p:nvSpPr>
        <p:spPr bwMode="auto">
          <a:xfrm>
            <a:off x="1168384" y="1711712"/>
            <a:ext cx="1185243" cy="361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1900">
                <a:solidFill>
                  <a:srgbClr val="704050"/>
                </a:solidFill>
                <a:latin typeface="微软雅黑" panose="020B0503020204020204" charset="-122"/>
                <a:ea typeface="微软雅黑" panose="020B0503020204020204" charset="-122"/>
                <a:sym typeface="微软雅黑" panose="020B0503020204020204" charset="-122"/>
              </a:rPr>
              <a:t>弗罗斯特 </a:t>
            </a:r>
          </a:p>
        </p:txBody>
      </p:sp>
      <p:sp>
        <p:nvSpPr>
          <p:cNvPr id="14" name="Text Box 8"/>
          <p:cNvSpPr txBox="1">
            <a:spLocks noChangeArrowheads="1"/>
          </p:cNvSpPr>
          <p:nvPr/>
        </p:nvSpPr>
        <p:spPr bwMode="auto">
          <a:xfrm>
            <a:off x="2762610" y="3211981"/>
            <a:ext cx="4632134" cy="65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r>
              <a:rPr lang="en-US" altLang="zh-CN" sz="1900">
                <a:solidFill>
                  <a:srgbClr val="704050"/>
                </a:solidFill>
                <a:latin typeface="微软雅黑" panose="020B0503020204020204" charset="-122"/>
                <a:ea typeface="微软雅黑" panose="020B0503020204020204" charset="-122"/>
                <a:sym typeface="微软雅黑" panose="020B0503020204020204" charset="-122"/>
              </a:rPr>
              <a:t> </a:t>
            </a:r>
            <a:r>
              <a:rPr lang="zh-CN" altLang="en-US" sz="1900">
                <a:solidFill>
                  <a:srgbClr val="704050"/>
                </a:solidFill>
                <a:latin typeface="微软雅黑" panose="020B0503020204020204" charset="-122"/>
                <a:ea typeface="微软雅黑" panose="020B0503020204020204" charset="-122"/>
                <a:sym typeface="微软雅黑" panose="020B0503020204020204" charset="-122"/>
              </a:rPr>
              <a:t>而我选择了人迹更少的一条   从此决定了我一生的道路</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iterate type="lt">
                                    <p:tmPct val="10000"/>
                                  </p:iterate>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himes.wav"/>
                                        </p:tgtEl>
                                      </p:cMediaNode>
                                    </p:audio>
                                  </p:sub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anim calcmode="lin" valueType="num">
                                      <p:cBhvr>
                                        <p:cTn id="24" dur="2000" fill="hold"/>
                                        <p:tgtEl>
                                          <p:spTgt spid="9"/>
                                        </p:tgtEl>
                                        <p:attrNameLst>
                                          <p:attrName>style.rotation</p:attrName>
                                        </p:attrNameLst>
                                      </p:cBhvr>
                                      <p:tavLst>
                                        <p:tav tm="0">
                                          <p:val>
                                            <p:fltVal val="720"/>
                                          </p:val>
                                        </p:tav>
                                        <p:tav tm="100000">
                                          <p:val>
                                            <p:fltVal val="0"/>
                                          </p:val>
                                        </p:tav>
                                      </p:tavLst>
                                    </p:anim>
                                    <p:anim calcmode="lin" valueType="num">
                                      <p:cBhvr>
                                        <p:cTn id="25" dur="2000" fill="hold"/>
                                        <p:tgtEl>
                                          <p:spTgt spid="9"/>
                                        </p:tgtEl>
                                        <p:attrNameLst>
                                          <p:attrName>ppt_h</p:attrName>
                                        </p:attrNameLst>
                                      </p:cBhvr>
                                      <p:tavLst>
                                        <p:tav tm="0">
                                          <p:val>
                                            <p:fltVal val="0"/>
                                          </p:val>
                                        </p:tav>
                                        <p:tav tm="100000">
                                          <p:val>
                                            <p:strVal val="#ppt_h"/>
                                          </p:val>
                                        </p:tav>
                                      </p:tavLst>
                                    </p:anim>
                                    <p:anim calcmode="lin" valueType="num">
                                      <p:cBhvr>
                                        <p:cTn id="26" dur="2000" fill="hold"/>
                                        <p:tgtEl>
                                          <p:spTgt spid="9"/>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1"/>
                                            </p:cond>
                                          </p:stCondLst>
                                          <p:endCondLst>
                                            <p:cond evt="onStopAudio" delay="0">
                                              <p:tgtEl>
                                                <p:sldTgt/>
                                              </p:tgtEl>
                                            </p:cond>
                                          </p:endCondLst>
                                        </p:cTn>
                                        <p:tgtEl>
                                          <p:sndTgt r:embed="rId4" name="laser.wav"/>
                                        </p:tgtEl>
                                      </p:cMediaNode>
                                    </p:audio>
                                  </p:sub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anim calcmode="lin" valueType="num">
                                      <p:cBhvr>
                                        <p:cTn id="32" dur="2000" fill="hold"/>
                                        <p:tgtEl>
                                          <p:spTgt spid="13"/>
                                        </p:tgtEl>
                                        <p:attrNameLst>
                                          <p:attrName>style.rotation</p:attrName>
                                        </p:attrNameLst>
                                      </p:cBhvr>
                                      <p:tavLst>
                                        <p:tav tm="0">
                                          <p:val>
                                            <p:fltVal val="720"/>
                                          </p:val>
                                        </p:tav>
                                        <p:tav tm="100000">
                                          <p:val>
                                            <p:fltVal val="0"/>
                                          </p:val>
                                        </p:tav>
                                      </p:tavLst>
                                    </p:anim>
                                    <p:anim calcmode="lin" valueType="num">
                                      <p:cBhvr>
                                        <p:cTn id="33" dur="2000" fill="hold"/>
                                        <p:tgtEl>
                                          <p:spTgt spid="13"/>
                                        </p:tgtEl>
                                        <p:attrNameLst>
                                          <p:attrName>ppt_h</p:attrName>
                                        </p:attrNameLst>
                                      </p:cBhvr>
                                      <p:tavLst>
                                        <p:tav tm="0">
                                          <p:val>
                                            <p:fltVal val="0"/>
                                          </p:val>
                                        </p:tav>
                                        <p:tav tm="100000">
                                          <p:val>
                                            <p:strVal val="#ppt_h"/>
                                          </p:val>
                                        </p:tav>
                                      </p:tavLst>
                                    </p:anim>
                                    <p:anim calcmode="lin" valueType="num">
                                      <p:cBhvr>
                                        <p:cTn id="34" dur="2000" fill="hold"/>
                                        <p:tgtEl>
                                          <p:spTgt spid="13"/>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29"/>
                                            </p:cond>
                                          </p:stCondLst>
                                          <p:endCondLst>
                                            <p:cond evt="onStopAudio" delay="0">
                                              <p:tgtEl>
                                                <p:sldTgt/>
                                              </p:tgtEl>
                                            </p:cond>
                                          </p:endCondLst>
                                        </p:cTn>
                                        <p:tgtEl>
                                          <p:sndTgt r:embed="rId4" name="laser.wav"/>
                                        </p:tgtEl>
                                      </p:cMediaNode>
                                    </p:audio>
                                  </p:sub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2000"/>
                                        <p:tgtEl>
                                          <p:spTgt spid="10"/>
                                        </p:tgtEl>
                                      </p:cBhvr>
                                    </p:animEffect>
                                    <p:anim calcmode="lin" valueType="num">
                                      <p:cBhvr>
                                        <p:cTn id="40" dur="2000" fill="hold"/>
                                        <p:tgtEl>
                                          <p:spTgt spid="10"/>
                                        </p:tgtEl>
                                        <p:attrNameLst>
                                          <p:attrName>style.rotation</p:attrName>
                                        </p:attrNameLst>
                                      </p:cBhvr>
                                      <p:tavLst>
                                        <p:tav tm="0">
                                          <p:val>
                                            <p:fltVal val="720"/>
                                          </p:val>
                                        </p:tav>
                                        <p:tav tm="100000">
                                          <p:val>
                                            <p:fltVal val="0"/>
                                          </p:val>
                                        </p:tav>
                                      </p:tavLst>
                                    </p:anim>
                                    <p:anim calcmode="lin" valueType="num">
                                      <p:cBhvr>
                                        <p:cTn id="41" dur="2000" fill="hold"/>
                                        <p:tgtEl>
                                          <p:spTgt spid="10"/>
                                        </p:tgtEl>
                                        <p:attrNameLst>
                                          <p:attrName>ppt_h</p:attrName>
                                        </p:attrNameLst>
                                      </p:cBhvr>
                                      <p:tavLst>
                                        <p:tav tm="0">
                                          <p:val>
                                            <p:fltVal val="0"/>
                                          </p:val>
                                        </p:tav>
                                        <p:tav tm="100000">
                                          <p:val>
                                            <p:strVal val="#ppt_h"/>
                                          </p:val>
                                        </p:tav>
                                      </p:tavLst>
                                    </p:anim>
                                    <p:anim calcmode="lin" valueType="num">
                                      <p:cBhvr>
                                        <p:cTn id="42" dur="2000" fill="hold"/>
                                        <p:tgtEl>
                                          <p:spTgt spid="10"/>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7"/>
                                            </p:cond>
                                          </p:stCondLst>
                                          <p:endCondLst>
                                            <p:cond evt="onStopAudio" delay="0">
                                              <p:tgtEl>
                                                <p:sldTgt/>
                                              </p:tgtEl>
                                            </p:cond>
                                          </p:endCondLst>
                                        </p:cTn>
                                        <p:tgtEl>
                                          <p:sndTgt r:embed="rId4" name="laser.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iterate type="lt">
                                    <p:tmPct val="10000"/>
                                  </p:iterate>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additive="base">
                                        <p:cTn id="4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dissolve">
                                      <p:cBhvr>
                                        <p:cTn id="53" dur="2000"/>
                                        <p:tgtEl>
                                          <p:spTgt spid="14"/>
                                        </p:tgtEl>
                                      </p:cBhvr>
                                    </p:animEffect>
                                  </p:childTnLst>
                                  <p:subTnLst>
                                    <p:audio>
                                      <p:cMediaNode>
                                        <p:cTn display="0" masterRel="sameClick">
                                          <p:stCondLst>
                                            <p:cond evt="begin" delay="0">
                                              <p:tn val="51"/>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p:bldP spid="9" grpId="0"/>
      <p:bldP spid="10"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5" cstate="email"/>
          <a:stretch>
            <a:fillRect/>
          </a:stretch>
        </p:blipFill>
        <p:spPr>
          <a:xfrm>
            <a:off x="0" y="930"/>
            <a:ext cx="9144000" cy="5141640"/>
          </a:xfrm>
          <a:prstGeom prst="rect">
            <a:avLst/>
          </a:prstGeom>
        </p:spPr>
      </p:pic>
      <p:sp>
        <p:nvSpPr>
          <p:cNvPr id="12" name="MH_Others_1"/>
          <p:cNvSpPr txBox="1"/>
          <p:nvPr>
            <p:custDataLst>
              <p:tags r:id="rId1"/>
            </p:custDataLst>
          </p:nvPr>
        </p:nvSpPr>
        <p:spPr>
          <a:xfrm>
            <a:off x="2803339" y="980914"/>
            <a:ext cx="553998" cy="1725153"/>
          </a:xfrm>
          <a:prstGeom prst="rect">
            <a:avLst/>
          </a:prstGeom>
          <a:noFill/>
        </p:spPr>
        <p:txBody>
          <a:bodyPr vert="eaVert" wrap="square" lIns="0" tIns="0" rIns="0" bIns="0" anchor="ctr">
            <a:spAutoFit/>
          </a:bodyPr>
          <a:lstStyle/>
          <a:p>
            <a:pPr algn="ctr" eaLnBrk="1" hangingPunct="1">
              <a:defRPr/>
            </a:pPr>
            <a:r>
              <a:rPr lang="zh-CN" altLang="en-US" sz="3600" b="1" noProof="1">
                <a:solidFill>
                  <a:srgbClr val="704050"/>
                </a:solidFill>
                <a:latin typeface="微软雅黑" panose="020B0503020204020204" charset="-122"/>
                <a:ea typeface="微软雅黑" panose="020B0503020204020204" charset="-122"/>
                <a:sym typeface="微软雅黑" panose="020B0503020204020204" charset="-122"/>
              </a:rPr>
              <a:t>第四章</a:t>
            </a:r>
          </a:p>
        </p:txBody>
      </p:sp>
      <p:sp>
        <p:nvSpPr>
          <p:cNvPr id="13" name="MH_Others_2"/>
          <p:cNvSpPr txBox="1"/>
          <p:nvPr>
            <p:custDataLst>
              <p:tags r:id="rId2"/>
            </p:custDataLst>
          </p:nvPr>
        </p:nvSpPr>
        <p:spPr>
          <a:xfrm rot="5400000">
            <a:off x="2599343" y="1755539"/>
            <a:ext cx="1769553" cy="261610"/>
          </a:xfrm>
          <a:prstGeom prst="rect">
            <a:avLst/>
          </a:prstGeom>
          <a:noFill/>
        </p:spPr>
        <p:txBody>
          <a:bodyPr wrap="square" lIns="0" tIns="0" rIns="0" bIns="0">
            <a:spAutoFit/>
          </a:bodyPr>
          <a:lstStyle/>
          <a:p>
            <a:pPr algn="ctr" eaLnBrk="1" hangingPunct="1">
              <a:defRPr/>
            </a:pPr>
            <a:r>
              <a:rPr lang="en-US" altLang="zh-CN" sz="1700" b="1" spc="450" noProof="1">
                <a:solidFill>
                  <a:srgbClr val="704050"/>
                </a:solidFill>
                <a:latin typeface="微软雅黑" panose="020B0503020204020204" charset="-122"/>
                <a:ea typeface="微软雅黑" panose="020B0503020204020204" charset="-122"/>
                <a:sym typeface="微软雅黑" panose="020B0503020204020204" charset="-122"/>
              </a:rPr>
              <a:t>CONTENTS</a:t>
            </a:r>
            <a:endParaRPr lang="zh-CN" altLang="en-US" sz="1700" b="1" spc="450" noProof="1">
              <a:solidFill>
                <a:srgbClr val="704050"/>
              </a:solidFill>
              <a:latin typeface="微软雅黑" panose="020B0503020204020204" charset="-122"/>
              <a:ea typeface="微软雅黑" panose="020B0503020204020204" charset="-122"/>
              <a:sym typeface="微软雅黑" panose="020B0503020204020204" charset="-122"/>
            </a:endParaRPr>
          </a:p>
        </p:txBody>
      </p:sp>
      <p:cxnSp>
        <p:nvCxnSpPr>
          <p:cNvPr id="15" name="直接连接符 14"/>
          <p:cNvCxnSpPr/>
          <p:nvPr/>
        </p:nvCxnSpPr>
        <p:spPr>
          <a:xfrm>
            <a:off x="3793938" y="1184464"/>
            <a:ext cx="0" cy="1331953"/>
          </a:xfrm>
          <a:prstGeom prst="line">
            <a:avLst/>
          </a:prstGeom>
          <a:solidFill>
            <a:srgbClr val="B38D7C"/>
          </a:solidFill>
          <a:ln w="38100">
            <a:solidFill>
              <a:srgbClr val="704050"/>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3720915" y="1245027"/>
            <a:ext cx="3299109" cy="1162860"/>
            <a:chOff x="773120" y="3238395"/>
            <a:chExt cx="4398240" cy="1550840"/>
          </a:xfrm>
        </p:grpSpPr>
        <p:sp>
          <p:nvSpPr>
            <p:cNvPr id="19" name="文本框 10"/>
            <p:cNvSpPr txBox="1"/>
            <p:nvPr/>
          </p:nvSpPr>
          <p:spPr>
            <a:xfrm>
              <a:off x="773120" y="4276155"/>
              <a:ext cx="4398240" cy="513080"/>
            </a:xfrm>
            <a:prstGeom prst="rect">
              <a:avLst/>
            </a:prstGeom>
            <a:noFill/>
          </p:spPr>
          <p:txBody>
            <a:bodyPr wrap="none" rtlCol="0">
              <a:spAutoFit/>
            </a:bodyPr>
            <a:lstStyle/>
            <a:p>
              <a:pPr algn="ctr"/>
              <a:r>
                <a:rPr lang="en-US" altLang="zh-CN"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THE Scenery DESIGN</a:t>
              </a:r>
              <a:endParaRPr lang="zh-CN" altLang="en-US"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0" name="文本框 19"/>
            <p:cNvSpPr txBox="1"/>
            <p:nvPr/>
          </p:nvSpPr>
          <p:spPr>
            <a:xfrm>
              <a:off x="1645968" y="3238395"/>
              <a:ext cx="2639695" cy="841451"/>
            </a:xfrm>
            <a:prstGeom prst="rect">
              <a:avLst/>
            </a:prstGeom>
            <a:noFill/>
          </p:spPr>
          <p:txBody>
            <a:bodyPr wrap="none" rtlCol="0">
              <a:spAutoFit/>
            </a:bodyPr>
            <a:lstStyle/>
            <a:p>
              <a:pPr algn="ctr"/>
              <a:r>
                <a:rPr lang="zh-CN" altLang="en-US" sz="350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课文小结</a:t>
              </a:r>
              <a:endParaRPr lang="zh-CN" altLang="en-US" sz="3500" dirty="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1" name="矩形 20"/>
            <p:cNvSpPr/>
            <p:nvPr/>
          </p:nvSpPr>
          <p:spPr>
            <a:xfrm>
              <a:off x="1166193" y="4141514"/>
              <a:ext cx="3569097" cy="45719"/>
            </a:xfrm>
            <a:prstGeom prst="rect">
              <a:avLst/>
            </a:prstGeom>
            <a:solidFill>
              <a:srgbClr val="704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dirty="0">
                <a:solidFill>
                  <a:srgbClr val="65BBB7"/>
                </a:solidFill>
                <a:latin typeface="微软雅黑" panose="020B0503020204020204" charset="-122"/>
                <a:ea typeface="微软雅黑" panose="020B0503020204020204" charset="-122"/>
                <a:sym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16" presetClass="entr" presetSubtype="2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arn(inHorizontal)">
                                      <p:cBhvr>
                                        <p:cTn id="11" dur="500"/>
                                        <p:tgtEl>
                                          <p:spTgt spid="15"/>
                                        </p:tgtEl>
                                      </p:cBhvr>
                                    </p:animEffect>
                                  </p:childTnLst>
                                </p:cTn>
                              </p:par>
                            </p:childTnLst>
                          </p:cTn>
                        </p:par>
                        <p:par>
                          <p:cTn id="12" fill="hold">
                            <p:stCondLst>
                              <p:cond delay="15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 by="(-#ppt_w*2)" calcmode="lin" valueType="num">
                                      <p:cBhvr rctx="PPT">
                                        <p:cTn id="15" dur="500" autoRev="1" fill="hold">
                                          <p:stCondLst>
                                            <p:cond delay="0"/>
                                          </p:stCondLst>
                                        </p:cTn>
                                        <p:tgtEl>
                                          <p:spTgt spid="12"/>
                                        </p:tgtEl>
                                        <p:attrNameLst>
                                          <p:attrName>ppt_w</p:attrName>
                                        </p:attrNameLst>
                                      </p:cBhvr>
                                    </p:anim>
                                    <p:anim by="(#ppt_w*0.50)" calcmode="lin" valueType="num">
                                      <p:cBhvr>
                                        <p:cTn id="16" dur="500" decel="50000" autoRev="1" fill="hold">
                                          <p:stCondLst>
                                            <p:cond delay="0"/>
                                          </p:stCondLst>
                                        </p:cTn>
                                        <p:tgtEl>
                                          <p:spTgt spid="12"/>
                                        </p:tgtEl>
                                        <p:attrNameLst>
                                          <p:attrName>ppt_x</p:attrName>
                                        </p:attrNameLst>
                                      </p:cBhvr>
                                    </p:anim>
                                    <p:anim from="(-#ppt_h/2)" to="(#ppt_y)" calcmode="lin" valueType="num">
                                      <p:cBhvr>
                                        <p:cTn id="17" dur="1000" fill="hold">
                                          <p:stCondLst>
                                            <p:cond delay="0"/>
                                          </p:stCondLst>
                                        </p:cTn>
                                        <p:tgtEl>
                                          <p:spTgt spid="12"/>
                                        </p:tgtEl>
                                        <p:attrNameLst>
                                          <p:attrName>ppt_y</p:attrName>
                                        </p:attrNameLst>
                                      </p:cBhvr>
                                    </p:anim>
                                    <p:animRot by="21600000">
                                      <p:cBhvr>
                                        <p:cTn id="18" dur="1000" fill="hold">
                                          <p:stCondLst>
                                            <p:cond delay="0"/>
                                          </p:stCondLst>
                                        </p:cTn>
                                        <p:tgtEl>
                                          <p:spTgt spid="12"/>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13"/>
                                        </p:tgtEl>
                                        <p:attrNameLst>
                                          <p:attrName>style.visibility</p:attrName>
                                        </p:attrNameLst>
                                      </p:cBhvr>
                                      <p:to>
                                        <p:strVal val="visible"/>
                                      </p:to>
                                    </p:set>
                                    <p:anim by="(-#ppt_w*2)" calcmode="lin" valueType="num">
                                      <p:cBhvr rctx="PPT">
                                        <p:cTn id="21" dur="500" autoRev="1" fill="hold">
                                          <p:stCondLst>
                                            <p:cond delay="0"/>
                                          </p:stCondLst>
                                        </p:cTn>
                                        <p:tgtEl>
                                          <p:spTgt spid="13"/>
                                        </p:tgtEl>
                                        <p:attrNameLst>
                                          <p:attrName>ppt_w</p:attrName>
                                        </p:attrNameLst>
                                      </p:cBhvr>
                                    </p:anim>
                                    <p:anim by="(#ppt_w*0.50)" calcmode="lin" valueType="num">
                                      <p:cBhvr>
                                        <p:cTn id="22" dur="500" decel="50000" autoRev="1" fill="hold">
                                          <p:stCondLst>
                                            <p:cond delay="0"/>
                                          </p:stCondLst>
                                        </p:cTn>
                                        <p:tgtEl>
                                          <p:spTgt spid="13"/>
                                        </p:tgtEl>
                                        <p:attrNameLst>
                                          <p:attrName>ppt_x</p:attrName>
                                        </p:attrNameLst>
                                      </p:cBhvr>
                                    </p:anim>
                                    <p:anim from="(-#ppt_h/2)" to="(#ppt_y)" calcmode="lin" valueType="num">
                                      <p:cBhvr>
                                        <p:cTn id="23" dur="1000" fill="hold">
                                          <p:stCondLst>
                                            <p:cond delay="0"/>
                                          </p:stCondLst>
                                        </p:cTn>
                                        <p:tgtEl>
                                          <p:spTgt spid="13"/>
                                        </p:tgtEl>
                                        <p:attrNameLst>
                                          <p:attrName>ppt_y</p:attrName>
                                        </p:attrNameLst>
                                      </p:cBhvr>
                                    </p:anim>
                                    <p:animRot by="21600000">
                                      <p:cBhvr>
                                        <p:cTn id="24" dur="1000" fill="hold">
                                          <p:stCondLst>
                                            <p:cond delay="0"/>
                                          </p:stCondLst>
                                        </p:cTn>
                                        <p:tgtEl>
                                          <p:spTgt spid="13"/>
                                        </p:tgtEl>
                                        <p:attrNameLst>
                                          <p:attrName>r</p:attrName>
                                        </p:attrNameLst>
                                      </p:cBhvr>
                                    </p:animRot>
                                  </p:childTnLst>
                                </p:cTn>
                              </p:par>
                            </p:childTnLst>
                          </p:cTn>
                        </p:par>
                        <p:par>
                          <p:cTn id="25" fill="hold">
                            <p:stCondLst>
                              <p:cond delay="2200"/>
                            </p:stCondLst>
                            <p:childTnLst>
                              <p:par>
                                <p:cTn id="26" presetID="22" presetClass="entr" presetSubtype="8"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课文小结</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Rectangle 3"/>
          <p:cNvSpPr txBox="1">
            <a:spLocks noChangeArrowheads="1"/>
          </p:cNvSpPr>
          <p:nvPr/>
        </p:nvSpPr>
        <p:spPr>
          <a:xfrm>
            <a:off x="1846900" y="1573642"/>
            <a:ext cx="6173004" cy="3397257"/>
          </a:xfrm>
          <a:prstGeom prst="rect">
            <a:avLst/>
          </a:prstGeom>
        </p:spPr>
        <p:txBody>
          <a:bodyPr lIns="68571" tIns="34285" rIns="68571" bIns="34285"/>
          <a:lst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假如是你，你会选择哪条路，为什么</a:t>
            </a:r>
            <a:r>
              <a:rPr lang="en-US" altLang="zh-CN" sz="2300" b="1" dirty="0">
                <a:solidFill>
                  <a:srgbClr val="704050"/>
                </a:solidFill>
                <a:latin typeface="微软雅黑" panose="020B0503020204020204" charset="-122"/>
                <a:ea typeface="微软雅黑" panose="020B0503020204020204" charset="-122"/>
                <a:sym typeface="微软雅黑" panose="020B0503020204020204" charset="-122"/>
              </a:rPr>
              <a:t>?</a:t>
            </a:r>
          </a:p>
        </p:txBody>
      </p:sp>
      <p:sp>
        <p:nvSpPr>
          <p:cNvPr id="6" name="Text Box 4"/>
          <p:cNvSpPr txBox="1">
            <a:spLocks noChangeArrowheads="1"/>
          </p:cNvSpPr>
          <p:nvPr/>
        </p:nvSpPr>
        <p:spPr bwMode="auto">
          <a:xfrm>
            <a:off x="1543251" y="2237857"/>
            <a:ext cx="6382581" cy="13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lang="zh-CN" altLang="en-US" sz="2700" b="1" dirty="0">
                <a:solidFill>
                  <a:srgbClr val="704050"/>
                </a:solidFill>
                <a:latin typeface="微软雅黑" panose="020B0503020204020204" charset="-122"/>
                <a:ea typeface="微软雅黑" panose="020B0503020204020204" charset="-122"/>
                <a:sym typeface="微软雅黑" panose="020B0503020204020204" charset="-122"/>
              </a:rPr>
              <a:t>请坦诚地写下你走大路或走小路的感受和结果，可以是诗歌，也可以是散文。</a:t>
            </a:r>
          </a:p>
          <a:p>
            <a:endParaRPr lang="en-US" altLang="zh-CN" sz="2700" b="1" dirty="0">
              <a:solidFill>
                <a:srgbClr val="704050"/>
              </a:solidFill>
              <a:latin typeface="微软雅黑" panose="020B0503020204020204" charset="-122"/>
              <a:ea typeface="微软雅黑" panose="020B0503020204020204" charset="-122"/>
              <a:sym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iterate type="lt">
                                    <p:tmPct val="10000"/>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stretch>
            <a:fillRect/>
          </a:stretch>
        </p:blipFill>
        <p:spPr>
          <a:xfrm>
            <a:off x="0" y="930"/>
            <a:ext cx="9144000" cy="5141640"/>
          </a:xfrm>
          <a:prstGeom prst="rect">
            <a:avLst/>
          </a:prstGeom>
        </p:spPr>
      </p:pic>
      <p:sp>
        <p:nvSpPr>
          <p:cNvPr id="13" name="TextBox 1"/>
          <p:cNvSpPr txBox="1">
            <a:spLocks noChangeArrowheads="1"/>
          </p:cNvSpPr>
          <p:nvPr/>
        </p:nvSpPr>
        <p:spPr bwMode="auto">
          <a:xfrm>
            <a:off x="2186129" y="1141838"/>
            <a:ext cx="4916940" cy="85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100" spc="750" dirty="0">
                <a:solidFill>
                  <a:srgbClr val="704050"/>
                </a:solidFill>
                <a:latin typeface="微软雅黑" panose="020B0503020204020204" charset="-122"/>
                <a:ea typeface="微软雅黑" panose="020B0503020204020204" charset="-122"/>
                <a:sym typeface="微软雅黑" panose="020B0503020204020204" charset="-122"/>
              </a:rPr>
              <a:t>同学们下课啦</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5" cstate="email"/>
          <a:stretch>
            <a:fillRect/>
          </a:stretch>
        </p:blipFill>
        <p:spPr>
          <a:xfrm>
            <a:off x="0" y="930"/>
            <a:ext cx="9144000" cy="5141640"/>
          </a:xfrm>
          <a:prstGeom prst="rect">
            <a:avLst/>
          </a:prstGeom>
        </p:spPr>
      </p:pic>
      <p:sp>
        <p:nvSpPr>
          <p:cNvPr id="12" name="MH_Others_1"/>
          <p:cNvSpPr txBox="1"/>
          <p:nvPr>
            <p:custDataLst>
              <p:tags r:id="rId1"/>
            </p:custDataLst>
          </p:nvPr>
        </p:nvSpPr>
        <p:spPr>
          <a:xfrm>
            <a:off x="2803339" y="980914"/>
            <a:ext cx="553998" cy="1725153"/>
          </a:xfrm>
          <a:prstGeom prst="rect">
            <a:avLst/>
          </a:prstGeom>
          <a:noFill/>
        </p:spPr>
        <p:txBody>
          <a:bodyPr vert="eaVert" wrap="square" lIns="0" tIns="0" rIns="0" bIns="0" anchor="ctr">
            <a:spAutoFit/>
          </a:bodyPr>
          <a:lstStyle/>
          <a:p>
            <a:pPr algn="ctr" eaLnBrk="1" hangingPunct="1">
              <a:defRPr/>
            </a:pPr>
            <a:r>
              <a:rPr lang="zh-CN" altLang="en-US" sz="3600" b="1" noProof="1">
                <a:solidFill>
                  <a:srgbClr val="704050"/>
                </a:solidFill>
                <a:latin typeface="微软雅黑" panose="020B0503020204020204" charset="-122"/>
                <a:ea typeface="微软雅黑" panose="020B0503020204020204" charset="-122"/>
                <a:sym typeface="微软雅黑" panose="020B0503020204020204" charset="-122"/>
              </a:rPr>
              <a:t>第一章</a:t>
            </a:r>
          </a:p>
        </p:txBody>
      </p:sp>
      <p:sp>
        <p:nvSpPr>
          <p:cNvPr id="13" name="MH_Others_2"/>
          <p:cNvSpPr txBox="1"/>
          <p:nvPr>
            <p:custDataLst>
              <p:tags r:id="rId2"/>
            </p:custDataLst>
          </p:nvPr>
        </p:nvSpPr>
        <p:spPr>
          <a:xfrm rot="5400000">
            <a:off x="2599343" y="1755539"/>
            <a:ext cx="1769553" cy="261610"/>
          </a:xfrm>
          <a:prstGeom prst="rect">
            <a:avLst/>
          </a:prstGeom>
          <a:noFill/>
        </p:spPr>
        <p:txBody>
          <a:bodyPr wrap="square" lIns="0" tIns="0" rIns="0" bIns="0">
            <a:spAutoFit/>
          </a:bodyPr>
          <a:lstStyle/>
          <a:p>
            <a:pPr algn="ctr" eaLnBrk="1" hangingPunct="1">
              <a:defRPr/>
            </a:pPr>
            <a:r>
              <a:rPr lang="en-US" altLang="zh-CN" sz="1700" b="1" spc="450" noProof="1">
                <a:solidFill>
                  <a:srgbClr val="704050"/>
                </a:solidFill>
                <a:latin typeface="微软雅黑" panose="020B0503020204020204" charset="-122"/>
                <a:ea typeface="微软雅黑" panose="020B0503020204020204" charset="-122"/>
                <a:sym typeface="微软雅黑" panose="020B0503020204020204" charset="-122"/>
              </a:rPr>
              <a:t>CONTENTS</a:t>
            </a:r>
            <a:endParaRPr lang="zh-CN" altLang="en-US" sz="1700" b="1" spc="450" noProof="1">
              <a:solidFill>
                <a:srgbClr val="704050"/>
              </a:solidFill>
              <a:latin typeface="微软雅黑" panose="020B0503020204020204" charset="-122"/>
              <a:ea typeface="微软雅黑" panose="020B0503020204020204" charset="-122"/>
              <a:sym typeface="微软雅黑" panose="020B0503020204020204" charset="-122"/>
            </a:endParaRPr>
          </a:p>
        </p:txBody>
      </p:sp>
      <p:cxnSp>
        <p:nvCxnSpPr>
          <p:cNvPr id="15" name="直接连接符 14"/>
          <p:cNvCxnSpPr/>
          <p:nvPr/>
        </p:nvCxnSpPr>
        <p:spPr>
          <a:xfrm>
            <a:off x="3793938" y="1184464"/>
            <a:ext cx="0" cy="1331953"/>
          </a:xfrm>
          <a:prstGeom prst="line">
            <a:avLst/>
          </a:prstGeom>
          <a:solidFill>
            <a:srgbClr val="B38D7C"/>
          </a:solidFill>
          <a:ln w="38100">
            <a:solidFill>
              <a:srgbClr val="704050"/>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3720915" y="1245027"/>
            <a:ext cx="3299109" cy="1162860"/>
            <a:chOff x="773120" y="3238395"/>
            <a:chExt cx="4398240" cy="1550840"/>
          </a:xfrm>
        </p:grpSpPr>
        <p:sp>
          <p:nvSpPr>
            <p:cNvPr id="19" name="文本框 10"/>
            <p:cNvSpPr txBox="1"/>
            <p:nvPr/>
          </p:nvSpPr>
          <p:spPr>
            <a:xfrm>
              <a:off x="773120" y="4276155"/>
              <a:ext cx="4398240" cy="513080"/>
            </a:xfrm>
            <a:prstGeom prst="rect">
              <a:avLst/>
            </a:prstGeom>
            <a:noFill/>
          </p:spPr>
          <p:txBody>
            <a:bodyPr wrap="none" rtlCol="0">
              <a:spAutoFit/>
            </a:bodyPr>
            <a:lstStyle/>
            <a:p>
              <a:pPr algn="ctr"/>
              <a:r>
                <a:rPr lang="en-US" altLang="zh-CN"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THE Scenery DESIGN</a:t>
              </a:r>
              <a:endParaRPr lang="zh-CN" altLang="en-US"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0" name="文本框 19"/>
            <p:cNvSpPr txBox="1"/>
            <p:nvPr/>
          </p:nvSpPr>
          <p:spPr>
            <a:xfrm>
              <a:off x="1645968" y="3238395"/>
              <a:ext cx="2639695" cy="841451"/>
            </a:xfrm>
            <a:prstGeom prst="rect">
              <a:avLst/>
            </a:prstGeom>
            <a:noFill/>
          </p:spPr>
          <p:txBody>
            <a:bodyPr wrap="none" rtlCol="0">
              <a:spAutoFit/>
            </a:bodyPr>
            <a:lstStyle/>
            <a:p>
              <a:pPr algn="ctr"/>
              <a:r>
                <a:rPr lang="zh-CN" altLang="en-US" sz="350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课前导读</a:t>
              </a:r>
              <a:endParaRPr lang="zh-CN" altLang="en-US" sz="3500" dirty="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1" name="矩形 20"/>
            <p:cNvSpPr/>
            <p:nvPr/>
          </p:nvSpPr>
          <p:spPr>
            <a:xfrm>
              <a:off x="1166193" y="4141514"/>
              <a:ext cx="3569097" cy="45719"/>
            </a:xfrm>
            <a:prstGeom prst="rect">
              <a:avLst/>
            </a:prstGeom>
            <a:solidFill>
              <a:srgbClr val="704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dirty="0">
                <a:solidFill>
                  <a:srgbClr val="65BBB7"/>
                </a:solidFill>
                <a:latin typeface="微软雅黑" panose="020B0503020204020204" charset="-122"/>
                <a:ea typeface="微软雅黑" panose="020B0503020204020204" charset="-122"/>
                <a:sym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16" presetClass="entr" presetSubtype="2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arn(inHorizontal)">
                                      <p:cBhvr>
                                        <p:cTn id="11" dur="500"/>
                                        <p:tgtEl>
                                          <p:spTgt spid="15"/>
                                        </p:tgtEl>
                                      </p:cBhvr>
                                    </p:animEffect>
                                  </p:childTnLst>
                                </p:cTn>
                              </p:par>
                            </p:childTnLst>
                          </p:cTn>
                        </p:par>
                        <p:par>
                          <p:cTn id="12" fill="hold">
                            <p:stCondLst>
                              <p:cond delay="15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 by="(-#ppt_w*2)" calcmode="lin" valueType="num">
                                      <p:cBhvr rctx="PPT">
                                        <p:cTn id="15" dur="500" autoRev="1" fill="hold">
                                          <p:stCondLst>
                                            <p:cond delay="0"/>
                                          </p:stCondLst>
                                        </p:cTn>
                                        <p:tgtEl>
                                          <p:spTgt spid="12"/>
                                        </p:tgtEl>
                                        <p:attrNameLst>
                                          <p:attrName>ppt_w</p:attrName>
                                        </p:attrNameLst>
                                      </p:cBhvr>
                                    </p:anim>
                                    <p:anim by="(#ppt_w*0.50)" calcmode="lin" valueType="num">
                                      <p:cBhvr>
                                        <p:cTn id="16" dur="500" decel="50000" autoRev="1" fill="hold">
                                          <p:stCondLst>
                                            <p:cond delay="0"/>
                                          </p:stCondLst>
                                        </p:cTn>
                                        <p:tgtEl>
                                          <p:spTgt spid="12"/>
                                        </p:tgtEl>
                                        <p:attrNameLst>
                                          <p:attrName>ppt_x</p:attrName>
                                        </p:attrNameLst>
                                      </p:cBhvr>
                                    </p:anim>
                                    <p:anim from="(-#ppt_h/2)" to="(#ppt_y)" calcmode="lin" valueType="num">
                                      <p:cBhvr>
                                        <p:cTn id="17" dur="1000" fill="hold">
                                          <p:stCondLst>
                                            <p:cond delay="0"/>
                                          </p:stCondLst>
                                        </p:cTn>
                                        <p:tgtEl>
                                          <p:spTgt spid="12"/>
                                        </p:tgtEl>
                                        <p:attrNameLst>
                                          <p:attrName>ppt_y</p:attrName>
                                        </p:attrNameLst>
                                      </p:cBhvr>
                                    </p:anim>
                                    <p:animRot by="21600000">
                                      <p:cBhvr>
                                        <p:cTn id="18" dur="1000" fill="hold">
                                          <p:stCondLst>
                                            <p:cond delay="0"/>
                                          </p:stCondLst>
                                        </p:cTn>
                                        <p:tgtEl>
                                          <p:spTgt spid="12"/>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13"/>
                                        </p:tgtEl>
                                        <p:attrNameLst>
                                          <p:attrName>style.visibility</p:attrName>
                                        </p:attrNameLst>
                                      </p:cBhvr>
                                      <p:to>
                                        <p:strVal val="visible"/>
                                      </p:to>
                                    </p:set>
                                    <p:anim by="(-#ppt_w*2)" calcmode="lin" valueType="num">
                                      <p:cBhvr rctx="PPT">
                                        <p:cTn id="21" dur="500" autoRev="1" fill="hold">
                                          <p:stCondLst>
                                            <p:cond delay="0"/>
                                          </p:stCondLst>
                                        </p:cTn>
                                        <p:tgtEl>
                                          <p:spTgt spid="13"/>
                                        </p:tgtEl>
                                        <p:attrNameLst>
                                          <p:attrName>ppt_w</p:attrName>
                                        </p:attrNameLst>
                                      </p:cBhvr>
                                    </p:anim>
                                    <p:anim by="(#ppt_w*0.50)" calcmode="lin" valueType="num">
                                      <p:cBhvr>
                                        <p:cTn id="22" dur="500" decel="50000" autoRev="1" fill="hold">
                                          <p:stCondLst>
                                            <p:cond delay="0"/>
                                          </p:stCondLst>
                                        </p:cTn>
                                        <p:tgtEl>
                                          <p:spTgt spid="13"/>
                                        </p:tgtEl>
                                        <p:attrNameLst>
                                          <p:attrName>ppt_x</p:attrName>
                                        </p:attrNameLst>
                                      </p:cBhvr>
                                    </p:anim>
                                    <p:anim from="(-#ppt_h/2)" to="(#ppt_y)" calcmode="lin" valueType="num">
                                      <p:cBhvr>
                                        <p:cTn id="23" dur="1000" fill="hold">
                                          <p:stCondLst>
                                            <p:cond delay="0"/>
                                          </p:stCondLst>
                                        </p:cTn>
                                        <p:tgtEl>
                                          <p:spTgt spid="13"/>
                                        </p:tgtEl>
                                        <p:attrNameLst>
                                          <p:attrName>ppt_y</p:attrName>
                                        </p:attrNameLst>
                                      </p:cBhvr>
                                    </p:anim>
                                    <p:animRot by="21600000">
                                      <p:cBhvr>
                                        <p:cTn id="24" dur="1000" fill="hold">
                                          <p:stCondLst>
                                            <p:cond delay="0"/>
                                          </p:stCondLst>
                                        </p:cTn>
                                        <p:tgtEl>
                                          <p:spTgt spid="13"/>
                                        </p:tgtEl>
                                        <p:attrNameLst>
                                          <p:attrName>r</p:attrName>
                                        </p:attrNameLst>
                                      </p:cBhvr>
                                    </p:animRot>
                                  </p:childTnLst>
                                </p:cTn>
                              </p:par>
                            </p:childTnLst>
                          </p:cTn>
                        </p:par>
                        <p:par>
                          <p:cTn id="25" fill="hold">
                            <p:stCondLst>
                              <p:cond delay="2200"/>
                            </p:stCondLst>
                            <p:childTnLst>
                              <p:par>
                                <p:cTn id="26" presetID="22" presetClass="entr" presetSubtype="8"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课前导读</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pic>
        <p:nvPicPr>
          <p:cNvPr id="9" name="Picture 2" descr="frost_robert"/>
          <p:cNvPicPr>
            <a:picLocks noChangeAspect="1" noChangeArrowheads="1"/>
          </p:cNvPicPr>
          <p:nvPr/>
        </p:nvPicPr>
        <p:blipFill>
          <a:blip r:embed="rId3" cstate="email"/>
          <a:srcRect/>
          <a:stretch>
            <a:fillRect/>
          </a:stretch>
        </p:blipFill>
        <p:spPr bwMode="auto">
          <a:xfrm>
            <a:off x="1135000" y="1748413"/>
            <a:ext cx="1890959" cy="2484260"/>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3"/>
          <p:cNvSpPr txBox="1">
            <a:spLocks noChangeArrowheads="1"/>
          </p:cNvSpPr>
          <p:nvPr/>
        </p:nvSpPr>
        <p:spPr bwMode="auto">
          <a:xfrm>
            <a:off x="1037170" y="997206"/>
            <a:ext cx="2229140" cy="526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3000" b="1">
                <a:solidFill>
                  <a:srgbClr val="704050"/>
                </a:solidFill>
                <a:latin typeface="微软雅黑" panose="020B0503020204020204" charset="-122"/>
                <a:ea typeface="微软雅黑" panose="020B0503020204020204" charset="-122"/>
                <a:sym typeface="微软雅黑" panose="020B0503020204020204" charset="-122"/>
              </a:rPr>
              <a:t>作者简介</a:t>
            </a:r>
            <a:r>
              <a:rPr lang="zh-CN" altLang="en-US">
                <a:solidFill>
                  <a:srgbClr val="704050"/>
                </a:solidFill>
                <a:latin typeface="微软雅黑" panose="020B0503020204020204" charset="-122"/>
                <a:ea typeface="微软雅黑" panose="020B0503020204020204" charset="-122"/>
                <a:sym typeface="微软雅黑" panose="020B0503020204020204" charset="-122"/>
              </a:rPr>
              <a:t> </a:t>
            </a:r>
          </a:p>
        </p:txBody>
      </p:sp>
      <p:sp>
        <p:nvSpPr>
          <p:cNvPr id="13" name="Text Box 4"/>
          <p:cNvSpPr txBox="1">
            <a:spLocks noChangeArrowheads="1"/>
          </p:cNvSpPr>
          <p:nvPr/>
        </p:nvSpPr>
        <p:spPr bwMode="auto">
          <a:xfrm>
            <a:off x="4003488" y="1292104"/>
            <a:ext cx="4362590" cy="2846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1" tIns="34285" rIns="68571" bIns="34285">
            <a:spAutoFit/>
          </a:bodyPr>
          <a:lstStyle/>
          <a:p>
            <a:pPr>
              <a:spcBef>
                <a:spcPct val="50000"/>
              </a:spcBef>
            </a:pP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     </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弗罗斯特（</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1874-1963</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）美国诗人，生于加利福尼亚州。他当过纺织工人、教员、记者、经营过农场，办过私立学校，并开始写诗。他徒步漫游过许多地方，被认为是“新英格兰的农民诗人”。他的诗朴实无华，却</a:t>
            </a:r>
            <a:r>
              <a:rPr lang="zh-CN" altLang="en-US" sz="1900" dirty="0" smtClean="0">
                <a:solidFill>
                  <a:srgbClr val="704050"/>
                </a:solidFill>
                <a:latin typeface="微软雅黑" panose="020B0503020204020204" charset="-122"/>
                <a:ea typeface="微软雅黑" panose="020B0503020204020204" charset="-122"/>
                <a:sym typeface="微软雅黑" panose="020B0503020204020204" charset="-122"/>
              </a:rPr>
              <a:t>又细</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致含蓄，耐人寻味。</a:t>
            </a:r>
          </a:p>
          <a:p>
            <a:pPr>
              <a:spcBef>
                <a:spcPct val="50000"/>
              </a:spcBef>
            </a:pP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      其代表作有诗集有</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少年的意志</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白桦树</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等。 </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课前导读</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2" name="文本框 1"/>
          <p:cNvSpPr txBox="1"/>
          <p:nvPr/>
        </p:nvSpPr>
        <p:spPr>
          <a:xfrm>
            <a:off x="90141" y="1864623"/>
            <a:ext cx="538591" cy="1402938"/>
          </a:xfrm>
          <a:prstGeom prst="rect">
            <a:avLst/>
          </a:prstGeom>
          <a:noFill/>
        </p:spPr>
        <p:txBody>
          <a:bodyPr vert="eaVert" wrap="none" lIns="68571" tIns="34285" rIns="68571" bIns="34285" rtlCol="0">
            <a:spAutoFit/>
          </a:bodyPr>
          <a:lstStyle/>
          <a:p>
            <a:r>
              <a:rPr lang="zh-CN" altLang="en-US" sz="2600">
                <a:solidFill>
                  <a:srgbClr val="704050"/>
                </a:solidFill>
                <a:latin typeface="微软雅黑" panose="020B0503020204020204" charset="-122"/>
                <a:ea typeface="微软雅黑" panose="020B0503020204020204" charset="-122"/>
                <a:sym typeface="微软雅黑" panose="020B0503020204020204" charset="-122"/>
              </a:rPr>
              <a:t>创作背景</a:t>
            </a:r>
          </a:p>
        </p:txBody>
      </p:sp>
      <p:sp>
        <p:nvSpPr>
          <p:cNvPr id="3" name="矩形 2"/>
          <p:cNvSpPr/>
          <p:nvPr/>
        </p:nvSpPr>
        <p:spPr>
          <a:xfrm>
            <a:off x="1314621" y="1459042"/>
            <a:ext cx="6981654" cy="2408342"/>
          </a:xfrm>
          <a:prstGeom prst="rect">
            <a:avLst/>
          </a:prstGeom>
        </p:spPr>
        <p:txBody>
          <a:bodyPr wrap="square" lIns="68571" tIns="34285" rIns="68571" bIns="34285">
            <a:spAutoFit/>
          </a:bodyPr>
          <a:lstStyle/>
          <a:p>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   </a:t>
            </a:r>
            <a:r>
              <a:rPr lang="en-US" altLang="zh-CN" sz="1900" dirty="0" smtClean="0">
                <a:solidFill>
                  <a:srgbClr val="704050"/>
                </a:solidFill>
                <a:latin typeface="微软雅黑" panose="020B0503020204020204" charset="-122"/>
                <a:ea typeface="微软雅黑" panose="020B0503020204020204" charset="-122"/>
                <a:sym typeface="微软雅黑" panose="020B0503020204020204" charset="-122"/>
              </a:rPr>
              <a:t>   《</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未选择的路</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的灵感来自作者罗伯特</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弗罗斯特对他在英国最好的朋友爱德华</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托马斯经常做的一件事情的善意玩笑。弗罗斯特经常与托马斯在乡间散步：托马斯不停地想要选择一条可以使他向他的美国朋友展示某种奇异的植物或者奇特的风景的路。但是，每次散完步，托马斯都要为做出的选择后悔，为如果他们选择“更好的”方向他本来可以向弗罗斯特展现的那些事物而长吁短叹。许多次，当这一切发生时，新英格兰人就会为那些无用的悔意笑话他的威尔士一英国朋友。</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5" cstate="email"/>
          <a:stretch>
            <a:fillRect/>
          </a:stretch>
        </p:blipFill>
        <p:spPr>
          <a:xfrm>
            <a:off x="0" y="930"/>
            <a:ext cx="9144000" cy="5141640"/>
          </a:xfrm>
          <a:prstGeom prst="rect">
            <a:avLst/>
          </a:prstGeom>
        </p:spPr>
      </p:pic>
      <p:sp>
        <p:nvSpPr>
          <p:cNvPr id="12" name="MH_Others_1"/>
          <p:cNvSpPr txBox="1"/>
          <p:nvPr>
            <p:custDataLst>
              <p:tags r:id="rId1"/>
            </p:custDataLst>
          </p:nvPr>
        </p:nvSpPr>
        <p:spPr>
          <a:xfrm>
            <a:off x="2803339" y="980914"/>
            <a:ext cx="553998" cy="1725153"/>
          </a:xfrm>
          <a:prstGeom prst="rect">
            <a:avLst/>
          </a:prstGeom>
          <a:noFill/>
        </p:spPr>
        <p:txBody>
          <a:bodyPr vert="eaVert" wrap="square" lIns="0" tIns="0" rIns="0" bIns="0" anchor="ctr">
            <a:spAutoFit/>
          </a:bodyPr>
          <a:lstStyle/>
          <a:p>
            <a:pPr algn="ctr" eaLnBrk="1" hangingPunct="1">
              <a:defRPr/>
            </a:pPr>
            <a:r>
              <a:rPr lang="zh-CN" altLang="en-US" sz="3600" b="1" noProof="1">
                <a:solidFill>
                  <a:srgbClr val="704050"/>
                </a:solidFill>
                <a:latin typeface="微软雅黑" panose="020B0503020204020204" charset="-122"/>
                <a:ea typeface="微软雅黑" panose="020B0503020204020204" charset="-122"/>
                <a:sym typeface="微软雅黑" panose="020B0503020204020204" charset="-122"/>
              </a:rPr>
              <a:t>第二章</a:t>
            </a:r>
          </a:p>
        </p:txBody>
      </p:sp>
      <p:sp>
        <p:nvSpPr>
          <p:cNvPr id="13" name="MH_Others_2"/>
          <p:cNvSpPr txBox="1"/>
          <p:nvPr>
            <p:custDataLst>
              <p:tags r:id="rId2"/>
            </p:custDataLst>
          </p:nvPr>
        </p:nvSpPr>
        <p:spPr>
          <a:xfrm rot="5400000">
            <a:off x="2599343" y="1755539"/>
            <a:ext cx="1769553" cy="261610"/>
          </a:xfrm>
          <a:prstGeom prst="rect">
            <a:avLst/>
          </a:prstGeom>
          <a:noFill/>
        </p:spPr>
        <p:txBody>
          <a:bodyPr wrap="square" lIns="0" tIns="0" rIns="0" bIns="0">
            <a:spAutoFit/>
          </a:bodyPr>
          <a:lstStyle/>
          <a:p>
            <a:pPr algn="ctr" eaLnBrk="1" hangingPunct="1">
              <a:defRPr/>
            </a:pPr>
            <a:r>
              <a:rPr lang="en-US" altLang="zh-CN" sz="1700" b="1" spc="450" noProof="1">
                <a:solidFill>
                  <a:srgbClr val="704050"/>
                </a:solidFill>
                <a:latin typeface="微软雅黑" panose="020B0503020204020204" charset="-122"/>
                <a:ea typeface="微软雅黑" panose="020B0503020204020204" charset="-122"/>
                <a:sym typeface="微软雅黑" panose="020B0503020204020204" charset="-122"/>
              </a:rPr>
              <a:t>CONTENTS</a:t>
            </a:r>
            <a:endParaRPr lang="zh-CN" altLang="en-US" sz="1700" b="1" spc="450" noProof="1">
              <a:solidFill>
                <a:srgbClr val="704050"/>
              </a:solidFill>
              <a:latin typeface="微软雅黑" panose="020B0503020204020204" charset="-122"/>
              <a:ea typeface="微软雅黑" panose="020B0503020204020204" charset="-122"/>
              <a:sym typeface="微软雅黑" panose="020B0503020204020204" charset="-122"/>
            </a:endParaRPr>
          </a:p>
        </p:txBody>
      </p:sp>
      <p:cxnSp>
        <p:nvCxnSpPr>
          <p:cNvPr id="15" name="直接连接符 14"/>
          <p:cNvCxnSpPr/>
          <p:nvPr/>
        </p:nvCxnSpPr>
        <p:spPr>
          <a:xfrm>
            <a:off x="3793938" y="1184464"/>
            <a:ext cx="0" cy="1331953"/>
          </a:xfrm>
          <a:prstGeom prst="line">
            <a:avLst/>
          </a:prstGeom>
          <a:solidFill>
            <a:srgbClr val="B38D7C"/>
          </a:solidFill>
          <a:ln w="38100">
            <a:solidFill>
              <a:srgbClr val="704050"/>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3720915" y="1245027"/>
            <a:ext cx="3299109" cy="1162860"/>
            <a:chOff x="773120" y="3238395"/>
            <a:chExt cx="4398240" cy="1550840"/>
          </a:xfrm>
        </p:grpSpPr>
        <p:sp>
          <p:nvSpPr>
            <p:cNvPr id="19" name="文本框 10"/>
            <p:cNvSpPr txBox="1"/>
            <p:nvPr/>
          </p:nvSpPr>
          <p:spPr>
            <a:xfrm>
              <a:off x="773120" y="4276155"/>
              <a:ext cx="4398240" cy="513080"/>
            </a:xfrm>
            <a:prstGeom prst="rect">
              <a:avLst/>
            </a:prstGeom>
            <a:noFill/>
          </p:spPr>
          <p:txBody>
            <a:bodyPr wrap="none" rtlCol="0">
              <a:spAutoFit/>
            </a:bodyPr>
            <a:lstStyle/>
            <a:p>
              <a:pPr algn="ctr"/>
              <a:r>
                <a:rPr lang="en-US" altLang="zh-CN"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THE Scenery DESIGN</a:t>
              </a:r>
              <a:endParaRPr lang="zh-CN" altLang="en-US"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0" name="文本框 19"/>
            <p:cNvSpPr txBox="1"/>
            <p:nvPr/>
          </p:nvSpPr>
          <p:spPr>
            <a:xfrm>
              <a:off x="1645969" y="3238395"/>
              <a:ext cx="2639695" cy="841451"/>
            </a:xfrm>
            <a:prstGeom prst="rect">
              <a:avLst/>
            </a:prstGeom>
            <a:noFill/>
          </p:spPr>
          <p:txBody>
            <a:bodyPr wrap="none" rtlCol="0">
              <a:spAutoFit/>
            </a:bodyPr>
            <a:lstStyle/>
            <a:p>
              <a:pPr algn="ctr"/>
              <a:r>
                <a:rPr lang="zh-CN" altLang="en-US" sz="350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字词学习</a:t>
              </a:r>
              <a:endParaRPr lang="zh-CN" altLang="en-US" sz="3500" dirty="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1" name="矩形 20"/>
            <p:cNvSpPr/>
            <p:nvPr/>
          </p:nvSpPr>
          <p:spPr>
            <a:xfrm>
              <a:off x="1166193" y="4141514"/>
              <a:ext cx="3569097" cy="45719"/>
            </a:xfrm>
            <a:prstGeom prst="rect">
              <a:avLst/>
            </a:prstGeom>
            <a:solidFill>
              <a:srgbClr val="704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dirty="0">
                <a:solidFill>
                  <a:srgbClr val="65BBB7"/>
                </a:solidFill>
                <a:latin typeface="微软雅黑" panose="020B0503020204020204" charset="-122"/>
                <a:ea typeface="微软雅黑" panose="020B0503020204020204" charset="-122"/>
                <a:sym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16" presetClass="entr" presetSubtype="2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arn(inHorizontal)">
                                      <p:cBhvr>
                                        <p:cTn id="11" dur="500"/>
                                        <p:tgtEl>
                                          <p:spTgt spid="15"/>
                                        </p:tgtEl>
                                      </p:cBhvr>
                                    </p:animEffect>
                                  </p:childTnLst>
                                </p:cTn>
                              </p:par>
                            </p:childTnLst>
                          </p:cTn>
                        </p:par>
                        <p:par>
                          <p:cTn id="12" fill="hold">
                            <p:stCondLst>
                              <p:cond delay="15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 by="(-#ppt_w*2)" calcmode="lin" valueType="num">
                                      <p:cBhvr rctx="PPT">
                                        <p:cTn id="15" dur="500" autoRev="1" fill="hold">
                                          <p:stCondLst>
                                            <p:cond delay="0"/>
                                          </p:stCondLst>
                                        </p:cTn>
                                        <p:tgtEl>
                                          <p:spTgt spid="12"/>
                                        </p:tgtEl>
                                        <p:attrNameLst>
                                          <p:attrName>ppt_w</p:attrName>
                                        </p:attrNameLst>
                                      </p:cBhvr>
                                    </p:anim>
                                    <p:anim by="(#ppt_w*0.50)" calcmode="lin" valueType="num">
                                      <p:cBhvr>
                                        <p:cTn id="16" dur="500" decel="50000" autoRev="1" fill="hold">
                                          <p:stCondLst>
                                            <p:cond delay="0"/>
                                          </p:stCondLst>
                                        </p:cTn>
                                        <p:tgtEl>
                                          <p:spTgt spid="12"/>
                                        </p:tgtEl>
                                        <p:attrNameLst>
                                          <p:attrName>ppt_x</p:attrName>
                                        </p:attrNameLst>
                                      </p:cBhvr>
                                    </p:anim>
                                    <p:anim from="(-#ppt_h/2)" to="(#ppt_y)" calcmode="lin" valueType="num">
                                      <p:cBhvr>
                                        <p:cTn id="17" dur="1000" fill="hold">
                                          <p:stCondLst>
                                            <p:cond delay="0"/>
                                          </p:stCondLst>
                                        </p:cTn>
                                        <p:tgtEl>
                                          <p:spTgt spid="12"/>
                                        </p:tgtEl>
                                        <p:attrNameLst>
                                          <p:attrName>ppt_y</p:attrName>
                                        </p:attrNameLst>
                                      </p:cBhvr>
                                    </p:anim>
                                    <p:animRot by="21600000">
                                      <p:cBhvr>
                                        <p:cTn id="18" dur="1000" fill="hold">
                                          <p:stCondLst>
                                            <p:cond delay="0"/>
                                          </p:stCondLst>
                                        </p:cTn>
                                        <p:tgtEl>
                                          <p:spTgt spid="12"/>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13"/>
                                        </p:tgtEl>
                                        <p:attrNameLst>
                                          <p:attrName>style.visibility</p:attrName>
                                        </p:attrNameLst>
                                      </p:cBhvr>
                                      <p:to>
                                        <p:strVal val="visible"/>
                                      </p:to>
                                    </p:set>
                                    <p:anim by="(-#ppt_w*2)" calcmode="lin" valueType="num">
                                      <p:cBhvr rctx="PPT">
                                        <p:cTn id="21" dur="500" autoRev="1" fill="hold">
                                          <p:stCondLst>
                                            <p:cond delay="0"/>
                                          </p:stCondLst>
                                        </p:cTn>
                                        <p:tgtEl>
                                          <p:spTgt spid="13"/>
                                        </p:tgtEl>
                                        <p:attrNameLst>
                                          <p:attrName>ppt_w</p:attrName>
                                        </p:attrNameLst>
                                      </p:cBhvr>
                                    </p:anim>
                                    <p:anim by="(#ppt_w*0.50)" calcmode="lin" valueType="num">
                                      <p:cBhvr>
                                        <p:cTn id="22" dur="500" decel="50000" autoRev="1" fill="hold">
                                          <p:stCondLst>
                                            <p:cond delay="0"/>
                                          </p:stCondLst>
                                        </p:cTn>
                                        <p:tgtEl>
                                          <p:spTgt spid="13"/>
                                        </p:tgtEl>
                                        <p:attrNameLst>
                                          <p:attrName>ppt_x</p:attrName>
                                        </p:attrNameLst>
                                      </p:cBhvr>
                                    </p:anim>
                                    <p:anim from="(-#ppt_h/2)" to="(#ppt_y)" calcmode="lin" valueType="num">
                                      <p:cBhvr>
                                        <p:cTn id="23" dur="1000" fill="hold">
                                          <p:stCondLst>
                                            <p:cond delay="0"/>
                                          </p:stCondLst>
                                        </p:cTn>
                                        <p:tgtEl>
                                          <p:spTgt spid="13"/>
                                        </p:tgtEl>
                                        <p:attrNameLst>
                                          <p:attrName>ppt_y</p:attrName>
                                        </p:attrNameLst>
                                      </p:cBhvr>
                                    </p:anim>
                                    <p:animRot by="21600000">
                                      <p:cBhvr>
                                        <p:cTn id="24" dur="1000" fill="hold">
                                          <p:stCondLst>
                                            <p:cond delay="0"/>
                                          </p:stCondLst>
                                        </p:cTn>
                                        <p:tgtEl>
                                          <p:spTgt spid="13"/>
                                        </p:tgtEl>
                                        <p:attrNameLst>
                                          <p:attrName>r</p:attrName>
                                        </p:attrNameLst>
                                      </p:cBhvr>
                                    </p:animRot>
                                  </p:childTnLst>
                                </p:cTn>
                              </p:par>
                            </p:childTnLst>
                          </p:cTn>
                        </p:par>
                        <p:par>
                          <p:cTn id="25" fill="hold">
                            <p:stCondLst>
                              <p:cond delay="2200"/>
                            </p:stCondLst>
                            <p:childTnLst>
                              <p:par>
                                <p:cTn id="26" presetID="22" presetClass="entr" presetSubtype="8"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字词学习</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5" name="Text Box 2"/>
          <p:cNvSpPr txBox="1">
            <a:spLocks noChangeArrowheads="1"/>
          </p:cNvSpPr>
          <p:nvPr/>
        </p:nvSpPr>
        <p:spPr bwMode="auto">
          <a:xfrm>
            <a:off x="1027644" y="1154639"/>
            <a:ext cx="2430382" cy="3254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lnSpc>
                <a:spcPct val="150000"/>
              </a:lnSpc>
            </a:pP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幽寂：</a:t>
            </a:r>
          </a:p>
          <a:p>
            <a:pPr>
              <a:lnSpc>
                <a:spcPct val="150000"/>
              </a:lnSpc>
            </a:pP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延绵：</a:t>
            </a:r>
          </a:p>
          <a:p>
            <a:pPr>
              <a:lnSpc>
                <a:spcPct val="150000"/>
              </a:lnSpc>
            </a:pP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荒草</a:t>
            </a:r>
            <a:r>
              <a:rPr lang="zh-CN" altLang="en-US" sz="2300" b="1" u="sng" dirty="0">
                <a:solidFill>
                  <a:srgbClr val="704050"/>
                </a:solidFill>
                <a:latin typeface="微软雅黑" panose="020B0503020204020204" charset="-122"/>
                <a:ea typeface="微软雅黑" panose="020B0503020204020204" charset="-122"/>
                <a:sym typeface="微软雅黑" panose="020B0503020204020204" charset="-122"/>
              </a:rPr>
              <a:t>萋</a:t>
            </a: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萋：  </a:t>
            </a:r>
          </a:p>
          <a:p>
            <a:pPr>
              <a:lnSpc>
                <a:spcPct val="150000"/>
              </a:lnSpc>
            </a:pPr>
            <a:r>
              <a:rPr lang="zh-CN" altLang="en-US" sz="2300" b="1" u="sng" dirty="0">
                <a:solidFill>
                  <a:srgbClr val="704050"/>
                </a:solidFill>
                <a:latin typeface="微软雅黑" panose="020B0503020204020204" charset="-122"/>
                <a:ea typeface="微软雅黑" panose="020B0503020204020204" charset="-122"/>
                <a:sym typeface="微软雅黑" panose="020B0503020204020204" charset="-122"/>
              </a:rPr>
              <a:t>伫</a:t>
            </a: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立（</a:t>
            </a:r>
            <a:r>
              <a:rPr lang="en-US" altLang="zh-CN" sz="2300" b="1" dirty="0" err="1">
                <a:solidFill>
                  <a:srgbClr val="704050"/>
                </a:solidFill>
                <a:latin typeface="微软雅黑" panose="020B0503020204020204" charset="-122"/>
                <a:ea typeface="微软雅黑" panose="020B0503020204020204" charset="-122"/>
                <a:sym typeface="微软雅黑" panose="020B0503020204020204" charset="-122"/>
              </a:rPr>
              <a:t>zhù</a:t>
            </a: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a:t>
            </a:r>
          </a:p>
          <a:p>
            <a:pPr>
              <a:lnSpc>
                <a:spcPct val="150000"/>
              </a:lnSpc>
            </a:pPr>
            <a:r>
              <a:rPr lang="zh-CN" altLang="en-US" sz="2300" b="1" u="sng" dirty="0">
                <a:solidFill>
                  <a:srgbClr val="704050"/>
                </a:solidFill>
                <a:latin typeface="微软雅黑" panose="020B0503020204020204" charset="-122"/>
                <a:ea typeface="微软雅黑" panose="020B0503020204020204" charset="-122"/>
                <a:sym typeface="微软雅黑" panose="020B0503020204020204" charset="-122"/>
              </a:rPr>
              <a:t>涉</a:t>
            </a: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足（</a:t>
            </a:r>
            <a:r>
              <a:rPr lang="en-US" altLang="zh-CN" sz="2300" b="1" dirty="0" err="1">
                <a:solidFill>
                  <a:srgbClr val="704050"/>
                </a:solidFill>
                <a:latin typeface="微软雅黑" panose="020B0503020204020204" charset="-122"/>
                <a:ea typeface="微软雅黑" panose="020B0503020204020204" charset="-122"/>
                <a:sym typeface="微软雅黑" panose="020B0503020204020204" charset="-122"/>
              </a:rPr>
              <a:t>shè</a:t>
            </a: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a:t>
            </a:r>
          </a:p>
          <a:p>
            <a:pPr>
              <a:lnSpc>
                <a:spcPct val="150000"/>
              </a:lnSpc>
            </a:pPr>
            <a:r>
              <a:rPr lang="zh-CN" altLang="en-US" sz="2300" b="1" u="sng" dirty="0">
                <a:solidFill>
                  <a:srgbClr val="704050"/>
                </a:solidFill>
                <a:latin typeface="微软雅黑" panose="020B0503020204020204" charset="-122"/>
                <a:ea typeface="微软雅黑" panose="020B0503020204020204" charset="-122"/>
                <a:sym typeface="微软雅黑" panose="020B0503020204020204" charset="-122"/>
              </a:rPr>
              <a:t>尴尬</a:t>
            </a:r>
            <a:r>
              <a:rPr lang="zh-CN" altLang="en-US" sz="2300" b="1" dirty="0">
                <a:solidFill>
                  <a:srgbClr val="704050"/>
                </a:solidFill>
                <a:latin typeface="微软雅黑" panose="020B0503020204020204" charset="-122"/>
                <a:ea typeface="微软雅黑" panose="020B0503020204020204" charset="-122"/>
                <a:sym typeface="微软雅黑" panose="020B0503020204020204" charset="-122"/>
              </a:rPr>
              <a:t>：</a:t>
            </a:r>
          </a:p>
        </p:txBody>
      </p:sp>
      <p:sp>
        <p:nvSpPr>
          <p:cNvPr id="6" name="Rectangle 4"/>
          <p:cNvSpPr>
            <a:spLocks noChangeArrowheads="1"/>
          </p:cNvSpPr>
          <p:nvPr/>
        </p:nvSpPr>
        <p:spPr bwMode="auto">
          <a:xfrm>
            <a:off x="1999320" y="1298671"/>
            <a:ext cx="1668283" cy="434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2400" b="1" dirty="0">
                <a:solidFill>
                  <a:srgbClr val="704050"/>
                </a:solidFill>
                <a:latin typeface="微软雅黑" panose="020B0503020204020204" charset="-122"/>
                <a:ea typeface="微软雅黑" panose="020B0503020204020204" charset="-122"/>
                <a:sym typeface="微软雅黑" panose="020B0503020204020204" charset="-122"/>
              </a:rPr>
              <a:t>幽静寂寞。</a:t>
            </a:r>
          </a:p>
        </p:txBody>
      </p:sp>
      <p:sp>
        <p:nvSpPr>
          <p:cNvPr id="7" name="Rectangle 5"/>
          <p:cNvSpPr>
            <a:spLocks noChangeArrowheads="1"/>
          </p:cNvSpPr>
          <p:nvPr/>
        </p:nvSpPr>
        <p:spPr bwMode="auto">
          <a:xfrm>
            <a:off x="1999321" y="1802189"/>
            <a:ext cx="1668282" cy="434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2400" b="1">
                <a:solidFill>
                  <a:srgbClr val="704050"/>
                </a:solidFill>
                <a:latin typeface="微软雅黑" panose="020B0503020204020204" charset="-122"/>
                <a:ea typeface="微软雅黑" panose="020B0503020204020204" charset="-122"/>
                <a:sym typeface="微软雅黑" panose="020B0503020204020204" charset="-122"/>
              </a:rPr>
              <a:t>延续不断。</a:t>
            </a:r>
          </a:p>
        </p:txBody>
      </p:sp>
      <p:sp>
        <p:nvSpPr>
          <p:cNvPr id="9" name="Rectangle 6"/>
          <p:cNvSpPr>
            <a:spLocks noChangeArrowheads="1"/>
          </p:cNvSpPr>
          <p:nvPr/>
        </p:nvSpPr>
        <p:spPr bwMode="auto">
          <a:xfrm>
            <a:off x="2475166" y="2289042"/>
            <a:ext cx="5508548" cy="434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2400" b="1" dirty="0">
                <a:solidFill>
                  <a:srgbClr val="704050"/>
                </a:solidFill>
                <a:latin typeface="微软雅黑" panose="020B0503020204020204" charset="-122"/>
                <a:ea typeface="微软雅黑" panose="020B0503020204020204" charset="-122"/>
                <a:sym typeface="微软雅黑" panose="020B0503020204020204" charset="-122"/>
              </a:rPr>
              <a:t>（</a:t>
            </a:r>
            <a:r>
              <a:rPr lang="en-US" altLang="zh-CN" sz="2400" b="1" dirty="0" err="1">
                <a:solidFill>
                  <a:srgbClr val="704050"/>
                </a:solidFill>
                <a:latin typeface="微软雅黑" panose="020B0503020204020204" charset="-122"/>
                <a:ea typeface="微软雅黑" panose="020B0503020204020204" charset="-122"/>
                <a:sym typeface="微软雅黑" panose="020B0503020204020204" charset="-122"/>
              </a:rPr>
              <a:t>qī</a:t>
            </a:r>
            <a:r>
              <a:rPr lang="zh-CN" altLang="en-US" sz="2400" b="1" dirty="0">
                <a:solidFill>
                  <a:srgbClr val="704050"/>
                </a:solidFill>
                <a:latin typeface="微软雅黑" panose="020B0503020204020204" charset="-122"/>
                <a:ea typeface="微软雅黑" panose="020B0503020204020204" charset="-122"/>
                <a:sym typeface="微软雅黑" panose="020B0503020204020204" charset="-122"/>
              </a:rPr>
              <a:t>）萋萋：形容草长得茂盛的样子。</a:t>
            </a:r>
          </a:p>
        </p:txBody>
      </p:sp>
      <p:sp>
        <p:nvSpPr>
          <p:cNvPr id="10" name="Rectangle 7"/>
          <p:cNvSpPr>
            <a:spLocks noChangeArrowheads="1"/>
          </p:cNvSpPr>
          <p:nvPr/>
        </p:nvSpPr>
        <p:spPr bwMode="auto">
          <a:xfrm>
            <a:off x="3025773" y="2828270"/>
            <a:ext cx="2280343" cy="434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2400" b="1">
                <a:solidFill>
                  <a:srgbClr val="704050"/>
                </a:solidFill>
                <a:latin typeface="微软雅黑" panose="020B0503020204020204" charset="-122"/>
                <a:ea typeface="微软雅黑" panose="020B0503020204020204" charset="-122"/>
                <a:sym typeface="微软雅黑" panose="020B0503020204020204" charset="-122"/>
              </a:rPr>
              <a:t>长时间地站着。</a:t>
            </a:r>
          </a:p>
        </p:txBody>
      </p:sp>
      <p:sp>
        <p:nvSpPr>
          <p:cNvPr id="13" name="Rectangle 8"/>
          <p:cNvSpPr>
            <a:spLocks noChangeArrowheads="1"/>
          </p:cNvSpPr>
          <p:nvPr/>
        </p:nvSpPr>
        <p:spPr bwMode="auto">
          <a:xfrm>
            <a:off x="2917411" y="3368689"/>
            <a:ext cx="4116527" cy="434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2400" b="1">
                <a:solidFill>
                  <a:srgbClr val="704050"/>
                </a:solidFill>
                <a:latin typeface="微软雅黑" panose="020B0503020204020204" charset="-122"/>
                <a:ea typeface="微软雅黑" panose="020B0503020204020204" charset="-122"/>
                <a:sym typeface="微软雅黑" panose="020B0503020204020204" charset="-122"/>
              </a:rPr>
              <a:t>指进入某种环境或生活范围。</a:t>
            </a:r>
          </a:p>
        </p:txBody>
      </p:sp>
      <p:sp>
        <p:nvSpPr>
          <p:cNvPr id="14" name="Rectangle 9"/>
          <p:cNvSpPr>
            <a:spLocks noChangeArrowheads="1"/>
          </p:cNvSpPr>
          <p:nvPr/>
        </p:nvSpPr>
        <p:spPr bwMode="auto">
          <a:xfrm>
            <a:off x="1783789" y="3909108"/>
            <a:ext cx="4880817" cy="438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71" tIns="34285" rIns="68571" bIns="34285">
            <a:spAutoFit/>
          </a:bodyPr>
          <a:lstStyle/>
          <a:p>
            <a:r>
              <a:rPr lang="zh-CN" altLang="en-US" sz="2400" b="1">
                <a:solidFill>
                  <a:srgbClr val="704050"/>
                </a:solidFill>
                <a:latin typeface="微软雅黑" panose="020B0503020204020204" charset="-122"/>
                <a:ea typeface="微软雅黑" panose="020B0503020204020204" charset="-122"/>
                <a:sym typeface="微软雅黑" panose="020B0503020204020204" charset="-122"/>
              </a:rPr>
              <a:t>（</a:t>
            </a:r>
            <a:r>
              <a:rPr lang="en-US" altLang="zh-CN" sz="2400" b="1">
                <a:solidFill>
                  <a:srgbClr val="704050"/>
                </a:solidFill>
                <a:latin typeface="微软雅黑" panose="020B0503020204020204" charset="-122"/>
                <a:ea typeface="微软雅黑" panose="020B0503020204020204" charset="-122"/>
                <a:sym typeface="微软雅黑" panose="020B0503020204020204" charset="-122"/>
              </a:rPr>
              <a:t>gān gà</a:t>
            </a:r>
            <a:r>
              <a:rPr lang="zh-CN" altLang="en-US" sz="2400" b="1">
                <a:solidFill>
                  <a:srgbClr val="704050"/>
                </a:solidFill>
                <a:latin typeface="微软雅黑" panose="020B0503020204020204" charset="-122"/>
                <a:ea typeface="微软雅黑" panose="020B0503020204020204" charset="-122"/>
                <a:sym typeface="微软雅黑" panose="020B0503020204020204" charset="-122"/>
              </a:rPr>
              <a:t>）处境困难，不好处理。</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dissolve">
                                      <p:cBhvr>
                                        <p:cTn id="18" dur="500"/>
                                        <p:tgtEl>
                                          <p:spTgt spid="5">
                                            <p:txEl>
                                              <p:pRg st="2" end="2"/>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dissolve">
                                      <p:cBhvr>
                                        <p:cTn id="21" dur="500"/>
                                        <p:tgtEl>
                                          <p:spTgt spid="5">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dissolve">
                                      <p:cBhvr>
                                        <p:cTn id="24" dur="500"/>
                                        <p:tgtEl>
                                          <p:spTgt spid="5">
                                            <p:txEl>
                                              <p:pRg st="4" end="4"/>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dissolv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6"/>
                                        </p:tgtEl>
                                        <p:attrNameLst>
                                          <p:attrName>style.visibility</p:attrName>
                                        </p:attrNameLst>
                                      </p:cBhvr>
                                      <p:to>
                                        <p:strVal val="visible"/>
                                      </p:to>
                                    </p:set>
                                    <p:anim calcmode="discrete" valueType="clr">
                                      <p:cBhvr override="childStyle">
                                        <p:cTn id="32"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6"/>
                                        </p:tgtEl>
                                        <p:attrNameLst>
                                          <p:attrName>fillcolor</p:attrName>
                                        </p:attrNameLst>
                                      </p:cBhvr>
                                      <p:tavLst>
                                        <p:tav tm="0">
                                          <p:val>
                                            <p:clrVal>
                                              <a:schemeClr val="accent2"/>
                                            </p:clrVal>
                                          </p:val>
                                        </p:tav>
                                        <p:tav tm="50000">
                                          <p:val>
                                            <p:clrVal>
                                              <a:schemeClr val="hlink"/>
                                            </p:clrVal>
                                          </p:val>
                                        </p:tav>
                                      </p:tavLst>
                                    </p:anim>
                                    <p:set>
                                      <p:cBhvr>
                                        <p:cTn id="34" dur="80"/>
                                        <p:tgtEl>
                                          <p:spTgt spid="6"/>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7"/>
                                        </p:tgtEl>
                                        <p:attrNameLst>
                                          <p:attrName>style.visibility</p:attrName>
                                        </p:attrNameLst>
                                      </p:cBhvr>
                                      <p:to>
                                        <p:strVal val="visible"/>
                                      </p:to>
                                    </p:set>
                                    <p:anim calcmode="discrete" valueType="clr">
                                      <p:cBhvr override="childStyle">
                                        <p:cTn id="39"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7"/>
                                        </p:tgtEl>
                                        <p:attrNameLst>
                                          <p:attrName>fillcolor</p:attrName>
                                        </p:attrNameLst>
                                      </p:cBhvr>
                                      <p:tavLst>
                                        <p:tav tm="0">
                                          <p:val>
                                            <p:clrVal>
                                              <a:schemeClr val="accent2"/>
                                            </p:clrVal>
                                          </p:val>
                                        </p:tav>
                                        <p:tav tm="50000">
                                          <p:val>
                                            <p:clrVal>
                                              <a:schemeClr val="hlink"/>
                                            </p:clrVal>
                                          </p:val>
                                        </p:tav>
                                      </p:tavLst>
                                    </p:anim>
                                    <p:set>
                                      <p:cBhvr>
                                        <p:cTn id="41" dur="80"/>
                                        <p:tgtEl>
                                          <p:spTgt spid="7"/>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9"/>
                                        </p:tgtEl>
                                        <p:attrNameLst>
                                          <p:attrName>style.visibility</p:attrName>
                                        </p:attrNameLst>
                                      </p:cBhvr>
                                      <p:to>
                                        <p:strVal val="visible"/>
                                      </p:to>
                                    </p:set>
                                    <p:anim calcmode="discrete" valueType="clr">
                                      <p:cBhvr override="childStyle">
                                        <p:cTn id="46"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9"/>
                                        </p:tgtEl>
                                        <p:attrNameLst>
                                          <p:attrName>fillcolor</p:attrName>
                                        </p:attrNameLst>
                                      </p:cBhvr>
                                      <p:tavLst>
                                        <p:tav tm="0">
                                          <p:val>
                                            <p:clrVal>
                                              <a:schemeClr val="accent2"/>
                                            </p:clrVal>
                                          </p:val>
                                        </p:tav>
                                        <p:tav tm="50000">
                                          <p:val>
                                            <p:clrVal>
                                              <a:schemeClr val="hlink"/>
                                            </p:clrVal>
                                          </p:val>
                                        </p:tav>
                                      </p:tavLst>
                                    </p:anim>
                                    <p:set>
                                      <p:cBhvr>
                                        <p:cTn id="48" dur="80"/>
                                        <p:tgtEl>
                                          <p:spTgt spid="9"/>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10"/>
                                        </p:tgtEl>
                                        <p:attrNameLst>
                                          <p:attrName>style.visibility</p:attrName>
                                        </p:attrNameLst>
                                      </p:cBhvr>
                                      <p:to>
                                        <p:strVal val="visible"/>
                                      </p:to>
                                    </p:set>
                                    <p:anim calcmode="discrete" valueType="clr">
                                      <p:cBhvr override="childStyle">
                                        <p:cTn id="53"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0"/>
                                        </p:tgtEl>
                                        <p:attrNameLst>
                                          <p:attrName>fillcolor</p:attrName>
                                        </p:attrNameLst>
                                      </p:cBhvr>
                                      <p:tavLst>
                                        <p:tav tm="0">
                                          <p:val>
                                            <p:clrVal>
                                              <a:schemeClr val="accent2"/>
                                            </p:clrVal>
                                          </p:val>
                                        </p:tav>
                                        <p:tav tm="50000">
                                          <p:val>
                                            <p:clrVal>
                                              <a:schemeClr val="hlink"/>
                                            </p:clrVal>
                                          </p:val>
                                        </p:tav>
                                      </p:tavLst>
                                    </p:anim>
                                    <p:set>
                                      <p:cBhvr>
                                        <p:cTn id="55" dur="80"/>
                                        <p:tgtEl>
                                          <p:spTgt spid="10"/>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27" presetClass="entr" presetSubtype="0" fill="hold" grpId="0" nodeType="clickEffect">
                                  <p:stCondLst>
                                    <p:cond delay="0"/>
                                  </p:stCondLst>
                                  <p:iterate type="lt">
                                    <p:tmPct val="50000"/>
                                  </p:iterate>
                                  <p:childTnLst>
                                    <p:set>
                                      <p:cBhvr>
                                        <p:cTn id="59" dur="1" fill="hold">
                                          <p:stCondLst>
                                            <p:cond delay="0"/>
                                          </p:stCondLst>
                                        </p:cTn>
                                        <p:tgtEl>
                                          <p:spTgt spid="13"/>
                                        </p:tgtEl>
                                        <p:attrNameLst>
                                          <p:attrName>style.visibility</p:attrName>
                                        </p:attrNameLst>
                                      </p:cBhvr>
                                      <p:to>
                                        <p:strVal val="visible"/>
                                      </p:to>
                                    </p:set>
                                    <p:anim calcmode="discrete" valueType="clr">
                                      <p:cBhvr override="childStyle">
                                        <p:cTn id="60"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13"/>
                                        </p:tgtEl>
                                        <p:attrNameLst>
                                          <p:attrName>fillcolor</p:attrName>
                                        </p:attrNameLst>
                                      </p:cBhvr>
                                      <p:tavLst>
                                        <p:tav tm="0">
                                          <p:val>
                                            <p:clrVal>
                                              <a:schemeClr val="accent2"/>
                                            </p:clrVal>
                                          </p:val>
                                        </p:tav>
                                        <p:tav tm="50000">
                                          <p:val>
                                            <p:clrVal>
                                              <a:schemeClr val="hlink"/>
                                            </p:clrVal>
                                          </p:val>
                                        </p:tav>
                                      </p:tavLst>
                                    </p:anim>
                                    <p:set>
                                      <p:cBhvr>
                                        <p:cTn id="62" dur="80"/>
                                        <p:tgtEl>
                                          <p:spTgt spid="13"/>
                                        </p:tgtEl>
                                        <p:attrNameLst>
                                          <p:attrName>fill.type</p:attrName>
                                        </p:attrNameLst>
                                      </p:cBhvr>
                                      <p:to>
                                        <p:strVal val="solid"/>
                                      </p:to>
                                    </p:set>
                                  </p:childTnLst>
                                </p:cTn>
                              </p:par>
                            </p:childTnLst>
                          </p:cTn>
                        </p:par>
                      </p:childTnLst>
                    </p:cTn>
                  </p:par>
                  <p:par>
                    <p:cTn id="63" fill="hold">
                      <p:stCondLst>
                        <p:cond delay="indefinite"/>
                      </p:stCondLst>
                      <p:childTnLst>
                        <p:par>
                          <p:cTn id="64" fill="hold">
                            <p:stCondLst>
                              <p:cond delay="0"/>
                            </p:stCondLst>
                            <p:childTnLst>
                              <p:par>
                                <p:cTn id="65" presetID="27" presetClass="entr" presetSubtype="0" fill="hold" grpId="0" nodeType="clickEffect">
                                  <p:stCondLst>
                                    <p:cond delay="0"/>
                                  </p:stCondLst>
                                  <p:iterate type="lt">
                                    <p:tmPct val="50000"/>
                                  </p:iterate>
                                  <p:childTnLst>
                                    <p:set>
                                      <p:cBhvr>
                                        <p:cTn id="66" dur="1" fill="hold">
                                          <p:stCondLst>
                                            <p:cond delay="0"/>
                                          </p:stCondLst>
                                        </p:cTn>
                                        <p:tgtEl>
                                          <p:spTgt spid="14"/>
                                        </p:tgtEl>
                                        <p:attrNameLst>
                                          <p:attrName>style.visibility</p:attrName>
                                        </p:attrNameLst>
                                      </p:cBhvr>
                                      <p:to>
                                        <p:strVal val="visible"/>
                                      </p:to>
                                    </p:set>
                                    <p:anim calcmode="discrete" valueType="clr">
                                      <p:cBhvr override="childStyle">
                                        <p:cTn id="67"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14"/>
                                        </p:tgtEl>
                                        <p:attrNameLst>
                                          <p:attrName>fillcolor</p:attrName>
                                        </p:attrNameLst>
                                      </p:cBhvr>
                                      <p:tavLst>
                                        <p:tav tm="0">
                                          <p:val>
                                            <p:clrVal>
                                              <a:schemeClr val="accent2"/>
                                            </p:clrVal>
                                          </p:val>
                                        </p:tav>
                                        <p:tav tm="50000">
                                          <p:val>
                                            <p:clrVal>
                                              <a:schemeClr val="hlink"/>
                                            </p:clrVal>
                                          </p:val>
                                        </p:tav>
                                      </p:tavLst>
                                    </p:anim>
                                    <p:set>
                                      <p:cBhvr>
                                        <p:cTn id="69" dur="80"/>
                                        <p:tgtEl>
                                          <p:spTgt spid="1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5" cstate="email"/>
          <a:stretch>
            <a:fillRect/>
          </a:stretch>
        </p:blipFill>
        <p:spPr>
          <a:xfrm>
            <a:off x="0" y="930"/>
            <a:ext cx="9144000" cy="5141640"/>
          </a:xfrm>
          <a:prstGeom prst="rect">
            <a:avLst/>
          </a:prstGeom>
        </p:spPr>
      </p:pic>
      <p:sp>
        <p:nvSpPr>
          <p:cNvPr id="12" name="MH_Others_1"/>
          <p:cNvSpPr txBox="1"/>
          <p:nvPr>
            <p:custDataLst>
              <p:tags r:id="rId1"/>
            </p:custDataLst>
          </p:nvPr>
        </p:nvSpPr>
        <p:spPr>
          <a:xfrm>
            <a:off x="2803339" y="980914"/>
            <a:ext cx="553998" cy="1725153"/>
          </a:xfrm>
          <a:prstGeom prst="rect">
            <a:avLst/>
          </a:prstGeom>
          <a:noFill/>
        </p:spPr>
        <p:txBody>
          <a:bodyPr vert="eaVert" wrap="square" lIns="0" tIns="0" rIns="0" bIns="0" anchor="ctr">
            <a:spAutoFit/>
          </a:bodyPr>
          <a:lstStyle/>
          <a:p>
            <a:pPr algn="ctr" eaLnBrk="1" hangingPunct="1">
              <a:defRPr/>
            </a:pPr>
            <a:r>
              <a:rPr lang="zh-CN" altLang="en-US" sz="3600" b="1" noProof="1">
                <a:solidFill>
                  <a:srgbClr val="704050"/>
                </a:solidFill>
                <a:latin typeface="微软雅黑" panose="020B0503020204020204" charset="-122"/>
                <a:ea typeface="微软雅黑" panose="020B0503020204020204" charset="-122"/>
                <a:sym typeface="微软雅黑" panose="020B0503020204020204" charset="-122"/>
              </a:rPr>
              <a:t>第三章</a:t>
            </a:r>
          </a:p>
        </p:txBody>
      </p:sp>
      <p:sp>
        <p:nvSpPr>
          <p:cNvPr id="13" name="MH_Others_2"/>
          <p:cNvSpPr txBox="1"/>
          <p:nvPr>
            <p:custDataLst>
              <p:tags r:id="rId2"/>
            </p:custDataLst>
          </p:nvPr>
        </p:nvSpPr>
        <p:spPr>
          <a:xfrm rot="5400000">
            <a:off x="2599343" y="1755539"/>
            <a:ext cx="1769553" cy="261610"/>
          </a:xfrm>
          <a:prstGeom prst="rect">
            <a:avLst/>
          </a:prstGeom>
          <a:noFill/>
        </p:spPr>
        <p:txBody>
          <a:bodyPr wrap="square" lIns="0" tIns="0" rIns="0" bIns="0">
            <a:spAutoFit/>
          </a:bodyPr>
          <a:lstStyle/>
          <a:p>
            <a:pPr algn="ctr" eaLnBrk="1" hangingPunct="1">
              <a:defRPr/>
            </a:pPr>
            <a:r>
              <a:rPr lang="en-US" altLang="zh-CN" sz="1700" b="1" spc="450" noProof="1">
                <a:solidFill>
                  <a:srgbClr val="704050"/>
                </a:solidFill>
                <a:latin typeface="微软雅黑" panose="020B0503020204020204" charset="-122"/>
                <a:ea typeface="微软雅黑" panose="020B0503020204020204" charset="-122"/>
                <a:sym typeface="微软雅黑" panose="020B0503020204020204" charset="-122"/>
              </a:rPr>
              <a:t>CONTENTS</a:t>
            </a:r>
            <a:endParaRPr lang="zh-CN" altLang="en-US" sz="1700" b="1" spc="450" noProof="1">
              <a:solidFill>
                <a:srgbClr val="704050"/>
              </a:solidFill>
              <a:latin typeface="微软雅黑" panose="020B0503020204020204" charset="-122"/>
              <a:ea typeface="微软雅黑" panose="020B0503020204020204" charset="-122"/>
              <a:sym typeface="微软雅黑" panose="020B0503020204020204" charset="-122"/>
            </a:endParaRPr>
          </a:p>
        </p:txBody>
      </p:sp>
      <p:cxnSp>
        <p:nvCxnSpPr>
          <p:cNvPr id="15" name="直接连接符 14"/>
          <p:cNvCxnSpPr/>
          <p:nvPr/>
        </p:nvCxnSpPr>
        <p:spPr>
          <a:xfrm>
            <a:off x="3793938" y="1184464"/>
            <a:ext cx="0" cy="1331953"/>
          </a:xfrm>
          <a:prstGeom prst="line">
            <a:avLst/>
          </a:prstGeom>
          <a:solidFill>
            <a:srgbClr val="B38D7C"/>
          </a:solidFill>
          <a:ln w="38100">
            <a:solidFill>
              <a:srgbClr val="704050"/>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3720915" y="1245027"/>
            <a:ext cx="3299109" cy="1162860"/>
            <a:chOff x="773120" y="3238395"/>
            <a:chExt cx="4398240" cy="1550840"/>
          </a:xfrm>
        </p:grpSpPr>
        <p:sp>
          <p:nvSpPr>
            <p:cNvPr id="19" name="文本框 10"/>
            <p:cNvSpPr txBox="1"/>
            <p:nvPr/>
          </p:nvSpPr>
          <p:spPr>
            <a:xfrm>
              <a:off x="773120" y="4276155"/>
              <a:ext cx="4398240" cy="513080"/>
            </a:xfrm>
            <a:prstGeom prst="rect">
              <a:avLst/>
            </a:prstGeom>
            <a:noFill/>
          </p:spPr>
          <p:txBody>
            <a:bodyPr wrap="none" rtlCol="0">
              <a:spAutoFit/>
            </a:bodyPr>
            <a:lstStyle/>
            <a:p>
              <a:pPr algn="ctr"/>
              <a:r>
                <a:rPr lang="en-US" altLang="zh-CN"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THE Scenery DESIGN</a:t>
              </a:r>
              <a:endParaRPr lang="zh-CN" altLang="en-US" sz="1900" cap="all" spc="225" dirty="0">
                <a:solidFill>
                  <a:schemeClr val="bg1">
                    <a:lumMod val="50000"/>
                  </a:schemeClr>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0" name="文本框 19"/>
            <p:cNvSpPr txBox="1"/>
            <p:nvPr/>
          </p:nvSpPr>
          <p:spPr>
            <a:xfrm>
              <a:off x="1645968" y="3238395"/>
              <a:ext cx="2639695" cy="841451"/>
            </a:xfrm>
            <a:prstGeom prst="rect">
              <a:avLst/>
            </a:prstGeom>
            <a:noFill/>
          </p:spPr>
          <p:txBody>
            <a:bodyPr wrap="none" rtlCol="0">
              <a:spAutoFit/>
            </a:bodyPr>
            <a:lstStyle/>
            <a:p>
              <a:pPr algn="ctr"/>
              <a:r>
                <a:rPr lang="zh-CN" altLang="en-US" sz="350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rPr>
                <a:t>课文赏析</a:t>
              </a:r>
              <a:endParaRPr lang="zh-CN" altLang="en-US" sz="3500" dirty="0">
                <a:solidFill>
                  <a:srgbClr val="704050"/>
                </a:solidFill>
                <a:latin typeface="微软雅黑" panose="020B0503020204020204" charset="-122"/>
                <a:ea typeface="微软雅黑" panose="020B0503020204020204" charset="-122"/>
                <a:cs typeface="Microsoft JhengHei Light" panose="020B0304030504040204" pitchFamily="34" charset="-122"/>
                <a:sym typeface="微软雅黑" panose="020B0503020204020204" charset="-122"/>
              </a:endParaRPr>
            </a:p>
          </p:txBody>
        </p:sp>
        <p:sp>
          <p:nvSpPr>
            <p:cNvPr id="21" name="矩形 20"/>
            <p:cNvSpPr/>
            <p:nvPr/>
          </p:nvSpPr>
          <p:spPr>
            <a:xfrm>
              <a:off x="1166193" y="4141514"/>
              <a:ext cx="3569097" cy="45719"/>
            </a:xfrm>
            <a:prstGeom prst="rect">
              <a:avLst/>
            </a:prstGeom>
            <a:solidFill>
              <a:srgbClr val="70405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000" dirty="0">
                <a:solidFill>
                  <a:srgbClr val="65BBB7"/>
                </a:solidFill>
                <a:latin typeface="微软雅黑" panose="020B0503020204020204" charset="-122"/>
                <a:ea typeface="微软雅黑" panose="020B0503020204020204" charset="-122"/>
                <a:sym typeface="微软雅黑" panose="020B050302020402020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16" presetClass="entr" presetSubtype="2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arn(inHorizontal)">
                                      <p:cBhvr>
                                        <p:cTn id="11" dur="500"/>
                                        <p:tgtEl>
                                          <p:spTgt spid="15"/>
                                        </p:tgtEl>
                                      </p:cBhvr>
                                    </p:animEffect>
                                  </p:childTnLst>
                                </p:cTn>
                              </p:par>
                            </p:childTnLst>
                          </p:cTn>
                        </p:par>
                        <p:par>
                          <p:cTn id="12" fill="hold">
                            <p:stCondLst>
                              <p:cond delay="15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 by="(-#ppt_w*2)" calcmode="lin" valueType="num">
                                      <p:cBhvr rctx="PPT">
                                        <p:cTn id="15" dur="500" autoRev="1" fill="hold">
                                          <p:stCondLst>
                                            <p:cond delay="0"/>
                                          </p:stCondLst>
                                        </p:cTn>
                                        <p:tgtEl>
                                          <p:spTgt spid="12"/>
                                        </p:tgtEl>
                                        <p:attrNameLst>
                                          <p:attrName>ppt_w</p:attrName>
                                        </p:attrNameLst>
                                      </p:cBhvr>
                                    </p:anim>
                                    <p:anim by="(#ppt_w*0.50)" calcmode="lin" valueType="num">
                                      <p:cBhvr>
                                        <p:cTn id="16" dur="500" decel="50000" autoRev="1" fill="hold">
                                          <p:stCondLst>
                                            <p:cond delay="0"/>
                                          </p:stCondLst>
                                        </p:cTn>
                                        <p:tgtEl>
                                          <p:spTgt spid="12"/>
                                        </p:tgtEl>
                                        <p:attrNameLst>
                                          <p:attrName>ppt_x</p:attrName>
                                        </p:attrNameLst>
                                      </p:cBhvr>
                                    </p:anim>
                                    <p:anim from="(-#ppt_h/2)" to="(#ppt_y)" calcmode="lin" valueType="num">
                                      <p:cBhvr>
                                        <p:cTn id="17" dur="1000" fill="hold">
                                          <p:stCondLst>
                                            <p:cond delay="0"/>
                                          </p:stCondLst>
                                        </p:cTn>
                                        <p:tgtEl>
                                          <p:spTgt spid="12"/>
                                        </p:tgtEl>
                                        <p:attrNameLst>
                                          <p:attrName>ppt_y</p:attrName>
                                        </p:attrNameLst>
                                      </p:cBhvr>
                                    </p:anim>
                                    <p:animRot by="21600000">
                                      <p:cBhvr>
                                        <p:cTn id="18" dur="1000" fill="hold">
                                          <p:stCondLst>
                                            <p:cond delay="0"/>
                                          </p:stCondLst>
                                        </p:cTn>
                                        <p:tgtEl>
                                          <p:spTgt spid="12"/>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13"/>
                                        </p:tgtEl>
                                        <p:attrNameLst>
                                          <p:attrName>style.visibility</p:attrName>
                                        </p:attrNameLst>
                                      </p:cBhvr>
                                      <p:to>
                                        <p:strVal val="visible"/>
                                      </p:to>
                                    </p:set>
                                    <p:anim by="(-#ppt_w*2)" calcmode="lin" valueType="num">
                                      <p:cBhvr rctx="PPT">
                                        <p:cTn id="21" dur="500" autoRev="1" fill="hold">
                                          <p:stCondLst>
                                            <p:cond delay="0"/>
                                          </p:stCondLst>
                                        </p:cTn>
                                        <p:tgtEl>
                                          <p:spTgt spid="13"/>
                                        </p:tgtEl>
                                        <p:attrNameLst>
                                          <p:attrName>ppt_w</p:attrName>
                                        </p:attrNameLst>
                                      </p:cBhvr>
                                    </p:anim>
                                    <p:anim by="(#ppt_w*0.50)" calcmode="lin" valueType="num">
                                      <p:cBhvr>
                                        <p:cTn id="22" dur="500" decel="50000" autoRev="1" fill="hold">
                                          <p:stCondLst>
                                            <p:cond delay="0"/>
                                          </p:stCondLst>
                                        </p:cTn>
                                        <p:tgtEl>
                                          <p:spTgt spid="13"/>
                                        </p:tgtEl>
                                        <p:attrNameLst>
                                          <p:attrName>ppt_x</p:attrName>
                                        </p:attrNameLst>
                                      </p:cBhvr>
                                    </p:anim>
                                    <p:anim from="(-#ppt_h/2)" to="(#ppt_y)" calcmode="lin" valueType="num">
                                      <p:cBhvr>
                                        <p:cTn id="23" dur="1000" fill="hold">
                                          <p:stCondLst>
                                            <p:cond delay="0"/>
                                          </p:stCondLst>
                                        </p:cTn>
                                        <p:tgtEl>
                                          <p:spTgt spid="13"/>
                                        </p:tgtEl>
                                        <p:attrNameLst>
                                          <p:attrName>ppt_y</p:attrName>
                                        </p:attrNameLst>
                                      </p:cBhvr>
                                    </p:anim>
                                    <p:animRot by="21600000">
                                      <p:cBhvr>
                                        <p:cTn id="24" dur="1000" fill="hold">
                                          <p:stCondLst>
                                            <p:cond delay="0"/>
                                          </p:stCondLst>
                                        </p:cTn>
                                        <p:tgtEl>
                                          <p:spTgt spid="13"/>
                                        </p:tgtEl>
                                        <p:attrNameLst>
                                          <p:attrName>r</p:attrName>
                                        </p:attrNameLst>
                                      </p:cBhvr>
                                    </p:animRot>
                                  </p:childTnLst>
                                </p:cTn>
                              </p:par>
                            </p:childTnLst>
                          </p:cTn>
                        </p:par>
                        <p:par>
                          <p:cTn id="25" fill="hold">
                            <p:stCondLst>
                              <p:cond delay="2200"/>
                            </p:stCondLst>
                            <p:childTnLst>
                              <p:par>
                                <p:cTn id="26" presetID="22" presetClass="entr" presetSubtype="8"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left)">
                                      <p:cBhvr>
                                        <p:cTn id="28"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60736"/>
            <a:ext cx="9144000" cy="580679"/>
            <a:chOff x="0" y="601895"/>
            <a:chExt cx="12190413" cy="774418"/>
          </a:xfrm>
        </p:grpSpPr>
        <p:sp>
          <p:nvSpPr>
            <p:cNvPr id="11" name="矩形 10"/>
            <p:cNvSpPr/>
            <p:nvPr/>
          </p:nvSpPr>
          <p:spPr>
            <a:xfrm flipV="1">
              <a:off x="0" y="1330594"/>
              <a:ext cx="12190413" cy="45719"/>
            </a:xfrm>
            <a:prstGeom prst="rect">
              <a:avLst/>
            </a:prstGeom>
            <a:solidFill>
              <a:srgbClr val="70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sym typeface="微软雅黑" panose="020B0503020204020204" charset="-122"/>
              </a:endParaRPr>
            </a:p>
          </p:txBody>
        </p:sp>
        <p:sp>
          <p:nvSpPr>
            <p:cNvPr id="12" name="TextBox 8"/>
            <p:cNvSpPr txBox="1">
              <a:spLocks noChangeArrowheads="1"/>
            </p:cNvSpPr>
            <p:nvPr/>
          </p:nvSpPr>
          <p:spPr bwMode="auto">
            <a:xfrm>
              <a:off x="4207554" y="601895"/>
              <a:ext cx="377530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2700" spc="225">
                  <a:solidFill>
                    <a:srgbClr val="704050"/>
                  </a:solidFill>
                  <a:latin typeface="微软雅黑" panose="020B0503020204020204" charset="-122"/>
                  <a:ea typeface="微软雅黑" panose="020B0503020204020204" charset="-122"/>
                  <a:sym typeface="微软雅黑" panose="020B0503020204020204" charset="-122"/>
                </a:rPr>
                <a:t>课文赏析</a:t>
              </a:r>
              <a:endParaRPr lang="zh-CN" altLang="en-US" sz="2700" spc="225" dirty="0">
                <a:solidFill>
                  <a:srgbClr val="704050"/>
                </a:solidFill>
                <a:latin typeface="微软雅黑" panose="020B0503020204020204" charset="-122"/>
                <a:ea typeface="微软雅黑" panose="020B0503020204020204" charset="-122"/>
                <a:sym typeface="微软雅黑" panose="020B0503020204020204" charset="-122"/>
              </a:endParaRPr>
            </a:p>
          </p:txBody>
        </p:sp>
      </p:grpSp>
      <p:sp>
        <p:nvSpPr>
          <p:cNvPr id="2" name="文本框 1"/>
          <p:cNvSpPr txBox="1"/>
          <p:nvPr/>
        </p:nvSpPr>
        <p:spPr>
          <a:xfrm>
            <a:off x="3936" y="1771240"/>
            <a:ext cx="538591" cy="1402938"/>
          </a:xfrm>
          <a:prstGeom prst="rect">
            <a:avLst/>
          </a:prstGeom>
          <a:noFill/>
        </p:spPr>
        <p:txBody>
          <a:bodyPr vert="eaVert" wrap="none" lIns="68571" tIns="34285" rIns="68571" bIns="34285" rtlCol="0">
            <a:spAutoFit/>
          </a:bodyPr>
          <a:lstStyle/>
          <a:p>
            <a:r>
              <a:rPr lang="zh-CN" altLang="en-US" sz="2600">
                <a:solidFill>
                  <a:srgbClr val="704050"/>
                </a:solidFill>
                <a:latin typeface="微软雅黑" panose="020B0503020204020204" charset="-122"/>
                <a:ea typeface="微软雅黑" panose="020B0503020204020204" charset="-122"/>
                <a:sym typeface="微软雅黑" panose="020B0503020204020204" charset="-122"/>
              </a:rPr>
              <a:t>原文欣赏</a:t>
            </a:r>
          </a:p>
        </p:txBody>
      </p:sp>
      <p:sp>
        <p:nvSpPr>
          <p:cNvPr id="6" name="Text Box 2"/>
          <p:cNvSpPr txBox="1">
            <a:spLocks noChangeArrowheads="1"/>
          </p:cNvSpPr>
          <p:nvPr/>
        </p:nvSpPr>
        <p:spPr bwMode="auto">
          <a:xfrm>
            <a:off x="2726886" y="872410"/>
            <a:ext cx="3086502" cy="700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pPr>
              <a:spcBef>
                <a:spcPct val="50000"/>
              </a:spcBef>
            </a:pPr>
            <a:r>
              <a:rPr lang="zh-CN" altLang="en-US" sz="4100" b="1" dirty="0">
                <a:solidFill>
                  <a:srgbClr val="704050"/>
                </a:solidFill>
                <a:effectLst>
                  <a:outerShdw blurRad="38100" dist="38100" dir="2700000" algn="tl">
                    <a:srgbClr val="C0C0C0"/>
                  </a:outerShdw>
                </a:effectLst>
                <a:latin typeface="微软雅黑" panose="020B0503020204020204" charset="-122"/>
                <a:ea typeface="微软雅黑" panose="020B0503020204020204" charset="-122"/>
                <a:sym typeface="微软雅黑" panose="020B0503020204020204" charset="-122"/>
              </a:rPr>
              <a:t>未选择的路</a:t>
            </a:r>
          </a:p>
        </p:txBody>
      </p:sp>
      <p:sp>
        <p:nvSpPr>
          <p:cNvPr id="7" name="Text Box 3"/>
          <p:cNvSpPr txBox="1">
            <a:spLocks noChangeArrowheads="1"/>
          </p:cNvSpPr>
          <p:nvPr/>
        </p:nvSpPr>
        <p:spPr bwMode="auto">
          <a:xfrm>
            <a:off x="2800715" y="1558052"/>
            <a:ext cx="3372289" cy="3285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1" tIns="34285" rIns="68571" bIns="34285">
            <a:spAutoFit/>
          </a:bodyPr>
          <a:lstStyle/>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黄色的树林里</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分出</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两条路，</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可惜</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我不能</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同时去涉足，</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我</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在那路口</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久久伫立，</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我</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向着</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一条路</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极目望去，</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直到它</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消失在</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丛林深处。</a:t>
            </a:r>
          </a:p>
          <a:p>
            <a:endParaRPr lang="zh-CN" altLang="en-US" sz="1900" dirty="0">
              <a:solidFill>
                <a:srgbClr val="704050"/>
              </a:solidFill>
              <a:latin typeface="微软雅黑" panose="020B0503020204020204" charset="-122"/>
              <a:ea typeface="微软雅黑" panose="020B0503020204020204" charset="-122"/>
              <a:sym typeface="微软雅黑" panose="020B0503020204020204" charset="-122"/>
            </a:endParaRP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但</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我却选了</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另外一条路，</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它</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荒草萋萋，十分幽寂，</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显得</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更诱人，更美丽；</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虽然</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在这条小路上，</a:t>
            </a:r>
          </a:p>
          <a:p>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很少</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留下</a:t>
            </a:r>
            <a:r>
              <a:rPr lang="en-US" altLang="zh-CN" sz="1900" dirty="0">
                <a:solidFill>
                  <a:srgbClr val="704050"/>
                </a:solidFill>
                <a:latin typeface="微软雅黑" panose="020B0503020204020204" charset="-122"/>
                <a:ea typeface="微软雅黑" panose="020B0503020204020204" charset="-122"/>
                <a:sym typeface="微软雅黑" panose="020B0503020204020204" charset="-122"/>
              </a:rPr>
              <a:t>/</a:t>
            </a:r>
            <a:r>
              <a:rPr lang="zh-CN" altLang="en-US" sz="1900" dirty="0">
                <a:solidFill>
                  <a:srgbClr val="704050"/>
                </a:solidFill>
                <a:latin typeface="微软雅黑" panose="020B0503020204020204" charset="-122"/>
                <a:ea typeface="微软雅黑" panose="020B0503020204020204" charset="-122"/>
                <a:sym typeface="微软雅黑" panose="020B0503020204020204" charset="-122"/>
              </a:rPr>
              <a:t>旅人的足迹。</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 name="ISPRING_PRESENTATION_TITLE" val="人教版七年级语文课件范本PPT-未选择的路"/>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heme/theme1.xml><?xml version="1.0" encoding="utf-8"?>
<a:theme xmlns:a="http://schemas.openxmlformats.org/drawingml/2006/main" name="www.2ppt.com">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1280</Words>
  <Application>Microsoft Office PowerPoint</Application>
  <PresentationFormat>全屏显示(16:9)</PresentationFormat>
  <Paragraphs>175</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ITC Avant Garde Std Bk</vt:lpstr>
      <vt:lpstr>Microsoft JhengHei Light</vt:lpstr>
      <vt:lpstr>等线</vt:lpstr>
      <vt:lpstr>宋体</vt:lpstr>
      <vt:lpstr>微软雅黑</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2021-05-19T23:46:58Z</dcterms:created>
  <dcterms:modified xsi:type="dcterms:W3CDTF">2023-01-10T11:46:17Z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FF8DC61B3AFE45C19B8F4CAED60CA0AB</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