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03" r:id="rId2"/>
    <p:sldId id="304" r:id="rId3"/>
    <p:sldId id="337" r:id="rId4"/>
    <p:sldId id="338" r:id="rId5"/>
    <p:sldId id="306" r:id="rId6"/>
    <p:sldId id="307" r:id="rId7"/>
    <p:sldId id="339" r:id="rId8"/>
    <p:sldId id="308" r:id="rId9"/>
    <p:sldId id="341" r:id="rId10"/>
    <p:sldId id="378" r:id="rId11"/>
    <p:sldId id="379" r:id="rId12"/>
    <p:sldId id="364" r:id="rId13"/>
    <p:sldId id="365" r:id="rId14"/>
    <p:sldId id="366" r:id="rId15"/>
    <p:sldId id="367" r:id="rId16"/>
    <p:sldId id="368" r:id="rId17"/>
    <p:sldId id="380" r:id="rId18"/>
    <p:sldId id="374" r:id="rId19"/>
    <p:sldId id="375" r:id="rId20"/>
    <p:sldId id="376" r:id="rId21"/>
    <p:sldId id="377" r:id="rId22"/>
    <p:sldId id="381" r:id="rId23"/>
    <p:sldId id="361" r:id="rId24"/>
    <p:sldId id="382" r:id="rId25"/>
    <p:sldId id="362" r:id="rId26"/>
    <p:sldId id="363" r:id="rId27"/>
    <p:sldId id="384" r:id="rId28"/>
    <p:sldId id="383" r:id="rId29"/>
    <p:sldId id="369" r:id="rId30"/>
    <p:sldId id="347" r:id="rId31"/>
    <p:sldId id="370" r:id="rId32"/>
    <p:sldId id="371" r:id="rId33"/>
    <p:sldId id="352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4000" b="1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CC0099"/>
    <a:srgbClr val="FFFFFF"/>
    <a:srgbClr val="990000"/>
    <a:srgbClr val="9999FF"/>
    <a:srgbClr val="0000FF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107" d="100"/>
          <a:sy n="107" d="100"/>
        </p:scale>
        <p:origin x="-9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endParaRPr lang="en-US" altLang="zh-CN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endParaRPr lang="en-US" altLang="zh-CN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fld id="{9EA85ACB-F6E1-4688-BE4E-E33836C1A9E1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9BF43-711A-41A8-A6E7-B553ADA2F3E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22466-CEDC-4B36-8D1F-524735E684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B60638-C358-4F17-9EAC-0BF4319AA9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0EBB4-C428-4EA1-882D-F933102EBB7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A69C5-5C4B-42C8-8E70-1E55817E129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54187-0BD5-492F-90CB-66680132048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C6EF7-F7CB-42FE-B694-C340D6E50D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737EA-EDE4-4E9B-98F1-AEDD0DBAFCF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9AF84-4E15-4B8B-ADE5-9D2E8AD992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77852-67CE-499C-B273-AE0D1139BBD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44747-E1DF-43FC-9E54-003CB4BA6A3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5E77DA30-FBF6-4BC6-A0C2-0B72B78A8E1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4481513" y="1054100"/>
            <a:ext cx="185737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zh-CN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altLang="zh-CN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endParaRPr lang="en-US" altLang="zh-CN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897840" y="2694285"/>
            <a:ext cx="716734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Unit </a:t>
            </a:r>
            <a:r>
              <a:rPr lang="en-US" altLang="zh-CN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Language </a:t>
            </a:r>
            <a:r>
              <a:rPr lang="en-US" altLang="zh-CN" sz="5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US" altLang="zh-CN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</a:t>
            </a:r>
            <a:endParaRPr lang="en-US" altLang="zh-CN" sz="5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18387" y="1226659"/>
            <a:ext cx="6948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Module 6 </a:t>
            </a:r>
            <a:r>
              <a:rPr lang="en-US" altLang="zh-CN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A </a:t>
            </a:r>
            <a:r>
              <a:rPr lang="en-US" altLang="zh-CN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+mn-lt"/>
                <a:ea typeface="宋体" panose="02010600030101010101" pitchFamily="2" charset="-122"/>
              </a:rPr>
              <a:t>trip to the zoo</a:t>
            </a:r>
            <a:endParaRPr lang="zh-CN" altLang="en-US" kern="10" dirty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43900" y="558924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0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0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123950"/>
            <a:ext cx="7848600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C1C1C"/>
                </a:solidFill>
              </a:rPr>
              <a:t>1. </a:t>
            </a:r>
            <a:r>
              <a:rPr lang="zh-CN" altLang="en-US" sz="3600" b="1" dirty="0">
                <a:solidFill>
                  <a:srgbClr val="9900CC"/>
                </a:solidFill>
              </a:rPr>
              <a:t>要表达经常性或习惯性的动作，要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9900CC"/>
                </a:solidFill>
              </a:rPr>
              <a:t>    使用一般现在时。</a:t>
            </a:r>
            <a:r>
              <a:rPr lang="zh-CN" altLang="en-US" sz="3600" b="1" dirty="0">
                <a:solidFill>
                  <a:srgbClr val="1C1C1C"/>
                </a:solidFill>
              </a:rPr>
              <a:t>如：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1C1C1C"/>
                </a:solidFill>
              </a:rPr>
              <a:t>    </a:t>
            </a:r>
            <a:r>
              <a:rPr lang="en-US" altLang="zh-CN" sz="3600" b="1" dirty="0">
                <a:solidFill>
                  <a:srgbClr val="1C1C1C"/>
                </a:solidFill>
              </a:rPr>
              <a:t>I </a:t>
            </a:r>
            <a:r>
              <a:rPr lang="en-US" altLang="zh-CN" sz="3600" b="1" dirty="0">
                <a:solidFill>
                  <a:srgbClr val="FF3300"/>
                </a:solidFill>
              </a:rPr>
              <a:t>do </a:t>
            </a:r>
            <a:r>
              <a:rPr lang="en-US" altLang="zh-CN" sz="3600" b="1" dirty="0">
                <a:solidFill>
                  <a:srgbClr val="1C1C1C"/>
                </a:solidFill>
              </a:rPr>
              <a:t>my homework in the evening.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C1C1C"/>
                </a:solidFill>
              </a:rPr>
              <a:t>    </a:t>
            </a:r>
            <a:r>
              <a:rPr lang="zh-CN" altLang="en-US" sz="3600" b="1" dirty="0">
                <a:solidFill>
                  <a:srgbClr val="1C1C1C"/>
                </a:solidFill>
              </a:rPr>
              <a:t>我晚上做作业。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C1C1C"/>
                </a:solidFill>
              </a:rPr>
              <a:t>2. </a:t>
            </a:r>
            <a:r>
              <a:rPr lang="zh-CN" altLang="en-US" sz="3600" b="1" dirty="0">
                <a:solidFill>
                  <a:srgbClr val="9900CC"/>
                </a:solidFill>
              </a:rPr>
              <a:t>要表示现在的状态，也可以用一般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9900CC"/>
                </a:solidFill>
              </a:rPr>
              <a:t>    现在时。</a:t>
            </a:r>
            <a:r>
              <a:rPr lang="zh-CN" altLang="en-US" sz="3600" b="1" dirty="0">
                <a:solidFill>
                  <a:srgbClr val="1C1C1C"/>
                </a:solidFill>
              </a:rPr>
              <a:t>如：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1C1C1C"/>
                </a:solidFill>
              </a:rPr>
              <a:t>    </a:t>
            </a:r>
            <a:r>
              <a:rPr lang="en-US" altLang="zh-CN" sz="3600" b="1" dirty="0">
                <a:solidFill>
                  <a:srgbClr val="1C1C1C"/>
                </a:solidFill>
              </a:rPr>
              <a:t>I </a:t>
            </a:r>
            <a:r>
              <a:rPr lang="en-US" altLang="zh-CN" sz="3600" b="1" dirty="0">
                <a:solidFill>
                  <a:srgbClr val="FF3300"/>
                </a:solidFill>
              </a:rPr>
              <a:t>know </a:t>
            </a:r>
            <a:r>
              <a:rPr lang="en-US" altLang="zh-CN" sz="3600" b="1" dirty="0">
                <a:solidFill>
                  <a:srgbClr val="1C1C1C"/>
                </a:solidFill>
              </a:rPr>
              <a:t>him very well.</a:t>
            </a:r>
          </a:p>
          <a:p>
            <a:pPr marL="609600" indent="-6096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C1C1C"/>
                </a:solidFill>
              </a:rPr>
              <a:t>    </a:t>
            </a:r>
            <a:r>
              <a:rPr lang="zh-CN" altLang="en-US" sz="3600" b="1" dirty="0">
                <a:solidFill>
                  <a:srgbClr val="1C1C1C"/>
                </a:solidFill>
              </a:rPr>
              <a:t>我和他很熟。</a:t>
            </a:r>
          </a:p>
        </p:txBody>
      </p:sp>
      <p:sp>
        <p:nvSpPr>
          <p:cNvPr id="372739" name="WordArt 3"/>
          <p:cNvSpPr>
            <a:spLocks noChangeArrowheads="1" noChangeShapeType="1" noTextEdit="1"/>
          </p:cNvSpPr>
          <p:nvPr/>
        </p:nvSpPr>
        <p:spPr bwMode="auto">
          <a:xfrm>
            <a:off x="1403350" y="476250"/>
            <a:ext cx="6192838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华文新魏" panose="02010800040101010101" charset="-122"/>
                <a:ea typeface="华文新魏" panose="02010800040101010101" charset="-122"/>
              </a:rPr>
              <a:t>行为动词的一般现在时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72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2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72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72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1375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1C1C1C"/>
                </a:solidFill>
              </a:rPr>
              <a:t>当</a:t>
            </a:r>
            <a:r>
              <a:rPr lang="zh-CN" altLang="en-US" sz="3600" b="1" dirty="0">
                <a:solidFill>
                  <a:srgbClr val="6600FF"/>
                </a:solidFill>
              </a:rPr>
              <a:t>主语是第一人称、第二人称、第三人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6600FF"/>
                </a:solidFill>
              </a:rPr>
              <a:t>称复数或复数名词时</a:t>
            </a:r>
            <a:r>
              <a:rPr lang="zh-CN" altLang="en-US" sz="3600" b="1" dirty="0">
                <a:solidFill>
                  <a:srgbClr val="1C1C1C"/>
                </a:solidFill>
              </a:rPr>
              <a:t>，</a:t>
            </a:r>
            <a:r>
              <a:rPr lang="zh-CN" altLang="en-US" sz="3600" b="1" dirty="0">
                <a:solidFill>
                  <a:srgbClr val="FF3300"/>
                </a:solidFill>
              </a:rPr>
              <a:t>谓语动词要用原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3300"/>
                </a:solidFill>
              </a:rPr>
              <a:t>形</a:t>
            </a:r>
            <a:r>
              <a:rPr lang="zh-CN" altLang="en-US" sz="3600" b="1" dirty="0">
                <a:solidFill>
                  <a:srgbClr val="1C1C1C"/>
                </a:solidFill>
              </a:rPr>
              <a:t>；其</a:t>
            </a:r>
            <a:r>
              <a:rPr lang="zh-CN" altLang="en-US" sz="3600" b="1" dirty="0">
                <a:solidFill>
                  <a:srgbClr val="6600FF"/>
                </a:solidFill>
              </a:rPr>
              <a:t>否定形式一般在谓语动词前</a:t>
            </a:r>
            <a:r>
              <a:rPr lang="zh-CN" altLang="en-US" sz="3600" b="1" dirty="0">
                <a:solidFill>
                  <a:srgbClr val="9933FF"/>
                </a:solidFill>
              </a:rPr>
              <a:t>加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FF3300"/>
                </a:solidFill>
              </a:rPr>
              <a:t>don’t (do not)</a:t>
            </a:r>
            <a:endParaRPr lang="en-US" altLang="zh-CN" sz="3600" b="1" dirty="0">
              <a:solidFill>
                <a:srgbClr val="1C1C1C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 err="1">
                <a:solidFill>
                  <a:srgbClr val="1C1C1C"/>
                </a:solidFill>
              </a:rPr>
              <a:t>eg</a:t>
            </a:r>
            <a:r>
              <a:rPr lang="en-US" altLang="zh-CN" sz="3600" b="1" dirty="0">
                <a:solidFill>
                  <a:srgbClr val="1C1C1C"/>
                </a:solidFill>
              </a:rPr>
              <a:t>: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C1C1C"/>
                </a:solidFill>
              </a:rPr>
              <a:t>I </a:t>
            </a:r>
            <a:r>
              <a:rPr lang="en-US" altLang="zh-CN" sz="3600" b="1" dirty="0">
                <a:solidFill>
                  <a:srgbClr val="FF3300"/>
                </a:solidFill>
              </a:rPr>
              <a:t>go</a:t>
            </a:r>
            <a:r>
              <a:rPr lang="en-US" altLang="zh-CN" sz="3600" b="1" dirty="0">
                <a:solidFill>
                  <a:srgbClr val="1C1C1C"/>
                </a:solidFill>
              </a:rPr>
              <a:t> to the park on Sunday.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1C1C1C"/>
                </a:solidFill>
              </a:rPr>
              <a:t>I </a:t>
            </a:r>
            <a:r>
              <a:rPr lang="en-US" altLang="zh-CN" sz="3600" b="1" dirty="0">
                <a:solidFill>
                  <a:srgbClr val="FF3300"/>
                </a:solidFill>
              </a:rPr>
              <a:t>don’t go</a:t>
            </a:r>
            <a:r>
              <a:rPr lang="en-US" altLang="zh-CN" sz="3600" b="1" dirty="0">
                <a:solidFill>
                  <a:srgbClr val="1C1C1C"/>
                </a:solidFill>
              </a:rPr>
              <a:t> to school.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1C1C1C"/>
                </a:solidFill>
              </a:rPr>
              <a:t>周日我去公园，我不上学。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3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373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368300"/>
            <a:ext cx="8229600" cy="2374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/>
              <a:t>当主语是第三人称单数，表示经常性、</a:t>
            </a:r>
          </a:p>
          <a:p>
            <a:pPr marL="495300" indent="-49530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/>
              <a:t>习惯性的行为时，我们这样表达：</a:t>
            </a:r>
          </a:p>
          <a:p>
            <a:pPr marL="495300" indent="-49530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700" b="1" dirty="0"/>
              <a:t>She</a:t>
            </a:r>
            <a:r>
              <a:rPr lang="en-US" altLang="zh-CN" sz="3700" b="1" dirty="0">
                <a:solidFill>
                  <a:srgbClr val="333333"/>
                </a:solidFill>
              </a:rPr>
              <a:t> </a:t>
            </a:r>
            <a:r>
              <a:rPr lang="en-US" altLang="zh-CN" sz="3700" b="1" dirty="0">
                <a:solidFill>
                  <a:srgbClr val="FF0000"/>
                </a:solidFill>
              </a:rPr>
              <a:t>speaks</a:t>
            </a:r>
            <a:r>
              <a:rPr lang="en-US" altLang="zh-CN" sz="3700" b="1" dirty="0">
                <a:solidFill>
                  <a:srgbClr val="333333"/>
                </a:solidFill>
              </a:rPr>
              <a:t> </a:t>
            </a:r>
            <a:r>
              <a:rPr lang="en-US" altLang="zh-CN" sz="3700" b="1" dirty="0"/>
              <a:t>English.</a:t>
            </a:r>
          </a:p>
          <a:p>
            <a:pPr marL="495300" indent="-49530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altLang="zh-CN" sz="3700" b="1" dirty="0"/>
              <a:t>He</a:t>
            </a:r>
            <a:r>
              <a:rPr lang="en-US" altLang="zh-CN" sz="3700" b="1" dirty="0">
                <a:solidFill>
                  <a:srgbClr val="333333"/>
                </a:solidFill>
              </a:rPr>
              <a:t> </a:t>
            </a:r>
            <a:r>
              <a:rPr lang="en-US" altLang="zh-CN" sz="3700" b="1" dirty="0">
                <a:solidFill>
                  <a:srgbClr val="FF0000"/>
                </a:solidFill>
              </a:rPr>
              <a:t>lives</a:t>
            </a:r>
            <a:r>
              <a:rPr lang="en-US" altLang="zh-CN" sz="3700" b="1" dirty="0">
                <a:solidFill>
                  <a:srgbClr val="333333"/>
                </a:solidFill>
              </a:rPr>
              <a:t> </a:t>
            </a:r>
            <a:r>
              <a:rPr lang="en-US" altLang="zh-CN" sz="3700" b="1" dirty="0"/>
              <a:t>far away from school.</a:t>
            </a:r>
          </a:p>
        </p:txBody>
      </p:sp>
      <p:sp>
        <p:nvSpPr>
          <p:cNvPr id="358403" name="Text Box 3"/>
          <p:cNvSpPr txBox="1">
            <a:spLocks noChangeArrowheads="1"/>
          </p:cNvSpPr>
          <p:nvPr/>
        </p:nvSpPr>
        <p:spPr bwMode="auto">
          <a:xfrm>
            <a:off x="647700" y="2636838"/>
            <a:ext cx="8208963" cy="270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kumimoji="0" lang="zh-CN" altLang="en-US" sz="3600">
                <a:solidFill>
                  <a:srgbClr val="0000FF"/>
                </a:solidFill>
              </a:rPr>
              <a:t>如果表示不常做某事，该怎样表达呢？</a:t>
            </a:r>
            <a:r>
              <a:rPr kumimoji="0" lang="zh-CN" altLang="en-US" sz="3600">
                <a:solidFill>
                  <a:srgbClr val="9933FF"/>
                </a:solidFill>
              </a:rPr>
              <a:t>她不说英语。</a:t>
            </a:r>
          </a:p>
          <a:p>
            <a:pPr>
              <a:lnSpc>
                <a:spcPct val="95000"/>
              </a:lnSpc>
            </a:pPr>
            <a:r>
              <a:rPr kumimoji="0" lang="en-US" altLang="zh-CN" sz="3600"/>
              <a:t>She </a:t>
            </a:r>
            <a:r>
              <a:rPr kumimoji="0" lang="en-US" altLang="zh-CN" sz="3600">
                <a:solidFill>
                  <a:srgbClr val="FF0000"/>
                </a:solidFill>
              </a:rPr>
              <a:t>doesn’t speak</a:t>
            </a:r>
            <a:r>
              <a:rPr kumimoji="0" lang="en-US" altLang="zh-CN" sz="3600"/>
              <a:t> English.</a:t>
            </a:r>
          </a:p>
          <a:p>
            <a:pPr>
              <a:lnSpc>
                <a:spcPct val="95000"/>
              </a:lnSpc>
            </a:pPr>
            <a:r>
              <a:rPr kumimoji="0" lang="zh-CN" altLang="en-US" sz="3600">
                <a:solidFill>
                  <a:srgbClr val="9933FF"/>
                </a:solidFill>
              </a:rPr>
              <a:t>他住地离学校不远。</a:t>
            </a:r>
          </a:p>
          <a:p>
            <a:pPr>
              <a:lnSpc>
                <a:spcPct val="95000"/>
              </a:lnSpc>
            </a:pPr>
            <a:r>
              <a:rPr kumimoji="0" lang="en-US" altLang="zh-CN" sz="3600"/>
              <a:t>He </a:t>
            </a:r>
            <a:r>
              <a:rPr kumimoji="0" lang="en-US" altLang="zh-CN" sz="3600">
                <a:solidFill>
                  <a:srgbClr val="FF0000"/>
                </a:solidFill>
              </a:rPr>
              <a:t>doesn’t live</a:t>
            </a:r>
            <a:r>
              <a:rPr kumimoji="0" lang="en-US" altLang="zh-CN" sz="3600"/>
              <a:t> far away from school.</a:t>
            </a:r>
            <a:endParaRPr kumimoji="0" lang="en-US" altLang="zh-CN" sz="3600"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84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84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2" grpId="0" build="p"/>
      <p:bldP spid="3584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4402138" cy="55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r>
              <a:rPr lang="zh-CN" altLang="en-US" sz="3800" b="1" dirty="0">
                <a:solidFill>
                  <a:srgbClr val="FF6600"/>
                </a:solidFill>
              </a:rPr>
              <a:t>你能总结出什么呢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3950"/>
            <a:ext cx="8424863" cy="5545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主语是</a:t>
            </a:r>
            <a:r>
              <a:rPr lang="zh-CN" altLang="en-US" sz="3700" b="1" dirty="0">
                <a:solidFill>
                  <a:srgbClr val="9933FF"/>
                </a:solidFill>
              </a:rPr>
              <a:t>第三人称单数的行为动词</a:t>
            </a:r>
            <a:r>
              <a:rPr lang="zh-CN" altLang="en-US" sz="3700" b="1" dirty="0">
                <a:solidFill>
                  <a:srgbClr val="333333"/>
                </a:solidFill>
              </a:rPr>
              <a:t>的一般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现在时否定形式是在行为动词前加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700" b="1" dirty="0">
                <a:solidFill>
                  <a:srgbClr val="FF0000"/>
                </a:solidFill>
              </a:rPr>
              <a:t>doesn’t</a:t>
            </a:r>
            <a:r>
              <a:rPr lang="en-US" altLang="zh-CN" sz="3700" b="1" dirty="0">
                <a:solidFill>
                  <a:srgbClr val="333333"/>
                </a:solidFill>
              </a:rPr>
              <a:t> (</a:t>
            </a:r>
            <a:r>
              <a:rPr lang="en-US" altLang="zh-CN" sz="3700" b="1" dirty="0">
                <a:solidFill>
                  <a:srgbClr val="FF0000"/>
                </a:solidFill>
              </a:rPr>
              <a:t>does not</a:t>
            </a:r>
            <a:r>
              <a:rPr lang="en-US" altLang="zh-CN" sz="3700" b="1" dirty="0">
                <a:solidFill>
                  <a:srgbClr val="333333"/>
                </a:solidFill>
              </a:rPr>
              <a:t> ),</a:t>
            </a:r>
            <a:r>
              <a:rPr lang="zh-CN" altLang="en-US" sz="3700" b="1" dirty="0">
                <a:solidFill>
                  <a:srgbClr val="333333"/>
                </a:solidFill>
              </a:rPr>
              <a:t>这时</a:t>
            </a:r>
            <a:r>
              <a:rPr lang="zh-CN" altLang="en-US" sz="3700" b="1" dirty="0">
                <a:solidFill>
                  <a:srgbClr val="9933FF"/>
                </a:solidFill>
              </a:rPr>
              <a:t>要注意把谓语动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9933FF"/>
                </a:solidFill>
              </a:rPr>
              <a:t>词还原为动词原形</a:t>
            </a:r>
            <a:r>
              <a:rPr lang="zh-CN" altLang="en-US" sz="3700" b="1" dirty="0">
                <a:solidFill>
                  <a:srgbClr val="333333"/>
                </a:solidFill>
              </a:rPr>
              <a:t>。试比较肯定与否定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句中行为动词形式的变化：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肯定：</a:t>
            </a:r>
            <a:r>
              <a:rPr lang="en-US" altLang="zh-CN" sz="3700" b="1" dirty="0">
                <a:solidFill>
                  <a:srgbClr val="333333"/>
                </a:solidFill>
              </a:rPr>
              <a:t>He </a:t>
            </a:r>
            <a:r>
              <a:rPr lang="en-US" altLang="zh-CN" sz="3700" b="1" dirty="0">
                <a:solidFill>
                  <a:srgbClr val="FF0000"/>
                </a:solidFill>
              </a:rPr>
              <a:t>gets</a:t>
            </a:r>
            <a:r>
              <a:rPr lang="en-US" altLang="zh-CN" sz="3700" b="1" dirty="0">
                <a:solidFill>
                  <a:srgbClr val="333333"/>
                </a:solidFill>
              </a:rPr>
              <a:t> up very early.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700" b="1" dirty="0">
                <a:solidFill>
                  <a:srgbClr val="333333"/>
                </a:solidFill>
              </a:rPr>
              <a:t>            </a:t>
            </a:r>
            <a:r>
              <a:rPr lang="zh-CN" altLang="en-US" sz="3700" b="1" dirty="0">
                <a:solidFill>
                  <a:srgbClr val="333333"/>
                </a:solidFill>
              </a:rPr>
              <a:t>他起床很早。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否定：</a:t>
            </a:r>
            <a:r>
              <a:rPr lang="en-US" altLang="zh-CN" sz="3700" b="1" dirty="0">
                <a:solidFill>
                  <a:srgbClr val="333333"/>
                </a:solidFill>
              </a:rPr>
              <a:t>He </a:t>
            </a:r>
            <a:r>
              <a:rPr lang="en-US" altLang="zh-CN" sz="3700" b="1" dirty="0">
                <a:solidFill>
                  <a:srgbClr val="FF0000"/>
                </a:solidFill>
              </a:rPr>
              <a:t>doesn’t get</a:t>
            </a:r>
            <a:r>
              <a:rPr lang="en-US" altLang="zh-CN" sz="3700" b="1" dirty="0">
                <a:solidFill>
                  <a:srgbClr val="333333"/>
                </a:solidFill>
              </a:rPr>
              <a:t> up very early.</a:t>
            </a:r>
          </a:p>
          <a:p>
            <a:pPr marL="495300" indent="-495300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3700" b="1" dirty="0">
                <a:solidFill>
                  <a:srgbClr val="333333"/>
                </a:solidFill>
              </a:rPr>
              <a:t>           </a:t>
            </a:r>
            <a:r>
              <a:rPr lang="zh-CN" altLang="en-US" sz="3700" b="1" dirty="0">
                <a:solidFill>
                  <a:srgbClr val="333333"/>
                </a:solidFill>
              </a:rPr>
              <a:t>他起床不很早。</a:t>
            </a:r>
          </a:p>
        </p:txBody>
      </p:sp>
      <p:pic>
        <p:nvPicPr>
          <p:cNvPr id="359428" name="Picture 4" descr="图片1dad"/>
          <p:cNvPicPr preferRelativeResize="0"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58763"/>
            <a:ext cx="857250" cy="86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59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496300" cy="417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333333"/>
                </a:solidFill>
              </a:rPr>
              <a:t>如果要问别人</a:t>
            </a:r>
            <a:r>
              <a:rPr lang="zh-CN" altLang="en-US" sz="3600" b="1" dirty="0">
                <a:solidFill>
                  <a:srgbClr val="9933FF"/>
                </a:solidFill>
              </a:rPr>
              <a:t>是否经常做某事</a:t>
            </a:r>
            <a:r>
              <a:rPr lang="zh-CN" altLang="en-US" sz="3600" b="1" dirty="0">
                <a:solidFill>
                  <a:srgbClr val="333333"/>
                </a:solidFill>
              </a:rPr>
              <a:t>，我们要 采用下面的表达方式：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</a:rPr>
              <a:t>Does</a:t>
            </a:r>
            <a:r>
              <a:rPr lang="en-US" altLang="zh-CN" sz="3600" b="1" dirty="0">
                <a:solidFill>
                  <a:srgbClr val="333333"/>
                </a:solidFill>
              </a:rPr>
              <a:t> the panda </a:t>
            </a:r>
            <a:r>
              <a:rPr lang="en-US" altLang="zh-CN" sz="3600" b="1" dirty="0">
                <a:solidFill>
                  <a:srgbClr val="FF0000"/>
                </a:solidFill>
              </a:rPr>
              <a:t>eat</a:t>
            </a:r>
            <a:r>
              <a:rPr lang="en-US" altLang="zh-CN" sz="3600" b="1" dirty="0">
                <a:solidFill>
                  <a:srgbClr val="333333"/>
                </a:solidFill>
              </a:rPr>
              <a:t> meat?</a:t>
            </a:r>
            <a:r>
              <a:rPr lang="zh-CN" altLang="en-US" sz="3600" b="1" dirty="0">
                <a:solidFill>
                  <a:srgbClr val="333333"/>
                </a:solidFill>
              </a:rPr>
              <a:t>熊猫吃肉吗？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</a:rPr>
              <a:t>—</a:t>
            </a:r>
            <a:r>
              <a:rPr lang="en-US" altLang="zh-CN" sz="3600" b="1" dirty="0">
                <a:solidFill>
                  <a:srgbClr val="0000FF"/>
                </a:solidFill>
              </a:rPr>
              <a:t>No, it doesn’t</a:t>
            </a:r>
            <a:r>
              <a:rPr lang="en-US" altLang="zh-CN" sz="3600" b="1" dirty="0">
                <a:solidFill>
                  <a:srgbClr val="333333"/>
                </a:solidFill>
              </a:rPr>
              <a:t>. </a:t>
            </a:r>
            <a:r>
              <a:rPr lang="zh-CN" altLang="en-US" sz="3600" b="1" dirty="0">
                <a:solidFill>
                  <a:srgbClr val="333333"/>
                </a:solidFill>
              </a:rPr>
              <a:t>不，它不吃。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</a:rPr>
              <a:t>—</a:t>
            </a:r>
            <a:r>
              <a:rPr lang="en-US" altLang="zh-CN" sz="3600" b="1" dirty="0">
                <a:solidFill>
                  <a:srgbClr val="FF0000"/>
                </a:solidFill>
              </a:rPr>
              <a:t>Does</a:t>
            </a:r>
            <a:r>
              <a:rPr lang="en-US" altLang="zh-CN" sz="3600" b="1" dirty="0">
                <a:solidFill>
                  <a:srgbClr val="333333"/>
                </a:solidFill>
              </a:rPr>
              <a:t> it </a:t>
            </a:r>
            <a:r>
              <a:rPr lang="en-US" altLang="zh-CN" sz="3600" b="1" dirty="0">
                <a:solidFill>
                  <a:srgbClr val="FF0000"/>
                </a:solidFill>
              </a:rPr>
              <a:t>eat</a:t>
            </a:r>
            <a:r>
              <a:rPr lang="en-US" altLang="zh-CN" sz="3600" b="1" dirty="0">
                <a:solidFill>
                  <a:srgbClr val="333333"/>
                </a:solidFill>
              </a:rPr>
              <a:t> bamboo? </a:t>
            </a:r>
            <a:r>
              <a:rPr lang="zh-CN" altLang="en-US" sz="3600" b="1" dirty="0">
                <a:solidFill>
                  <a:srgbClr val="333333"/>
                </a:solidFill>
              </a:rPr>
              <a:t>它吃竹子吗？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3600" b="1" dirty="0">
                <a:solidFill>
                  <a:srgbClr val="333333"/>
                </a:solidFill>
              </a:rPr>
              <a:t>—</a:t>
            </a:r>
            <a:r>
              <a:rPr lang="en-US" altLang="zh-CN" sz="3600" b="1" dirty="0">
                <a:solidFill>
                  <a:srgbClr val="0000FF"/>
                </a:solidFill>
              </a:rPr>
              <a:t>Yes, it does</a:t>
            </a:r>
            <a:r>
              <a:rPr lang="en-US" altLang="zh-CN" sz="3600" b="1" dirty="0">
                <a:solidFill>
                  <a:srgbClr val="333333"/>
                </a:solidFill>
              </a:rPr>
              <a:t>. </a:t>
            </a:r>
            <a:r>
              <a:rPr lang="zh-CN" altLang="en-US" sz="3600" b="1" dirty="0">
                <a:solidFill>
                  <a:srgbClr val="333333"/>
                </a:solidFill>
              </a:rPr>
              <a:t>是的，吃。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0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04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604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04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604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804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700" b="1">
                <a:solidFill>
                  <a:srgbClr val="333333"/>
                </a:solidFill>
              </a:rPr>
              <a:t>从以上例子可以看出，</a:t>
            </a:r>
            <a:r>
              <a:rPr lang="zh-CN" altLang="en-US" sz="3700" b="1">
                <a:solidFill>
                  <a:srgbClr val="9933FF"/>
                </a:solidFill>
              </a:rPr>
              <a:t>行为动词的第三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700" b="1">
                <a:solidFill>
                  <a:srgbClr val="9933FF"/>
                </a:solidFill>
              </a:rPr>
              <a:t>人称单数一般现在时疑问形式是在句首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700" b="1">
                <a:solidFill>
                  <a:srgbClr val="9933FF"/>
                </a:solidFill>
              </a:rPr>
              <a:t>加助动词</a:t>
            </a:r>
            <a:r>
              <a:rPr lang="en-US" altLang="zh-CN" sz="3700" b="1">
                <a:solidFill>
                  <a:srgbClr val="FF0000"/>
                </a:solidFill>
              </a:rPr>
              <a:t>does </a:t>
            </a:r>
            <a:r>
              <a:rPr lang="zh-CN" altLang="en-US" sz="3700" b="1">
                <a:solidFill>
                  <a:srgbClr val="9933FF"/>
                </a:solidFill>
              </a:rPr>
              <a:t>，而加</a:t>
            </a:r>
            <a:r>
              <a:rPr lang="en-US" altLang="zh-CN" sz="3700" b="1">
                <a:solidFill>
                  <a:srgbClr val="FF0000"/>
                </a:solidFill>
              </a:rPr>
              <a:t>does</a:t>
            </a:r>
            <a:r>
              <a:rPr lang="zh-CN" altLang="en-US" sz="3700" b="1">
                <a:solidFill>
                  <a:srgbClr val="9933FF"/>
                </a:solidFill>
              </a:rPr>
              <a:t>之后，后面的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700" b="1">
                <a:solidFill>
                  <a:srgbClr val="9933FF"/>
                </a:solidFill>
              </a:rPr>
              <a:t>谓语动词像否定句一样也要用原形</a:t>
            </a:r>
            <a:r>
              <a:rPr lang="zh-CN" altLang="en-US" sz="3700" b="1">
                <a:solidFill>
                  <a:srgbClr val="333333"/>
                </a:solidFill>
              </a:rPr>
              <a:t>。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700" b="1">
                <a:solidFill>
                  <a:srgbClr val="333333"/>
                </a:solidFill>
              </a:rPr>
              <a:t>试比较</a:t>
            </a:r>
            <a:r>
              <a:rPr lang="en-US" altLang="zh-CN" sz="3700" b="1">
                <a:solidFill>
                  <a:srgbClr val="333333"/>
                </a:solidFill>
              </a:rPr>
              <a:t>: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700" b="1">
                <a:solidFill>
                  <a:srgbClr val="333333"/>
                </a:solidFill>
              </a:rPr>
              <a:t>肯定：</a:t>
            </a:r>
            <a:r>
              <a:rPr lang="en-US" altLang="zh-CN" sz="3700" b="1">
                <a:solidFill>
                  <a:srgbClr val="333333"/>
                </a:solidFill>
              </a:rPr>
              <a:t>He </a:t>
            </a:r>
            <a:r>
              <a:rPr lang="en-US" altLang="zh-CN" sz="3700" b="1">
                <a:solidFill>
                  <a:srgbClr val="FF0000"/>
                </a:solidFill>
              </a:rPr>
              <a:t>gets</a:t>
            </a:r>
            <a:r>
              <a:rPr lang="en-US" altLang="zh-CN" sz="3700" b="1">
                <a:solidFill>
                  <a:srgbClr val="333333"/>
                </a:solidFill>
              </a:rPr>
              <a:t> up very early.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700" b="1">
                <a:solidFill>
                  <a:srgbClr val="333333"/>
                </a:solidFill>
              </a:rPr>
              <a:t>            </a:t>
            </a:r>
            <a:r>
              <a:rPr lang="zh-CN" altLang="en-US" sz="3700" b="1">
                <a:solidFill>
                  <a:srgbClr val="333333"/>
                </a:solidFill>
              </a:rPr>
              <a:t>他起床很早。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zh-CN" altLang="en-US" sz="3700" b="1">
                <a:solidFill>
                  <a:srgbClr val="333333"/>
                </a:solidFill>
              </a:rPr>
              <a:t>疑问：</a:t>
            </a:r>
            <a:r>
              <a:rPr lang="en-US" altLang="zh-CN" sz="3700" b="1">
                <a:solidFill>
                  <a:srgbClr val="FF0000"/>
                </a:solidFill>
              </a:rPr>
              <a:t>Does</a:t>
            </a:r>
            <a:r>
              <a:rPr lang="en-US" altLang="zh-CN" sz="3700" b="1">
                <a:solidFill>
                  <a:srgbClr val="333333"/>
                </a:solidFill>
              </a:rPr>
              <a:t> he </a:t>
            </a:r>
            <a:r>
              <a:rPr lang="en-US" altLang="zh-CN" sz="3700" b="1">
                <a:solidFill>
                  <a:srgbClr val="FF0000"/>
                </a:solidFill>
              </a:rPr>
              <a:t>get</a:t>
            </a:r>
            <a:r>
              <a:rPr lang="en-US" altLang="zh-CN" sz="3700" b="1">
                <a:solidFill>
                  <a:srgbClr val="333333"/>
                </a:solidFill>
              </a:rPr>
              <a:t> up very early?</a:t>
            </a:r>
          </a:p>
          <a:p>
            <a:pPr marL="495300" indent="-495300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zh-CN" sz="3700" b="1">
                <a:solidFill>
                  <a:srgbClr val="333333"/>
                </a:solidFill>
              </a:rPr>
              <a:t>            </a:t>
            </a:r>
            <a:r>
              <a:rPr lang="zh-CN" altLang="en-US" sz="3700" b="1">
                <a:solidFill>
                  <a:srgbClr val="333333"/>
                </a:solidFill>
              </a:rPr>
              <a:t>他起床很早吗？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1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61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61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361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61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614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14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14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614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708275"/>
            <a:ext cx="8532812" cy="333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95300" indent="-4953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肯定句：</a:t>
            </a:r>
            <a:r>
              <a:rPr lang="zh-CN" altLang="en-US" sz="3700" b="1" dirty="0">
                <a:solidFill>
                  <a:srgbClr val="0000FF"/>
                </a:solidFill>
              </a:rPr>
              <a:t>主语</a:t>
            </a:r>
            <a:r>
              <a:rPr lang="en-US" altLang="zh-CN" sz="3700" b="1" dirty="0">
                <a:solidFill>
                  <a:srgbClr val="333333"/>
                </a:solidFill>
              </a:rPr>
              <a:t>+</a:t>
            </a:r>
            <a:r>
              <a:rPr lang="zh-CN" altLang="en-US" sz="3700" b="1" dirty="0">
                <a:solidFill>
                  <a:srgbClr val="FF3300"/>
                </a:solidFill>
              </a:rPr>
              <a:t>动词的第三人称单数形式</a:t>
            </a:r>
          </a:p>
          <a:p>
            <a:pPr marL="495300" indent="-4953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否定句：</a:t>
            </a:r>
            <a:r>
              <a:rPr lang="zh-CN" altLang="en-US" sz="3700" b="1" dirty="0">
                <a:solidFill>
                  <a:srgbClr val="0000FF"/>
                </a:solidFill>
              </a:rPr>
              <a:t>主语</a:t>
            </a:r>
            <a:r>
              <a:rPr lang="en-US" altLang="zh-CN" sz="3700" b="1" dirty="0">
                <a:solidFill>
                  <a:srgbClr val="333333"/>
                </a:solidFill>
              </a:rPr>
              <a:t>+</a:t>
            </a:r>
            <a:r>
              <a:rPr lang="en-US" altLang="zh-CN" sz="3700" b="1" dirty="0">
                <a:solidFill>
                  <a:srgbClr val="FF0000"/>
                </a:solidFill>
              </a:rPr>
              <a:t>doesn’t</a:t>
            </a:r>
            <a:r>
              <a:rPr lang="en-US" altLang="zh-CN" sz="3700" b="1" dirty="0">
                <a:solidFill>
                  <a:srgbClr val="333333"/>
                </a:solidFill>
              </a:rPr>
              <a:t> +</a:t>
            </a:r>
            <a:r>
              <a:rPr lang="zh-CN" altLang="en-US" sz="3700" b="1" dirty="0">
                <a:solidFill>
                  <a:srgbClr val="333333"/>
                </a:solidFill>
              </a:rPr>
              <a:t>动词原形</a:t>
            </a:r>
          </a:p>
          <a:p>
            <a:pPr marL="495300" indent="-4953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疑问句：</a:t>
            </a:r>
            <a:r>
              <a:rPr lang="en-US" altLang="zh-CN" sz="3700" b="1" dirty="0">
                <a:solidFill>
                  <a:srgbClr val="FF0000"/>
                </a:solidFill>
              </a:rPr>
              <a:t>Does</a:t>
            </a:r>
            <a:r>
              <a:rPr lang="en-US" altLang="zh-CN" sz="3700" b="1" dirty="0">
                <a:solidFill>
                  <a:srgbClr val="333333"/>
                </a:solidFill>
              </a:rPr>
              <a:t>+</a:t>
            </a:r>
            <a:r>
              <a:rPr lang="zh-CN" altLang="en-US" sz="3700" b="1" dirty="0">
                <a:solidFill>
                  <a:srgbClr val="0000FF"/>
                </a:solidFill>
              </a:rPr>
              <a:t>主语</a:t>
            </a:r>
            <a:r>
              <a:rPr lang="en-US" altLang="zh-CN" sz="3700" b="1" dirty="0">
                <a:solidFill>
                  <a:srgbClr val="333333"/>
                </a:solidFill>
              </a:rPr>
              <a:t>+</a:t>
            </a:r>
            <a:r>
              <a:rPr lang="zh-CN" altLang="en-US" sz="3700" b="1" dirty="0">
                <a:solidFill>
                  <a:srgbClr val="333333"/>
                </a:solidFill>
              </a:rPr>
              <a:t>动词原形？</a:t>
            </a:r>
          </a:p>
          <a:p>
            <a:pPr marL="495300" indent="-4953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肯定回答：</a:t>
            </a:r>
            <a:r>
              <a:rPr lang="en-US" altLang="zh-CN" sz="3700" b="1" dirty="0">
                <a:solidFill>
                  <a:srgbClr val="333333"/>
                </a:solidFill>
              </a:rPr>
              <a:t>Yes, </a:t>
            </a:r>
            <a:r>
              <a:rPr lang="zh-CN" altLang="en-US" sz="3700" b="1" dirty="0">
                <a:solidFill>
                  <a:srgbClr val="0000FF"/>
                </a:solidFill>
              </a:rPr>
              <a:t>主语</a:t>
            </a:r>
            <a:r>
              <a:rPr lang="en-US" altLang="zh-CN" sz="3700" b="1" dirty="0">
                <a:solidFill>
                  <a:srgbClr val="333333"/>
                </a:solidFill>
              </a:rPr>
              <a:t>+</a:t>
            </a:r>
            <a:r>
              <a:rPr lang="en-US" altLang="zh-CN" sz="3700" b="1" dirty="0">
                <a:solidFill>
                  <a:srgbClr val="FF0000"/>
                </a:solidFill>
              </a:rPr>
              <a:t>does</a:t>
            </a:r>
            <a:r>
              <a:rPr lang="en-US" altLang="zh-CN" sz="3700" b="1" dirty="0">
                <a:solidFill>
                  <a:srgbClr val="333333"/>
                </a:solidFill>
              </a:rPr>
              <a:t>.</a:t>
            </a:r>
          </a:p>
          <a:p>
            <a:pPr marL="495300" indent="-495300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3700" b="1" dirty="0">
                <a:solidFill>
                  <a:srgbClr val="333333"/>
                </a:solidFill>
              </a:rPr>
              <a:t>否定回答：</a:t>
            </a:r>
            <a:r>
              <a:rPr lang="en-US" altLang="zh-CN" sz="3700" b="1" dirty="0">
                <a:solidFill>
                  <a:srgbClr val="333333"/>
                </a:solidFill>
              </a:rPr>
              <a:t>No, </a:t>
            </a:r>
            <a:r>
              <a:rPr lang="zh-CN" altLang="en-US" sz="3700" b="1" dirty="0">
                <a:solidFill>
                  <a:srgbClr val="0000FF"/>
                </a:solidFill>
              </a:rPr>
              <a:t>主语</a:t>
            </a:r>
            <a:r>
              <a:rPr lang="en-US" altLang="zh-CN" sz="3700" b="1" dirty="0">
                <a:solidFill>
                  <a:srgbClr val="333333"/>
                </a:solidFill>
              </a:rPr>
              <a:t>+ </a:t>
            </a:r>
            <a:r>
              <a:rPr lang="en-US" altLang="zh-CN" sz="3700" b="1" dirty="0">
                <a:solidFill>
                  <a:srgbClr val="FF0000"/>
                </a:solidFill>
              </a:rPr>
              <a:t>doesn’t</a:t>
            </a:r>
            <a:r>
              <a:rPr lang="en-US" altLang="zh-CN" sz="3700" b="1" dirty="0">
                <a:solidFill>
                  <a:srgbClr val="333333"/>
                </a:solidFill>
              </a:rPr>
              <a:t>.</a:t>
            </a: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611188" y="1268413"/>
            <a:ext cx="82804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495300" indent="-495300">
              <a:lnSpc>
                <a:spcPct val="120000"/>
              </a:lnSpc>
            </a:pPr>
            <a:r>
              <a:rPr lang="zh-CN" altLang="en-US" sz="3600" dirty="0">
                <a:solidFill>
                  <a:srgbClr val="9900CC"/>
                </a:solidFill>
              </a:rPr>
              <a:t>现在把行为动词第三人称单数的各种</a:t>
            </a:r>
          </a:p>
          <a:p>
            <a:pPr marL="495300" indent="-495300">
              <a:lnSpc>
                <a:spcPct val="120000"/>
              </a:lnSpc>
            </a:pPr>
            <a:r>
              <a:rPr lang="zh-CN" altLang="en-US" sz="3600" dirty="0">
                <a:solidFill>
                  <a:srgbClr val="9900CC"/>
                </a:solidFill>
              </a:rPr>
              <a:t>句式总结如下：</a:t>
            </a:r>
          </a:p>
        </p:txBody>
      </p:sp>
      <p:sp>
        <p:nvSpPr>
          <p:cNvPr id="362500" name="WordArt 4"/>
          <p:cNvSpPr>
            <a:spLocks noChangeArrowheads="1" noChangeShapeType="1" noTextEdit="1"/>
          </p:cNvSpPr>
          <p:nvPr/>
        </p:nvSpPr>
        <p:spPr bwMode="auto">
          <a:xfrm>
            <a:off x="3276600" y="620713"/>
            <a:ext cx="252095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 panose="02020603050405020304"/>
                <a:cs typeface="Times New Roman" panose="02020603050405020304"/>
              </a:rPr>
              <a:t>Review</a:t>
            </a:r>
            <a:endParaRPr lang="zh-CN" altLang="en-US" sz="3600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62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62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62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 descr="br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87" name="Picture 3" descr="Monke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27650" y="268288"/>
            <a:ext cx="1476375" cy="146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88" name="Picture 4" descr="rondeaa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85000" y="368300"/>
            <a:ext cx="1903413" cy="191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4789" name="Text Box 5"/>
          <p:cNvSpPr txBox="1">
            <a:spLocks noChangeArrowheads="1"/>
          </p:cNvSpPr>
          <p:nvPr/>
        </p:nvSpPr>
        <p:spPr bwMode="auto">
          <a:xfrm>
            <a:off x="539750" y="296863"/>
            <a:ext cx="5543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b="0"/>
          </a:p>
        </p:txBody>
      </p:sp>
      <p:sp>
        <p:nvSpPr>
          <p:cNvPr id="374790" name="Rectangle 6"/>
          <p:cNvSpPr>
            <a:spLocks noChangeArrowheads="1"/>
          </p:cNvSpPr>
          <p:nvPr/>
        </p:nvSpPr>
        <p:spPr bwMode="auto">
          <a:xfrm>
            <a:off x="0" y="1736725"/>
            <a:ext cx="5976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663300"/>
                </a:solidFill>
                <a:latin typeface="Comic Sans MS" panose="030F0702030302020204" pitchFamily="66" charset="0"/>
              </a:rPr>
              <a:t>--Does the monkey like fruit?</a:t>
            </a:r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755650" y="836613"/>
            <a:ext cx="56165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i="1">
                <a:solidFill>
                  <a:srgbClr val="663300"/>
                </a:solidFill>
                <a:latin typeface="Comic Sans MS" panose="030F0702030302020204" pitchFamily="66" charset="0"/>
              </a:rPr>
              <a:t>Model--</a:t>
            </a:r>
          </a:p>
        </p:txBody>
      </p:sp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0" y="2349500"/>
            <a:ext cx="5256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663300"/>
                </a:solidFill>
                <a:latin typeface="Comic Sans MS" panose="030F0702030302020204" pitchFamily="66" charset="0"/>
              </a:rPr>
              <a:t>--Yes, it does.</a:t>
            </a:r>
          </a:p>
        </p:txBody>
      </p:sp>
      <p:sp>
        <p:nvSpPr>
          <p:cNvPr id="374793" name="Text Box 9"/>
          <p:cNvSpPr txBox="1">
            <a:spLocks noChangeArrowheads="1"/>
          </p:cNvSpPr>
          <p:nvPr/>
        </p:nvSpPr>
        <p:spPr bwMode="auto">
          <a:xfrm>
            <a:off x="539750" y="0"/>
            <a:ext cx="487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0"/>
              <a:t> </a:t>
            </a:r>
            <a:r>
              <a:rPr lang="en-US" altLang="zh-CN" sz="5400" i="1">
                <a:solidFill>
                  <a:schemeClr val="accent2"/>
                </a:solidFill>
                <a:latin typeface="Comic Sans MS" panose="030F0702030302020204" pitchFamily="66" charset="0"/>
              </a:rPr>
              <a:t>Look and say</a:t>
            </a:r>
            <a:r>
              <a:rPr lang="en-US" altLang="zh-CN" sz="4800" i="1">
                <a:solidFill>
                  <a:schemeClr val="accent2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74794" name="Picture 10" descr="猫吃鱼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5900" y="3500438"/>
            <a:ext cx="29876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95" name="Picture 11" descr="panda bambo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3536950"/>
            <a:ext cx="2843213" cy="270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4796" name="Picture 12" descr="giraffe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3663" y="3536950"/>
            <a:ext cx="252095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autoUpdateAnimBg="0"/>
      <p:bldP spid="37479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大象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81075"/>
            <a:ext cx="48958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43" name="Rectangle 3"/>
          <p:cNvSpPr>
            <a:spLocks noChangeArrowheads="1"/>
          </p:cNvSpPr>
          <p:nvPr/>
        </p:nvSpPr>
        <p:spPr bwMode="auto">
          <a:xfrm>
            <a:off x="4030663" y="836613"/>
            <a:ext cx="5113337" cy="2174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4117975" y="944563"/>
            <a:ext cx="50260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Name : </a:t>
            </a:r>
            <a:r>
              <a:rPr lang="en-US" altLang="zh-CN" dirty="0" err="1"/>
              <a:t>Meimei</a:t>
            </a:r>
            <a:endParaRPr lang="en-US" altLang="zh-CN" dirty="0"/>
          </a:p>
          <a:p>
            <a:r>
              <a:rPr lang="en-US" altLang="zh-CN" dirty="0"/>
              <a:t>From: Yunnan, China</a:t>
            </a:r>
          </a:p>
          <a:p>
            <a:r>
              <a:rPr lang="en-US" altLang="zh-CN" dirty="0" err="1"/>
              <a:t>Favourite</a:t>
            </a:r>
            <a:r>
              <a:rPr lang="en-US" altLang="zh-CN" dirty="0"/>
              <a:t> food: fruit </a:t>
            </a:r>
          </a:p>
        </p:txBody>
      </p:sp>
      <p:sp>
        <p:nvSpPr>
          <p:cNvPr id="368645" name="Text Box 5"/>
          <p:cNvSpPr txBox="1">
            <a:spLocks noChangeArrowheads="1"/>
          </p:cNvSpPr>
          <p:nvPr/>
        </p:nvSpPr>
        <p:spPr bwMode="auto">
          <a:xfrm>
            <a:off x="179388" y="225425"/>
            <a:ext cx="334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i="1" dirty="0">
                <a:solidFill>
                  <a:srgbClr val="009999"/>
                </a:solidFill>
              </a:rPr>
              <a:t>1 Work in pairs. </a:t>
            </a:r>
          </a:p>
        </p:txBody>
      </p:sp>
      <p:sp>
        <p:nvSpPr>
          <p:cNvPr id="368647" name="Rectangle 7"/>
          <p:cNvSpPr>
            <a:spLocks noChangeArrowheads="1"/>
          </p:cNvSpPr>
          <p:nvPr/>
        </p:nvSpPr>
        <p:spPr bwMode="auto">
          <a:xfrm>
            <a:off x="1368425" y="4473575"/>
            <a:ext cx="7416800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68649" name="Text Box 9"/>
          <p:cNvSpPr txBox="1">
            <a:spLocks noChangeArrowheads="1"/>
          </p:cNvSpPr>
          <p:nvPr/>
        </p:nvSpPr>
        <p:spPr bwMode="auto">
          <a:xfrm>
            <a:off x="1331913" y="4437063"/>
            <a:ext cx="70008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--</a:t>
            </a:r>
            <a:r>
              <a:rPr lang="en-US" altLang="zh-CN" sz="3200" dirty="0">
                <a:solidFill>
                  <a:srgbClr val="990000"/>
                </a:solidFill>
              </a:rPr>
              <a:t>Does</a:t>
            </a:r>
            <a:r>
              <a:rPr lang="en-US" altLang="zh-CN" sz="3200" dirty="0"/>
              <a:t> </a:t>
            </a:r>
            <a:r>
              <a:rPr lang="en-US" altLang="zh-CN" sz="3200" dirty="0" err="1"/>
              <a:t>Meimei</a:t>
            </a:r>
            <a:r>
              <a:rPr lang="en-US" altLang="zh-CN" sz="3200" dirty="0"/>
              <a:t> the elephant </a:t>
            </a:r>
            <a:r>
              <a:rPr lang="en-US" altLang="zh-CN" sz="3200" dirty="0">
                <a:solidFill>
                  <a:srgbClr val="990000"/>
                </a:solidFill>
              </a:rPr>
              <a:t>come from</a:t>
            </a:r>
            <a:r>
              <a:rPr lang="en-US" altLang="zh-CN" sz="3200" dirty="0"/>
              <a:t> </a:t>
            </a:r>
          </a:p>
          <a:p>
            <a:r>
              <a:rPr lang="en-US" altLang="zh-CN" sz="3200" dirty="0"/>
              <a:t>    Yunnan, China?</a:t>
            </a:r>
          </a:p>
        </p:txBody>
      </p:sp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1476375" y="5516563"/>
            <a:ext cx="2611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-- Yes, it does.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7" grpId="0" animBg="1"/>
      <p:bldP spid="368649" grpId="0"/>
      <p:bldP spid="3686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2411413" y="4329113"/>
            <a:ext cx="4968875" cy="1958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69667" name="Picture 3" descr="1-111021092945-l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3817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2411413" y="4365625"/>
            <a:ext cx="4757737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Name: </a:t>
            </a:r>
            <a:r>
              <a:rPr lang="en-US" altLang="zh-CN" dirty="0" err="1"/>
              <a:t>Kingba</a:t>
            </a:r>
            <a:endParaRPr lang="en-US" altLang="zh-CN" dirty="0"/>
          </a:p>
          <a:p>
            <a:r>
              <a:rPr lang="en-US" altLang="zh-CN" dirty="0"/>
              <a:t>From: Asia</a:t>
            </a:r>
          </a:p>
          <a:p>
            <a:r>
              <a:rPr lang="en-US" altLang="zh-CN" dirty="0" err="1"/>
              <a:t>Favourite</a:t>
            </a:r>
            <a:r>
              <a:rPr lang="en-US" altLang="zh-CN" dirty="0"/>
              <a:t> food: meat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4" name="Text Box 4"/>
          <p:cNvSpPr txBox="1">
            <a:spLocks noChangeArrowheads="1"/>
          </p:cNvSpPr>
          <p:nvPr/>
        </p:nvSpPr>
        <p:spPr bwMode="auto">
          <a:xfrm>
            <a:off x="1223963" y="1196975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pic>
        <p:nvPicPr>
          <p:cNvPr id="291847" name="Picture 7" descr="pand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2205038"/>
            <a:ext cx="4211637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3" name="Text Box 13"/>
          <p:cNvSpPr txBox="1">
            <a:spLocks noChangeArrowheads="1"/>
          </p:cNvSpPr>
          <p:nvPr/>
        </p:nvSpPr>
        <p:spPr bwMode="auto">
          <a:xfrm>
            <a:off x="5580063" y="3608388"/>
            <a:ext cx="1676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panda</a:t>
            </a:r>
          </a:p>
        </p:txBody>
      </p:sp>
      <p:sp>
        <p:nvSpPr>
          <p:cNvPr id="291855" name="WordArt 15"/>
          <p:cNvSpPr>
            <a:spLocks noChangeArrowheads="1" noChangeShapeType="1" noTextEdit="1"/>
          </p:cNvSpPr>
          <p:nvPr/>
        </p:nvSpPr>
        <p:spPr bwMode="auto">
          <a:xfrm>
            <a:off x="1223963" y="333375"/>
            <a:ext cx="54102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681"/>
              </a:avLst>
            </a:prstTxWarp>
          </a:bodyPr>
          <a:lstStyle/>
          <a:p>
            <a:pPr algn="ctr"/>
            <a:r>
              <a:rPr lang="en-US" altLang="zh-CN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Comic Sans MS" panose="030F0702030302020204"/>
              </a:rPr>
              <a:t>What animal is it?</a:t>
            </a:r>
            <a:endParaRPr lang="zh-CN" altLang="en-US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Comic Sans MS" panose="030F0702030302020204"/>
            </a:endParaRPr>
          </a:p>
        </p:txBody>
      </p:sp>
      <p:sp>
        <p:nvSpPr>
          <p:cNvPr id="291856" name="Rectangle 16"/>
          <p:cNvSpPr>
            <a:spLocks noChangeArrowheads="1"/>
          </p:cNvSpPr>
          <p:nvPr/>
        </p:nvSpPr>
        <p:spPr bwMode="auto">
          <a:xfrm>
            <a:off x="792163" y="2205038"/>
            <a:ext cx="6696075" cy="3960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91858" name="Text Box 18"/>
          <p:cNvSpPr txBox="1">
            <a:spLocks noChangeArrowheads="1"/>
          </p:cNvSpPr>
          <p:nvPr/>
        </p:nvSpPr>
        <p:spPr bwMode="auto">
          <a:xfrm>
            <a:off x="1187450" y="2349500"/>
            <a:ext cx="494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It eats plants and leaves.</a:t>
            </a:r>
          </a:p>
        </p:txBody>
      </p:sp>
      <p:sp>
        <p:nvSpPr>
          <p:cNvPr id="291859" name="Text Box 19"/>
          <p:cNvSpPr txBox="1">
            <a:spLocks noChangeArrowheads="1"/>
          </p:cNvSpPr>
          <p:nvPr/>
        </p:nvSpPr>
        <p:spPr bwMode="auto">
          <a:xfrm>
            <a:off x="1223963" y="2960688"/>
            <a:ext cx="5454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It’s the </a:t>
            </a:r>
            <a:r>
              <a:rPr lang="en-US" altLang="zh-CN" sz="3600" dirty="0" err="1"/>
              <a:t>favourite</a:t>
            </a:r>
            <a:r>
              <a:rPr lang="en-US" altLang="zh-CN" sz="3600" dirty="0"/>
              <a:t> of people </a:t>
            </a:r>
          </a:p>
          <a:p>
            <a:r>
              <a:rPr lang="en-US" altLang="zh-CN" sz="3600" dirty="0"/>
              <a:t>all over the world.</a:t>
            </a:r>
          </a:p>
        </p:txBody>
      </p:sp>
      <p:sp>
        <p:nvSpPr>
          <p:cNvPr id="291860" name="Text Box 20"/>
          <p:cNvSpPr txBox="1">
            <a:spLocks noChangeArrowheads="1"/>
          </p:cNvSpPr>
          <p:nvPr/>
        </p:nvSpPr>
        <p:spPr bwMode="auto">
          <a:xfrm>
            <a:off x="1187450" y="4113213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It’s black and white.</a:t>
            </a:r>
          </a:p>
        </p:txBody>
      </p:sp>
      <p:sp>
        <p:nvSpPr>
          <p:cNvPr id="291861" name="Text Box 21"/>
          <p:cNvSpPr txBox="1">
            <a:spLocks noChangeArrowheads="1"/>
          </p:cNvSpPr>
          <p:nvPr/>
        </p:nvSpPr>
        <p:spPr bwMode="auto">
          <a:xfrm>
            <a:off x="1079500" y="5300663"/>
            <a:ext cx="578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Bamboo is its </a:t>
            </a:r>
            <a:r>
              <a:rPr lang="en-US" altLang="zh-CN" sz="3600" dirty="0" err="1"/>
              <a:t>favourite</a:t>
            </a:r>
            <a:r>
              <a:rPr lang="en-US" altLang="zh-CN" sz="3600" dirty="0"/>
              <a:t> food.</a:t>
            </a:r>
          </a:p>
        </p:txBody>
      </p:sp>
      <p:sp>
        <p:nvSpPr>
          <p:cNvPr id="291862" name="Text Box 22"/>
          <p:cNvSpPr txBox="1">
            <a:spLocks noChangeArrowheads="1"/>
          </p:cNvSpPr>
          <p:nvPr/>
        </p:nvSpPr>
        <p:spPr bwMode="auto">
          <a:xfrm>
            <a:off x="1150938" y="4724400"/>
            <a:ext cx="340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It lives in China.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9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6" grpId="0" animBg="1"/>
      <p:bldP spid="291858" grpId="0"/>
      <p:bldP spid="291858" grpId="1"/>
      <p:bldP spid="291859" grpId="0" build="allAtOnce"/>
      <p:bldP spid="291860" grpId="0"/>
      <p:bldP spid="291860" grpId="1"/>
      <p:bldP spid="291861" grpId="0" build="allAtOnce"/>
      <p:bldP spid="29186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Text Box 5"/>
          <p:cNvSpPr txBox="1">
            <a:spLocks noChangeArrowheads="1"/>
          </p:cNvSpPr>
          <p:nvPr/>
        </p:nvSpPr>
        <p:spPr bwMode="auto">
          <a:xfrm>
            <a:off x="0" y="152400"/>
            <a:ext cx="9048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i="1" dirty="0">
                <a:solidFill>
                  <a:srgbClr val="009999"/>
                </a:solidFill>
              </a:rPr>
              <a:t>2 Complete the sentences with</a:t>
            </a:r>
            <a:r>
              <a:rPr lang="en-US" altLang="zh-CN" sz="3600" dirty="0"/>
              <a:t> </a:t>
            </a:r>
            <a:r>
              <a:rPr lang="en-US" altLang="zh-CN" sz="3600" i="1" dirty="0">
                <a:solidFill>
                  <a:srgbClr val="990000"/>
                </a:solidFill>
              </a:rPr>
              <a:t>does</a:t>
            </a:r>
            <a:r>
              <a:rPr lang="en-US" altLang="zh-CN" sz="3600" dirty="0"/>
              <a:t> </a:t>
            </a:r>
            <a:r>
              <a:rPr lang="en-US" altLang="zh-CN" sz="3600" i="1" dirty="0">
                <a:solidFill>
                  <a:srgbClr val="009999"/>
                </a:solidFill>
              </a:rPr>
              <a:t>or</a:t>
            </a:r>
            <a:r>
              <a:rPr lang="en-US" altLang="zh-CN" sz="3600" dirty="0"/>
              <a:t> </a:t>
            </a:r>
            <a:r>
              <a:rPr lang="en-US" altLang="zh-CN" sz="3600" i="1" dirty="0">
                <a:solidFill>
                  <a:srgbClr val="990000"/>
                </a:solidFill>
              </a:rPr>
              <a:t>doesn’t</a:t>
            </a:r>
            <a:r>
              <a:rPr lang="en-US" altLang="zh-CN" sz="3600" dirty="0"/>
              <a:t>.</a:t>
            </a:r>
            <a:r>
              <a:rPr lang="en-US" altLang="zh-CN" dirty="0"/>
              <a:t> </a:t>
            </a: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519113" y="1376363"/>
            <a:ext cx="7940675" cy="447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200" dirty="0"/>
              <a:t>1 ---_____ this panda come from China?</a:t>
            </a:r>
          </a:p>
          <a:p>
            <a:r>
              <a:rPr lang="en-US" altLang="zh-CN" sz="3200" dirty="0"/>
              <a:t>   ---Yes , it ______.</a:t>
            </a:r>
          </a:p>
          <a:p>
            <a:r>
              <a:rPr lang="en-US" altLang="zh-CN" sz="3200" dirty="0"/>
              <a:t>2 --- _____ this panda eat fish?</a:t>
            </a:r>
          </a:p>
          <a:p>
            <a:r>
              <a:rPr lang="en-US" altLang="zh-CN" sz="3200" dirty="0"/>
              <a:t>   --- ____, it ______.</a:t>
            </a:r>
          </a:p>
          <a:p>
            <a:r>
              <a:rPr lang="en-US" altLang="zh-CN" sz="3200" dirty="0"/>
              <a:t>3 --- _____ this monkey like fruit?</a:t>
            </a:r>
          </a:p>
          <a:p>
            <a:r>
              <a:rPr lang="en-US" altLang="zh-CN" sz="3200" dirty="0"/>
              <a:t>   --- Yes, it _____.</a:t>
            </a:r>
          </a:p>
          <a:p>
            <a:r>
              <a:rPr lang="en-US" altLang="zh-CN" sz="3200" dirty="0"/>
              <a:t>4 --- _____ this monkey live in Africa?</a:t>
            </a:r>
          </a:p>
          <a:p>
            <a:r>
              <a:rPr lang="en-US" altLang="zh-CN" sz="3200" dirty="0"/>
              <a:t>   --- No, it ______.</a:t>
            </a:r>
          </a:p>
          <a:p>
            <a:r>
              <a:rPr lang="en-US" altLang="zh-CN" sz="3200" dirty="0"/>
              <a:t>5 --- The zebra ______ like meat.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1295400" y="130492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990000"/>
                </a:solidFill>
              </a:rPr>
              <a:t>Does</a:t>
            </a:r>
          </a:p>
        </p:txBody>
      </p:sp>
      <p:sp>
        <p:nvSpPr>
          <p:cNvPr id="370699" name="Text Box 11"/>
          <p:cNvSpPr txBox="1">
            <a:spLocks noChangeArrowheads="1"/>
          </p:cNvSpPr>
          <p:nvPr/>
        </p:nvSpPr>
        <p:spPr bwMode="auto">
          <a:xfrm>
            <a:off x="2663825" y="1844675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does.</a:t>
            </a:r>
          </a:p>
        </p:txBody>
      </p:sp>
      <p:sp>
        <p:nvSpPr>
          <p:cNvPr id="370701" name="Text Box 13"/>
          <p:cNvSpPr txBox="1">
            <a:spLocks noChangeArrowheads="1"/>
          </p:cNvSpPr>
          <p:nvPr/>
        </p:nvSpPr>
        <p:spPr bwMode="auto">
          <a:xfrm>
            <a:off x="1439863" y="2816225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No </a:t>
            </a:r>
          </a:p>
        </p:txBody>
      </p:sp>
      <p:sp>
        <p:nvSpPr>
          <p:cNvPr id="370702" name="Text Box 14"/>
          <p:cNvSpPr txBox="1">
            <a:spLocks noChangeArrowheads="1"/>
          </p:cNvSpPr>
          <p:nvPr/>
        </p:nvSpPr>
        <p:spPr bwMode="auto">
          <a:xfrm>
            <a:off x="1295400" y="2241550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</a:t>
            </a:r>
          </a:p>
        </p:txBody>
      </p:sp>
      <p:sp>
        <p:nvSpPr>
          <p:cNvPr id="370704" name="Text Box 16"/>
          <p:cNvSpPr txBox="1">
            <a:spLocks noChangeArrowheads="1"/>
          </p:cNvSpPr>
          <p:nvPr/>
        </p:nvSpPr>
        <p:spPr bwMode="auto">
          <a:xfrm>
            <a:off x="1331913" y="3321050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</a:t>
            </a:r>
          </a:p>
        </p:txBody>
      </p:sp>
      <p:sp>
        <p:nvSpPr>
          <p:cNvPr id="370705" name="Text Box 17"/>
          <p:cNvSpPr txBox="1">
            <a:spLocks noChangeArrowheads="1"/>
          </p:cNvSpPr>
          <p:nvPr/>
        </p:nvSpPr>
        <p:spPr bwMode="auto">
          <a:xfrm>
            <a:off x="2555875" y="3716338"/>
            <a:ext cx="116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does.</a:t>
            </a:r>
          </a:p>
        </p:txBody>
      </p:sp>
      <p:sp>
        <p:nvSpPr>
          <p:cNvPr id="370706" name="Text Box 18"/>
          <p:cNvSpPr txBox="1">
            <a:spLocks noChangeArrowheads="1"/>
          </p:cNvSpPr>
          <p:nvPr/>
        </p:nvSpPr>
        <p:spPr bwMode="auto">
          <a:xfrm>
            <a:off x="1403350" y="4292600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</a:t>
            </a:r>
          </a:p>
        </p:txBody>
      </p:sp>
      <p:sp>
        <p:nvSpPr>
          <p:cNvPr id="370707" name="Text Box 19"/>
          <p:cNvSpPr txBox="1">
            <a:spLocks noChangeArrowheads="1"/>
          </p:cNvSpPr>
          <p:nvPr/>
        </p:nvSpPr>
        <p:spPr bwMode="auto">
          <a:xfrm>
            <a:off x="2376488" y="4760913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doesn’t</a:t>
            </a:r>
          </a:p>
        </p:txBody>
      </p:sp>
      <p:sp>
        <p:nvSpPr>
          <p:cNvPr id="370708" name="Text Box 20"/>
          <p:cNvSpPr txBox="1">
            <a:spLocks noChangeArrowheads="1"/>
          </p:cNvSpPr>
          <p:nvPr/>
        </p:nvSpPr>
        <p:spPr bwMode="auto">
          <a:xfrm>
            <a:off x="3059113" y="5229225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doesn’t</a:t>
            </a:r>
          </a:p>
        </p:txBody>
      </p: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2735263" y="2744788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990000"/>
                </a:solidFill>
              </a:rPr>
              <a:t>doesn’t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0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0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0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0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0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539750" y="512763"/>
            <a:ext cx="7766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i="1" dirty="0">
                <a:solidFill>
                  <a:srgbClr val="009999"/>
                </a:solidFill>
              </a:rPr>
              <a:t>3 Complete the passage with the correct </a:t>
            </a:r>
          </a:p>
          <a:p>
            <a:r>
              <a:rPr lang="en-US" altLang="zh-CN" sz="3600" i="1" dirty="0">
                <a:solidFill>
                  <a:srgbClr val="009999"/>
                </a:solidFill>
              </a:rPr>
              <a:t>   form of the words in brackets.</a:t>
            </a: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395288" y="2228850"/>
            <a:ext cx="86217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/>
              <a:t>My </a:t>
            </a:r>
            <a:r>
              <a:rPr lang="en-US" altLang="zh-CN" sz="3200" dirty="0" err="1"/>
              <a:t>favourite</a:t>
            </a:r>
            <a:r>
              <a:rPr lang="en-US" altLang="zh-CN" sz="3200" dirty="0"/>
              <a:t> animals______ (be) zebras. Look</a:t>
            </a:r>
          </a:p>
          <a:p>
            <a:r>
              <a:rPr lang="en-US" altLang="zh-CN" sz="3200" dirty="0"/>
              <a:t> at this one. It _____(be) cute. It ____(be) black </a:t>
            </a:r>
          </a:p>
          <a:p>
            <a:r>
              <a:rPr lang="en-US" altLang="zh-CN" sz="3200" dirty="0"/>
              <a:t> and white like the panda. But it ______ (do not) </a:t>
            </a:r>
          </a:p>
          <a:p>
            <a:r>
              <a:rPr lang="en-US" altLang="zh-CN" sz="3200" dirty="0"/>
              <a:t> come from Asia. It _____ (come) from Africa. </a:t>
            </a:r>
          </a:p>
          <a:p>
            <a:r>
              <a:rPr lang="en-US" altLang="zh-CN" sz="3200" dirty="0"/>
              <a:t> It ____(eat) grass.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4535488" y="2241550"/>
            <a:ext cx="7493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00"/>
                </a:solidFill>
              </a:rPr>
              <a:t>are</a:t>
            </a:r>
          </a:p>
        </p:txBody>
      </p:sp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3167063" y="2771775"/>
            <a:ext cx="4556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00"/>
                </a:solidFill>
              </a:rPr>
              <a:t>is</a:t>
            </a:r>
          </a:p>
        </p:txBody>
      </p:sp>
      <p:sp>
        <p:nvSpPr>
          <p:cNvPr id="371721" name="Text Box 9"/>
          <p:cNvSpPr txBox="1">
            <a:spLocks noChangeArrowheads="1"/>
          </p:cNvSpPr>
          <p:nvPr/>
        </p:nvSpPr>
        <p:spPr bwMode="auto">
          <a:xfrm>
            <a:off x="6192838" y="2735263"/>
            <a:ext cx="4556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00"/>
                </a:solidFill>
              </a:rPr>
              <a:t>is</a:t>
            </a:r>
          </a:p>
        </p:txBody>
      </p:sp>
      <p:sp>
        <p:nvSpPr>
          <p:cNvPr id="371722" name="Text Box 10"/>
          <p:cNvSpPr txBox="1">
            <a:spLocks noChangeArrowheads="1"/>
          </p:cNvSpPr>
          <p:nvPr/>
        </p:nvSpPr>
        <p:spPr bwMode="auto">
          <a:xfrm>
            <a:off x="3779838" y="3752850"/>
            <a:ext cx="12461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00"/>
                </a:solidFill>
              </a:rPr>
              <a:t>comes</a:t>
            </a:r>
          </a:p>
        </p:txBody>
      </p:sp>
      <p:sp>
        <p:nvSpPr>
          <p:cNvPr id="371723" name="Text Box 11"/>
          <p:cNvSpPr txBox="1">
            <a:spLocks noChangeArrowheads="1"/>
          </p:cNvSpPr>
          <p:nvPr/>
        </p:nvSpPr>
        <p:spPr bwMode="auto">
          <a:xfrm>
            <a:off x="900113" y="4184650"/>
            <a:ext cx="862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00"/>
                </a:solidFill>
              </a:rPr>
              <a:t>eats</a:t>
            </a:r>
          </a:p>
        </p:txBody>
      </p:sp>
      <p:sp>
        <p:nvSpPr>
          <p:cNvPr id="371724" name="Text Box 12"/>
          <p:cNvSpPr txBox="1">
            <a:spLocks noChangeArrowheads="1"/>
          </p:cNvSpPr>
          <p:nvPr/>
        </p:nvSpPr>
        <p:spPr bwMode="auto">
          <a:xfrm>
            <a:off x="6011863" y="32131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990000"/>
                </a:solidFill>
              </a:rPr>
              <a:t>doesn’t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1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755650" y="296863"/>
            <a:ext cx="509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i="1">
                <a:solidFill>
                  <a:srgbClr val="009999"/>
                </a:solidFill>
              </a:rPr>
              <a:t>4 Complete the word map.</a:t>
            </a:r>
          </a:p>
        </p:txBody>
      </p:sp>
      <p:sp>
        <p:nvSpPr>
          <p:cNvPr id="375813" name="Oval 5"/>
          <p:cNvSpPr>
            <a:spLocks noChangeArrowheads="1"/>
          </p:cNvSpPr>
          <p:nvPr/>
        </p:nvSpPr>
        <p:spPr bwMode="auto">
          <a:xfrm>
            <a:off x="2916238" y="3068638"/>
            <a:ext cx="3563937" cy="9144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14" name="Text Box 6"/>
          <p:cNvSpPr txBox="1">
            <a:spLocks noChangeArrowheads="1"/>
          </p:cNvSpPr>
          <p:nvPr/>
        </p:nvSpPr>
        <p:spPr bwMode="auto">
          <a:xfrm>
            <a:off x="3095625" y="3284538"/>
            <a:ext cx="34147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The world of animals</a:t>
            </a:r>
          </a:p>
        </p:txBody>
      </p:sp>
      <p:sp>
        <p:nvSpPr>
          <p:cNvPr id="375815" name="Text Box 7"/>
          <p:cNvSpPr txBox="1">
            <a:spLocks noChangeArrowheads="1"/>
          </p:cNvSpPr>
          <p:nvPr/>
        </p:nvSpPr>
        <p:spPr bwMode="auto">
          <a:xfrm>
            <a:off x="3040063" y="192246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375816" name="Line 8"/>
          <p:cNvSpPr>
            <a:spLocks noChangeShapeType="1"/>
          </p:cNvSpPr>
          <p:nvPr/>
        </p:nvSpPr>
        <p:spPr bwMode="auto">
          <a:xfrm>
            <a:off x="2663825" y="2960688"/>
            <a:ext cx="53975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17" name="Line 9"/>
          <p:cNvSpPr>
            <a:spLocks noChangeShapeType="1"/>
          </p:cNvSpPr>
          <p:nvPr/>
        </p:nvSpPr>
        <p:spPr bwMode="auto">
          <a:xfrm flipH="1">
            <a:off x="5003800" y="2565400"/>
            <a:ext cx="755650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18" name="Oval 10"/>
          <p:cNvSpPr>
            <a:spLocks noChangeArrowheads="1"/>
          </p:cNvSpPr>
          <p:nvPr/>
        </p:nvSpPr>
        <p:spPr bwMode="auto">
          <a:xfrm>
            <a:off x="5543550" y="2133600"/>
            <a:ext cx="1189038" cy="519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19" name="Line 11"/>
          <p:cNvSpPr>
            <a:spLocks noChangeShapeType="1"/>
          </p:cNvSpPr>
          <p:nvPr/>
        </p:nvSpPr>
        <p:spPr bwMode="auto">
          <a:xfrm flipH="1">
            <a:off x="6408738" y="1233488"/>
            <a:ext cx="75565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 flipH="1">
            <a:off x="6732588" y="2206625"/>
            <a:ext cx="792162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21" name="Line 13"/>
          <p:cNvSpPr>
            <a:spLocks noChangeShapeType="1"/>
          </p:cNvSpPr>
          <p:nvPr/>
        </p:nvSpPr>
        <p:spPr bwMode="auto">
          <a:xfrm>
            <a:off x="5256213" y="1341438"/>
            <a:ext cx="611187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>
            <a:off x="6588125" y="2565400"/>
            <a:ext cx="8636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23" name="Oval 15"/>
          <p:cNvSpPr>
            <a:spLocks noChangeArrowheads="1"/>
          </p:cNvSpPr>
          <p:nvPr/>
        </p:nvSpPr>
        <p:spPr bwMode="auto">
          <a:xfrm>
            <a:off x="7056438" y="908050"/>
            <a:ext cx="1189037" cy="519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24" name="Oval 16"/>
          <p:cNvSpPr>
            <a:spLocks noChangeArrowheads="1"/>
          </p:cNvSpPr>
          <p:nvPr/>
        </p:nvSpPr>
        <p:spPr bwMode="auto">
          <a:xfrm>
            <a:off x="7488238" y="1916113"/>
            <a:ext cx="1189037" cy="519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25" name="Oval 17"/>
          <p:cNvSpPr>
            <a:spLocks noChangeArrowheads="1"/>
          </p:cNvSpPr>
          <p:nvPr/>
        </p:nvSpPr>
        <p:spPr bwMode="auto">
          <a:xfrm>
            <a:off x="7019925" y="3536950"/>
            <a:ext cx="1512888" cy="519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26" name="Oval 18"/>
          <p:cNvSpPr>
            <a:spLocks noChangeArrowheads="1"/>
          </p:cNvSpPr>
          <p:nvPr/>
        </p:nvSpPr>
        <p:spPr bwMode="auto">
          <a:xfrm>
            <a:off x="4392613" y="873125"/>
            <a:ext cx="1189037" cy="519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27" name="Oval 19"/>
          <p:cNvSpPr>
            <a:spLocks noChangeArrowheads="1"/>
          </p:cNvSpPr>
          <p:nvPr/>
        </p:nvSpPr>
        <p:spPr bwMode="auto">
          <a:xfrm>
            <a:off x="4500563" y="5516563"/>
            <a:ext cx="1189037" cy="519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28" name="Oval 20"/>
          <p:cNvSpPr>
            <a:spLocks noChangeArrowheads="1"/>
          </p:cNvSpPr>
          <p:nvPr/>
        </p:nvSpPr>
        <p:spPr bwMode="auto">
          <a:xfrm>
            <a:off x="4967288" y="4437063"/>
            <a:ext cx="1800225" cy="519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29" name="Oval 21"/>
          <p:cNvSpPr>
            <a:spLocks noChangeArrowheads="1"/>
          </p:cNvSpPr>
          <p:nvPr/>
        </p:nvSpPr>
        <p:spPr bwMode="auto">
          <a:xfrm>
            <a:off x="1476375" y="2708275"/>
            <a:ext cx="1189038" cy="519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30" name="Line 22"/>
          <p:cNvSpPr>
            <a:spLocks noChangeShapeType="1"/>
          </p:cNvSpPr>
          <p:nvPr/>
        </p:nvSpPr>
        <p:spPr bwMode="auto">
          <a:xfrm flipV="1">
            <a:off x="2916238" y="3933825"/>
            <a:ext cx="684212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31" name="Line 23"/>
          <p:cNvSpPr>
            <a:spLocks noChangeShapeType="1"/>
          </p:cNvSpPr>
          <p:nvPr/>
        </p:nvSpPr>
        <p:spPr bwMode="auto">
          <a:xfrm>
            <a:off x="5148263" y="3968750"/>
            <a:ext cx="684212" cy="468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32" name="Line 24"/>
          <p:cNvSpPr>
            <a:spLocks noChangeShapeType="1"/>
          </p:cNvSpPr>
          <p:nvPr/>
        </p:nvSpPr>
        <p:spPr bwMode="auto">
          <a:xfrm flipH="1">
            <a:off x="5327650" y="4976813"/>
            <a:ext cx="323850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33" name="Line 25"/>
          <p:cNvSpPr>
            <a:spLocks noChangeShapeType="1"/>
          </p:cNvSpPr>
          <p:nvPr/>
        </p:nvSpPr>
        <p:spPr bwMode="auto">
          <a:xfrm>
            <a:off x="1835150" y="2097088"/>
            <a:ext cx="2159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34" name="Line 26"/>
          <p:cNvSpPr>
            <a:spLocks noChangeShapeType="1"/>
          </p:cNvSpPr>
          <p:nvPr/>
        </p:nvSpPr>
        <p:spPr bwMode="auto">
          <a:xfrm flipH="1">
            <a:off x="2411413" y="2241550"/>
            <a:ext cx="252412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35" name="Line 27"/>
          <p:cNvSpPr>
            <a:spLocks noChangeShapeType="1"/>
          </p:cNvSpPr>
          <p:nvPr/>
        </p:nvSpPr>
        <p:spPr bwMode="auto">
          <a:xfrm>
            <a:off x="971550" y="2744788"/>
            <a:ext cx="539750" cy="252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36" name="Line 28"/>
          <p:cNvSpPr>
            <a:spLocks noChangeShapeType="1"/>
          </p:cNvSpPr>
          <p:nvPr/>
        </p:nvSpPr>
        <p:spPr bwMode="auto">
          <a:xfrm flipV="1">
            <a:off x="1403350" y="3213100"/>
            <a:ext cx="325438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5837" name="Oval 29"/>
          <p:cNvSpPr>
            <a:spLocks noChangeArrowheads="1"/>
          </p:cNvSpPr>
          <p:nvPr/>
        </p:nvSpPr>
        <p:spPr bwMode="auto">
          <a:xfrm>
            <a:off x="2016125" y="4365625"/>
            <a:ext cx="1584325" cy="5191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38" name="Oval 30"/>
          <p:cNvSpPr>
            <a:spLocks noChangeArrowheads="1"/>
          </p:cNvSpPr>
          <p:nvPr/>
        </p:nvSpPr>
        <p:spPr bwMode="auto">
          <a:xfrm>
            <a:off x="2627313" y="1881188"/>
            <a:ext cx="1692275" cy="519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39" name="Oval 31"/>
          <p:cNvSpPr>
            <a:spLocks noChangeArrowheads="1"/>
          </p:cNvSpPr>
          <p:nvPr/>
        </p:nvSpPr>
        <p:spPr bwMode="auto">
          <a:xfrm>
            <a:off x="1258888" y="1557338"/>
            <a:ext cx="1189037" cy="519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0" name="Oval 32"/>
          <p:cNvSpPr>
            <a:spLocks noChangeArrowheads="1"/>
          </p:cNvSpPr>
          <p:nvPr/>
        </p:nvSpPr>
        <p:spPr bwMode="auto">
          <a:xfrm>
            <a:off x="395288" y="2205038"/>
            <a:ext cx="1476375" cy="519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1" name="Oval 33"/>
          <p:cNvSpPr>
            <a:spLocks noChangeArrowheads="1"/>
          </p:cNvSpPr>
          <p:nvPr/>
        </p:nvSpPr>
        <p:spPr bwMode="auto">
          <a:xfrm>
            <a:off x="431800" y="3897313"/>
            <a:ext cx="1476375" cy="5191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5842" name="Text Box 34"/>
          <p:cNvSpPr txBox="1">
            <a:spLocks noChangeArrowheads="1"/>
          </p:cNvSpPr>
          <p:nvPr/>
        </p:nvSpPr>
        <p:spPr bwMode="auto">
          <a:xfrm>
            <a:off x="5688013" y="2133600"/>
            <a:ext cx="944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Asia </a:t>
            </a:r>
          </a:p>
        </p:txBody>
      </p:sp>
      <p:sp>
        <p:nvSpPr>
          <p:cNvPr id="375843" name="Text Box 35"/>
          <p:cNvSpPr txBox="1">
            <a:spLocks noChangeArrowheads="1"/>
          </p:cNvSpPr>
          <p:nvPr/>
        </p:nvSpPr>
        <p:spPr bwMode="auto">
          <a:xfrm>
            <a:off x="2124075" y="4329113"/>
            <a:ext cx="1398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Europe </a:t>
            </a:r>
          </a:p>
        </p:txBody>
      </p:sp>
      <p:sp>
        <p:nvSpPr>
          <p:cNvPr id="375844" name="Text Box 36"/>
          <p:cNvSpPr txBox="1">
            <a:spLocks noChangeArrowheads="1"/>
          </p:cNvSpPr>
          <p:nvPr/>
        </p:nvSpPr>
        <p:spPr bwMode="auto">
          <a:xfrm>
            <a:off x="5076825" y="4437063"/>
            <a:ext cx="1574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America </a:t>
            </a:r>
          </a:p>
        </p:txBody>
      </p:sp>
      <p:sp>
        <p:nvSpPr>
          <p:cNvPr id="375845" name="Text Box 37"/>
          <p:cNvSpPr txBox="1">
            <a:spLocks noChangeArrowheads="1"/>
          </p:cNvSpPr>
          <p:nvPr/>
        </p:nvSpPr>
        <p:spPr bwMode="auto">
          <a:xfrm>
            <a:off x="2843213" y="1844675"/>
            <a:ext cx="11906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/>
              <a:t>giraffe</a:t>
            </a:r>
          </a:p>
        </p:txBody>
      </p:sp>
      <p:sp>
        <p:nvSpPr>
          <p:cNvPr id="375846" name="Text Box 38"/>
          <p:cNvSpPr txBox="1">
            <a:spLocks noChangeArrowheads="1"/>
          </p:cNvSpPr>
          <p:nvPr/>
        </p:nvSpPr>
        <p:spPr bwMode="auto">
          <a:xfrm>
            <a:off x="1476375" y="2673350"/>
            <a:ext cx="1239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Africa </a:t>
            </a:r>
          </a:p>
        </p:txBody>
      </p:sp>
      <p:sp>
        <p:nvSpPr>
          <p:cNvPr id="375847" name="Text Box 39"/>
          <p:cNvSpPr txBox="1">
            <a:spLocks noChangeArrowheads="1"/>
          </p:cNvSpPr>
          <p:nvPr/>
        </p:nvSpPr>
        <p:spPr bwMode="auto">
          <a:xfrm>
            <a:off x="1403350" y="1557338"/>
            <a:ext cx="1031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zebra</a:t>
            </a:r>
          </a:p>
        </p:txBody>
      </p:sp>
      <p:sp>
        <p:nvSpPr>
          <p:cNvPr id="375848" name="Text Box 40"/>
          <p:cNvSpPr txBox="1">
            <a:spLocks noChangeArrowheads="1"/>
          </p:cNvSpPr>
          <p:nvPr/>
        </p:nvSpPr>
        <p:spPr bwMode="auto">
          <a:xfrm>
            <a:off x="431800" y="2133600"/>
            <a:ext cx="1489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elephant</a:t>
            </a:r>
          </a:p>
        </p:txBody>
      </p:sp>
      <p:sp>
        <p:nvSpPr>
          <p:cNvPr id="375849" name="Text Box 41"/>
          <p:cNvSpPr txBox="1">
            <a:spLocks noChangeArrowheads="1"/>
          </p:cNvSpPr>
          <p:nvPr/>
        </p:nvSpPr>
        <p:spPr bwMode="auto">
          <a:xfrm>
            <a:off x="431800" y="3933825"/>
            <a:ext cx="1390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monkey</a:t>
            </a:r>
          </a:p>
        </p:txBody>
      </p:sp>
      <p:sp>
        <p:nvSpPr>
          <p:cNvPr id="375850" name="Text Box 42"/>
          <p:cNvSpPr txBox="1">
            <a:spLocks noChangeArrowheads="1"/>
          </p:cNvSpPr>
          <p:nvPr/>
        </p:nvSpPr>
        <p:spPr bwMode="auto">
          <a:xfrm>
            <a:off x="4464050" y="873125"/>
            <a:ext cx="11350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panda</a:t>
            </a:r>
          </a:p>
        </p:txBody>
      </p:sp>
      <p:sp>
        <p:nvSpPr>
          <p:cNvPr id="375851" name="Text Box 43"/>
          <p:cNvSpPr txBox="1">
            <a:spLocks noChangeArrowheads="1"/>
          </p:cNvSpPr>
          <p:nvPr/>
        </p:nvSpPr>
        <p:spPr bwMode="auto">
          <a:xfrm>
            <a:off x="7200900" y="873125"/>
            <a:ext cx="893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tiger</a:t>
            </a:r>
          </a:p>
        </p:txBody>
      </p:sp>
      <p:sp>
        <p:nvSpPr>
          <p:cNvPr id="375852" name="Text Box 44"/>
          <p:cNvSpPr txBox="1">
            <a:spLocks noChangeArrowheads="1"/>
          </p:cNvSpPr>
          <p:nvPr/>
        </p:nvSpPr>
        <p:spPr bwMode="auto">
          <a:xfrm>
            <a:off x="7632700" y="1916113"/>
            <a:ext cx="14890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elephant</a:t>
            </a:r>
          </a:p>
        </p:txBody>
      </p:sp>
      <p:sp>
        <p:nvSpPr>
          <p:cNvPr id="375853" name="Text Box 45"/>
          <p:cNvSpPr txBox="1">
            <a:spLocks noChangeArrowheads="1"/>
          </p:cNvSpPr>
          <p:nvPr/>
        </p:nvSpPr>
        <p:spPr bwMode="auto">
          <a:xfrm>
            <a:off x="7092950" y="3500438"/>
            <a:ext cx="139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monkey</a:t>
            </a:r>
          </a:p>
        </p:txBody>
      </p:sp>
      <p:sp>
        <p:nvSpPr>
          <p:cNvPr id="375855" name="Text Box 47"/>
          <p:cNvSpPr txBox="1">
            <a:spLocks noChangeArrowheads="1"/>
          </p:cNvSpPr>
          <p:nvPr/>
        </p:nvSpPr>
        <p:spPr bwMode="auto">
          <a:xfrm>
            <a:off x="4427538" y="5516563"/>
            <a:ext cx="1390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990000"/>
                </a:solidFill>
              </a:rPr>
              <a:t>monkey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5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5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5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5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5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5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330" name="Picture 2" descr="grammar_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5331" name="WordArt 3"/>
          <p:cNvSpPr>
            <a:spLocks noChangeArrowheads="1" noChangeShapeType="1" noTextEdit="1"/>
          </p:cNvSpPr>
          <p:nvPr/>
        </p:nvSpPr>
        <p:spPr bwMode="auto">
          <a:xfrm>
            <a:off x="1547813" y="2565400"/>
            <a:ext cx="62484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2343"/>
              </a:avLst>
            </a:prstTxWarp>
          </a:bodyPr>
          <a:lstStyle/>
          <a:p>
            <a:pPr algn="ctr"/>
            <a:r>
              <a:rPr lang="en-US" altLang="zh-CN" sz="4800" kern="10">
                <a:ln w="12700">
                  <a:solidFill>
                    <a:srgbClr val="B2B2B2"/>
                  </a:solidFill>
                  <a:rou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Comic Sans MS" panose="030F0702030302020204"/>
              </a:rPr>
              <a:t> Around the world</a:t>
            </a:r>
            <a:endParaRPr lang="zh-CN" altLang="en-US" sz="4800" kern="10">
              <a:ln w="12700">
                <a:solidFill>
                  <a:srgbClr val="B2B2B2"/>
                </a:solidFill>
                <a:rou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Comic Sans MS" panose="030F07020303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8" name="Picture 6" descr="Camel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152400"/>
            <a:ext cx="4357688" cy="338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6839" name="Picture 7" descr="Kangaro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52400"/>
            <a:ext cx="4140200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6840" name="Text Box 8"/>
          <p:cNvSpPr txBox="1">
            <a:spLocks noChangeArrowheads="1"/>
          </p:cNvSpPr>
          <p:nvPr/>
        </p:nvSpPr>
        <p:spPr bwMode="auto">
          <a:xfrm>
            <a:off x="0" y="3459163"/>
            <a:ext cx="4703763" cy="338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Camels</a:t>
            </a:r>
          </a:p>
          <a:p>
            <a:r>
              <a:rPr lang="en-US" altLang="zh-CN" sz="2800">
                <a:solidFill>
                  <a:srgbClr val="FF0000"/>
                </a:solidFill>
              </a:rPr>
              <a:t>The camel lives in the deserts </a:t>
            </a:r>
          </a:p>
          <a:p>
            <a:r>
              <a:rPr lang="en-US" altLang="zh-CN" sz="2800">
                <a:solidFill>
                  <a:srgbClr val="FF0000"/>
                </a:solidFill>
              </a:rPr>
              <a:t> of Africa and Asia and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en-US" altLang="zh-CN" sz="2800">
                <a:solidFill>
                  <a:srgbClr val="FF0000"/>
                </a:solidFill>
              </a:rPr>
              <a:t>eats</a:t>
            </a:r>
          </a:p>
          <a:p>
            <a:r>
              <a:rPr lang="en-US" altLang="zh-CN" sz="2800">
                <a:solidFill>
                  <a:srgbClr val="FF0000"/>
                </a:solidFill>
              </a:rPr>
              <a:t> grass. Some people think it </a:t>
            </a:r>
          </a:p>
          <a:p>
            <a:r>
              <a:rPr lang="en-US" altLang="zh-CN" sz="2800">
                <a:solidFill>
                  <a:srgbClr val="FF0000"/>
                </a:solidFill>
              </a:rPr>
              <a:t> carries water in the humps</a:t>
            </a:r>
          </a:p>
          <a:p>
            <a:r>
              <a:rPr lang="en-US" altLang="zh-CN" sz="2800">
                <a:solidFill>
                  <a:srgbClr val="FF0000"/>
                </a:solidFill>
              </a:rPr>
              <a:t> on its back, but it’s not true.</a:t>
            </a:r>
          </a:p>
          <a:p>
            <a:r>
              <a:rPr lang="en-US" altLang="zh-CN" sz="2800">
                <a:solidFill>
                  <a:srgbClr val="FF0000"/>
                </a:solidFill>
              </a:rPr>
              <a:t> In fact, it’s fat.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76842" name="Text Box 10"/>
          <p:cNvSpPr txBox="1">
            <a:spLocks noChangeArrowheads="1"/>
          </p:cNvSpPr>
          <p:nvPr/>
        </p:nvSpPr>
        <p:spPr bwMode="auto">
          <a:xfrm>
            <a:off x="4427538" y="2800350"/>
            <a:ext cx="49688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Kangaroo</a:t>
            </a:r>
          </a:p>
          <a:p>
            <a:r>
              <a:rPr lang="en-US" altLang="zh-CN" sz="2800"/>
              <a:t>The kangaroo is an Australia</a:t>
            </a:r>
          </a:p>
          <a:p>
            <a:r>
              <a:rPr lang="en-US" altLang="zh-CN" sz="2800"/>
              <a:t> animal. It eats grass and leaves, but it doesn’t eat meat. It carries its babies in a pocket on the front of its body. With its strong tail and back legs, the kangaroo jumps across</a:t>
            </a:r>
          </a:p>
          <a:p>
            <a:r>
              <a:rPr lang="en-US" altLang="zh-CN" sz="2800"/>
              <a:t> the grassland.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6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68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6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68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6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68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6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68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6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68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6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6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6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 descr="wall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55" name="Text Box 3"/>
          <p:cNvSpPr txBox="1">
            <a:spLocks noChangeArrowheads="1"/>
          </p:cNvSpPr>
          <p:nvPr/>
        </p:nvSpPr>
        <p:spPr bwMode="auto">
          <a:xfrm>
            <a:off x="152400" y="4724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b="0"/>
          </a:p>
        </p:txBody>
      </p:sp>
      <p:pic>
        <p:nvPicPr>
          <p:cNvPr id="356356" name="Picture 4" descr="swr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91000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57" name="Picture 5" descr="stph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371600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58" name="Picture 6" descr="大气污染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295400"/>
            <a:ext cx="2590800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6359" name="Picture 7" descr="u=2894133250,1839400546&amp;gp=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114800"/>
            <a:ext cx="1752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6360" name="Text Box 8"/>
          <p:cNvSpPr txBox="1">
            <a:spLocks noChangeArrowheads="1"/>
          </p:cNvSpPr>
          <p:nvPr/>
        </p:nvSpPr>
        <p:spPr bwMode="auto">
          <a:xfrm>
            <a:off x="762000" y="3276600"/>
            <a:ext cx="381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Century Gothic" panose="020B0502020202020204" pitchFamily="34" charset="0"/>
              </a:rPr>
              <a:t>polluting</a:t>
            </a:r>
            <a:r>
              <a:rPr lang="zh-CN" altLang="en-US" sz="2800">
                <a:solidFill>
                  <a:srgbClr val="000066"/>
                </a:solidFill>
                <a:latin typeface="Century Gothic" panose="020B0502020202020204" pitchFamily="34" charset="0"/>
              </a:rPr>
              <a:t>（</a:t>
            </a:r>
            <a:r>
              <a:rPr lang="zh-CN" altLang="en-US" sz="2800">
                <a:solidFill>
                  <a:srgbClr val="000066"/>
                </a:solidFill>
                <a:latin typeface="Century Gothic" panose="020B0502020202020204" pitchFamily="34" charset="0"/>
                <a:ea typeface="隶书" panose="02010509060101010101" pitchFamily="49" charset="-122"/>
              </a:rPr>
              <a:t>污染</a:t>
            </a:r>
            <a:r>
              <a:rPr lang="zh-CN" altLang="en-US" sz="2800">
                <a:solidFill>
                  <a:srgbClr val="000066"/>
                </a:solidFill>
                <a:latin typeface="Century Gothic" panose="020B0502020202020204" pitchFamily="34" charset="0"/>
              </a:rPr>
              <a:t>） </a:t>
            </a:r>
            <a:r>
              <a:rPr lang="en-US" altLang="zh-CN" sz="2800">
                <a:solidFill>
                  <a:srgbClr val="000066"/>
                </a:solidFill>
                <a:latin typeface="Century Gothic" panose="020B0502020202020204" pitchFamily="34" charset="0"/>
              </a:rPr>
              <a:t>air</a:t>
            </a:r>
          </a:p>
        </p:txBody>
      </p:sp>
      <p:sp>
        <p:nvSpPr>
          <p:cNvPr id="356361" name="Text Box 9"/>
          <p:cNvSpPr txBox="1">
            <a:spLocks noChangeArrowheads="1"/>
          </p:cNvSpPr>
          <p:nvPr/>
        </p:nvSpPr>
        <p:spPr bwMode="auto">
          <a:xfrm>
            <a:off x="5181600" y="32766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Century Gothic" panose="020B0502020202020204" pitchFamily="34" charset="0"/>
              </a:rPr>
              <a:t>cutting down trees</a:t>
            </a:r>
          </a:p>
        </p:txBody>
      </p:sp>
      <p:sp>
        <p:nvSpPr>
          <p:cNvPr id="356362" name="Text Box 10"/>
          <p:cNvSpPr txBox="1">
            <a:spLocks noChangeArrowheads="1"/>
          </p:cNvSpPr>
          <p:nvPr/>
        </p:nvSpPr>
        <p:spPr bwMode="auto">
          <a:xfrm>
            <a:off x="762000" y="6096000"/>
            <a:ext cx="441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Century Gothic" panose="020B0502020202020204" pitchFamily="34" charset="0"/>
              </a:rPr>
              <a:t>polluting </a:t>
            </a:r>
            <a:r>
              <a:rPr lang="zh-CN" altLang="en-US" sz="2800">
                <a:solidFill>
                  <a:srgbClr val="000066"/>
                </a:solidFill>
                <a:latin typeface="Century Gothic" panose="020B0502020202020204" pitchFamily="34" charset="0"/>
              </a:rPr>
              <a:t>（</a:t>
            </a:r>
            <a:r>
              <a:rPr lang="zh-CN" altLang="en-US" sz="2800">
                <a:solidFill>
                  <a:srgbClr val="000066"/>
                </a:solidFill>
                <a:latin typeface="Century Gothic" panose="020B0502020202020204" pitchFamily="34" charset="0"/>
                <a:ea typeface="隶书" panose="02010509060101010101" pitchFamily="49" charset="-122"/>
              </a:rPr>
              <a:t>污染</a:t>
            </a:r>
            <a:r>
              <a:rPr lang="zh-CN" altLang="en-US" sz="2800">
                <a:solidFill>
                  <a:srgbClr val="000066"/>
                </a:solidFill>
                <a:latin typeface="Century Gothic" panose="020B0502020202020204" pitchFamily="34" charset="0"/>
              </a:rPr>
              <a:t>） </a:t>
            </a:r>
            <a:r>
              <a:rPr lang="en-US" altLang="zh-CN" sz="2800">
                <a:solidFill>
                  <a:srgbClr val="000066"/>
                </a:solidFill>
                <a:latin typeface="Century Gothic" panose="020B0502020202020204" pitchFamily="34" charset="0"/>
              </a:rPr>
              <a:t>water</a:t>
            </a:r>
          </a:p>
        </p:txBody>
      </p:sp>
      <p:sp>
        <p:nvSpPr>
          <p:cNvPr id="356363" name="Text Box 11"/>
          <p:cNvSpPr txBox="1">
            <a:spLocks noChangeArrowheads="1"/>
          </p:cNvSpPr>
          <p:nvPr/>
        </p:nvSpPr>
        <p:spPr bwMode="auto">
          <a:xfrm>
            <a:off x="5562600" y="60960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0066"/>
                </a:solidFill>
                <a:latin typeface="Century Gothic" panose="020B0502020202020204" pitchFamily="34" charset="0"/>
              </a:rPr>
              <a:t>killing animals</a:t>
            </a:r>
          </a:p>
        </p:txBody>
      </p:sp>
      <p:sp>
        <p:nvSpPr>
          <p:cNvPr id="356364" name="Text Box 12"/>
          <p:cNvSpPr txBox="1">
            <a:spLocks noChangeArrowheads="1"/>
          </p:cNvSpPr>
          <p:nvPr/>
        </p:nvSpPr>
        <p:spPr bwMode="auto">
          <a:xfrm>
            <a:off x="914400" y="381000"/>
            <a:ext cx="7467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Comic Sans MS" panose="030F0702030302020204" pitchFamily="66" charset="0"/>
              </a:rPr>
              <a:t>Are these behaviors</a:t>
            </a:r>
            <a:r>
              <a:rPr lang="zh-CN" altLang="en-US" sz="2800">
                <a:latin typeface="Comic Sans MS" panose="030F0702030302020204" pitchFamily="66" charset="0"/>
              </a:rPr>
              <a:t>（行为） </a:t>
            </a:r>
            <a:r>
              <a:rPr lang="en-US" altLang="zh-CN" sz="2800">
                <a:latin typeface="Comic Sans MS" panose="030F0702030302020204" pitchFamily="66" charset="0"/>
              </a:rPr>
              <a:t>good or bad?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389" name="Slide" r:id="rId3" imgW="4572000" imgH="3429000" progId="PowerPoint.Slide.8">
                  <p:embed/>
                </p:oleObj>
              </mc:Choice>
              <mc:Fallback>
                <p:oleObj name="Slide" r:id="rId3" imgW="4572000" imgH="342900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152400" y="4724400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 b="0"/>
          </a:p>
        </p:txBody>
      </p:sp>
      <p:sp>
        <p:nvSpPr>
          <p:cNvPr id="357380" name="Text Box 4"/>
          <p:cNvSpPr txBox="1">
            <a:spLocks noChangeArrowheads="1"/>
          </p:cNvSpPr>
          <p:nvPr/>
        </p:nvSpPr>
        <p:spPr bwMode="auto">
          <a:xfrm>
            <a:off x="755650" y="4221163"/>
            <a:ext cx="77724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993366"/>
                </a:solidFill>
                <a:latin typeface="Comic Sans MS" panose="030F0702030302020204" pitchFamily="66" charset="0"/>
              </a:rPr>
              <a:t>If we don’t protect</a:t>
            </a:r>
            <a:r>
              <a:rPr lang="zh-CN" altLang="en-US" sz="3600">
                <a:solidFill>
                  <a:srgbClr val="993366"/>
                </a:solidFill>
                <a:latin typeface="Comic Sans MS" panose="030F0702030302020204" pitchFamily="66" charset="0"/>
              </a:rPr>
              <a:t>（</a:t>
            </a:r>
            <a:r>
              <a:rPr lang="zh-CN" altLang="en-US" sz="3600">
                <a:solidFill>
                  <a:srgbClr val="993366"/>
                </a:solidFill>
                <a:latin typeface="Comic Sans MS" panose="030F0702030302020204" pitchFamily="66" charset="0"/>
                <a:ea typeface="隶书" panose="02010509060101010101" pitchFamily="49" charset="-122"/>
              </a:rPr>
              <a:t>保护</a:t>
            </a:r>
            <a:r>
              <a:rPr lang="zh-CN" altLang="en-US" sz="3600">
                <a:solidFill>
                  <a:srgbClr val="993366"/>
                </a:solidFill>
                <a:latin typeface="Comic Sans MS" panose="030F0702030302020204" pitchFamily="66" charset="0"/>
              </a:rPr>
              <a:t>）</a:t>
            </a:r>
            <a:r>
              <a:rPr lang="en-US" altLang="zh-CN" sz="3600">
                <a:solidFill>
                  <a:srgbClr val="993366"/>
                </a:solidFill>
                <a:latin typeface="Comic Sans MS" panose="030F0702030302020204" pitchFamily="66" charset="0"/>
              </a:rPr>
              <a:t>them, we can’t see these lovely animals in the future </a:t>
            </a:r>
            <a:r>
              <a:rPr lang="zh-CN" altLang="en-US" sz="2400">
                <a:solidFill>
                  <a:srgbClr val="993366"/>
                </a:solidFill>
              </a:rPr>
              <a:t>（</a:t>
            </a:r>
            <a:r>
              <a:rPr lang="zh-CN" altLang="en-US" sz="3600">
                <a:solidFill>
                  <a:srgbClr val="993366"/>
                </a:solidFill>
                <a:ea typeface="隶书" panose="02010509060101010101" pitchFamily="49" charset="-122"/>
              </a:rPr>
              <a:t>将来</a:t>
            </a:r>
            <a:r>
              <a:rPr lang="zh-CN" altLang="en-US" sz="2400">
                <a:solidFill>
                  <a:srgbClr val="993366"/>
                </a:solidFill>
              </a:rPr>
              <a:t>）</a:t>
            </a:r>
            <a:r>
              <a:rPr lang="zh-CN" altLang="en-US" sz="2400" b="0"/>
              <a:t> </a:t>
            </a:r>
            <a:r>
              <a:rPr lang="en-US" altLang="zh-CN" sz="3600">
                <a:solidFill>
                  <a:srgbClr val="993366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57381" name="Picture 5" descr="熊猫仔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3" y="1125538"/>
            <a:ext cx="3960812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7382" name="Picture 6" descr="曼谷小白虎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125538"/>
            <a:ext cx="4032250" cy="28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WordArt 2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2484438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 panose="030F0702030302020204"/>
              </a:rPr>
              <a:t>Writing</a:t>
            </a:r>
            <a:endParaRPr lang="zh-CN" altLang="en-US" sz="3600" kern="10" dirty="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78883" name="Text Box 3"/>
          <p:cNvSpPr txBox="1">
            <a:spLocks noChangeArrowheads="1"/>
          </p:cNvSpPr>
          <p:nvPr/>
        </p:nvSpPr>
        <p:spPr bwMode="auto">
          <a:xfrm>
            <a:off x="1439863" y="1952625"/>
            <a:ext cx="6553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Write 5 sentences about your favorite animal.</a:t>
            </a:r>
          </a:p>
          <a:p>
            <a:pPr>
              <a:spcBef>
                <a:spcPct val="50000"/>
              </a:spcBef>
            </a:pP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Use the words you know.</a:t>
            </a:r>
          </a:p>
          <a:p>
            <a:pPr>
              <a:spcBef>
                <a:spcPct val="50000"/>
              </a:spcBef>
            </a:pP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Tell</a:t>
            </a:r>
            <a:r>
              <a:rPr kumimoji="0"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where</a:t>
            </a: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it lives, </a:t>
            </a:r>
            <a:r>
              <a:rPr kumimoji="0"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what </a:t>
            </a: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it </a:t>
            </a:r>
            <a:r>
              <a:rPr kumimoji="0"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looks like</a:t>
            </a: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, </a:t>
            </a:r>
            <a:r>
              <a:rPr kumimoji="0"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what </a:t>
            </a: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it likes to </a:t>
            </a:r>
            <a:r>
              <a:rPr kumimoji="0"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eat</a:t>
            </a: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…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WordArt 2"/>
          <p:cNvSpPr>
            <a:spLocks noChangeArrowheads="1" noChangeShapeType="1" noTextEdit="1"/>
          </p:cNvSpPr>
          <p:nvPr/>
        </p:nvSpPr>
        <p:spPr bwMode="auto">
          <a:xfrm>
            <a:off x="2808288" y="368300"/>
            <a:ext cx="3205162" cy="9350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kern="10" dirty="0">
                <a:ln w="12700">
                  <a:solidFill>
                    <a:schemeClr val="tx1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Comic Sans MS" panose="030F0702030302020204"/>
              </a:rPr>
              <a:t>Homework</a:t>
            </a:r>
            <a:endParaRPr lang="zh-CN" altLang="en-US" sz="3600" kern="10" dirty="0">
              <a:ln w="12700">
                <a:solidFill>
                  <a:schemeClr val="tx1"/>
                </a:solidFill>
                <a:rou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1187450" y="1952625"/>
            <a:ext cx="7453313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 Write a short passage about </a:t>
            </a:r>
          </a:p>
          <a:p>
            <a:pPr>
              <a:spcBef>
                <a:spcPct val="50000"/>
              </a:spcBef>
            </a:pP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   your </a:t>
            </a:r>
            <a:r>
              <a:rPr kumimoji="0" lang="en-US" altLang="zh-CN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favourite</a:t>
            </a: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animals.</a:t>
            </a:r>
          </a:p>
          <a:p>
            <a:pPr>
              <a:spcBef>
                <a:spcPct val="50000"/>
              </a:spcBef>
            </a:pP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 Make a poster of your    </a:t>
            </a:r>
            <a:r>
              <a:rPr kumimoji="0" lang="en-US" altLang="zh-CN" sz="36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favourite</a:t>
            </a:r>
            <a:r>
              <a:rPr kumimoji="0" lang="en-US" altLang="zh-CN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 animals.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539750" y="2039938"/>
            <a:ext cx="8351838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kumimoji="0" lang="en-US" altLang="zh-CN" sz="3600" dirty="0"/>
              <a:t>1. The monkey _____ (like) bananas.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2. Lucy ___________ (not visit) Japan.  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3.  ____ Tiger ____ (live) in the wild in 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    China?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4. The worker _____ (give) the lion ten 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    kilos of meat a day.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5. Where ____ the wolf _____ (come)   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    from?</a:t>
            </a: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468313" y="1484313"/>
            <a:ext cx="8528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0" lang="zh-CN" altLang="en-US" sz="3600" dirty="0">
                <a:solidFill>
                  <a:srgbClr val="9900CC"/>
                </a:solidFill>
              </a:rPr>
              <a:t>一、 用括号内所给动词的适当形式填空。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3635375" y="2066925"/>
            <a:ext cx="11445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CN" sz="3600">
                <a:solidFill>
                  <a:srgbClr val="FF0000"/>
                </a:solidFill>
              </a:rPr>
              <a:t>likes</a:t>
            </a: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2122488" y="2636838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doesn’t visit</a:t>
            </a:r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1114425" y="3219450"/>
            <a:ext cx="4105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Does            live </a:t>
            </a: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3419475" y="4300538"/>
            <a:ext cx="137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 gives </a:t>
            </a:r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2411413" y="5524500"/>
            <a:ext cx="4608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does                 come</a:t>
            </a:r>
          </a:p>
        </p:txBody>
      </p:sp>
      <p:pic>
        <p:nvPicPr>
          <p:cNvPr id="363529" name="Picture 9" descr="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16113" y="469900"/>
            <a:ext cx="2754312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30" name="Rectangle 10"/>
          <p:cNvSpPr>
            <a:spLocks noChangeArrowheads="1"/>
          </p:cNvSpPr>
          <p:nvPr/>
        </p:nvSpPr>
        <p:spPr bwMode="auto">
          <a:xfrm>
            <a:off x="2844800" y="650875"/>
            <a:ext cx="1655763" cy="693738"/>
          </a:xfrm>
          <a:prstGeom prst="rect">
            <a:avLst/>
          </a:prstGeom>
          <a:solidFill>
            <a:srgbClr val="00FF00"/>
          </a:solidFill>
          <a:ln w="53975" cmpd="thinThick" algn="ctr">
            <a:solidFill>
              <a:srgbClr val="339966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500">
                <a:solidFill>
                  <a:schemeClr val="bg1"/>
                </a:solidFill>
              </a:rPr>
              <a:t>Quiz</a:t>
            </a:r>
          </a:p>
        </p:txBody>
      </p:sp>
      <p:sp>
        <p:nvSpPr>
          <p:cNvPr id="363531" name="Oval 11"/>
          <p:cNvSpPr>
            <a:spLocks noChangeArrowheads="1"/>
          </p:cNvSpPr>
          <p:nvPr/>
        </p:nvSpPr>
        <p:spPr bwMode="auto">
          <a:xfrm>
            <a:off x="1908175" y="2168525"/>
            <a:ext cx="1727200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32" name="Oval 12"/>
          <p:cNvSpPr>
            <a:spLocks noChangeArrowheads="1"/>
          </p:cNvSpPr>
          <p:nvPr/>
        </p:nvSpPr>
        <p:spPr bwMode="auto">
          <a:xfrm>
            <a:off x="935038" y="2708275"/>
            <a:ext cx="1296987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33" name="Oval 13"/>
          <p:cNvSpPr>
            <a:spLocks noChangeArrowheads="1"/>
          </p:cNvSpPr>
          <p:nvPr/>
        </p:nvSpPr>
        <p:spPr bwMode="auto">
          <a:xfrm>
            <a:off x="2124075" y="3321050"/>
            <a:ext cx="1223963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34" name="Oval 14"/>
          <p:cNvSpPr>
            <a:spLocks noChangeArrowheads="1"/>
          </p:cNvSpPr>
          <p:nvPr/>
        </p:nvSpPr>
        <p:spPr bwMode="auto">
          <a:xfrm>
            <a:off x="1943100" y="4473575"/>
            <a:ext cx="1584325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3535" name="Oval 15"/>
          <p:cNvSpPr>
            <a:spLocks noChangeArrowheads="1"/>
          </p:cNvSpPr>
          <p:nvPr/>
        </p:nvSpPr>
        <p:spPr bwMode="auto">
          <a:xfrm>
            <a:off x="3455988" y="5589588"/>
            <a:ext cx="1727200" cy="611187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3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4" grpId="0"/>
      <p:bldP spid="363525" grpId="0"/>
      <p:bldP spid="363526" grpId="0"/>
      <p:bldP spid="363527" grpId="0"/>
      <p:bldP spid="363528" grpId="0"/>
      <p:bldP spid="363531" grpId="0" animBg="1"/>
      <p:bldP spid="363532" grpId="0" animBg="1"/>
      <p:bldP spid="363533" grpId="0" animBg="1"/>
      <p:bldP spid="363534" grpId="0" animBg="1"/>
      <p:bldP spid="3635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2" name="Picture 4" descr="giraff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96529" y="1148657"/>
            <a:ext cx="493236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3528554" y="4245869"/>
            <a:ext cx="1765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giraffe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1258888" y="0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1007604" y="1148657"/>
            <a:ext cx="6877050" cy="4500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1007604" y="1401069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It lives in Africa.</a:t>
            </a:r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1044117" y="2048769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likes grass and leaves.</a:t>
            </a:r>
          </a:p>
        </p:txBody>
      </p:sp>
      <p:sp>
        <p:nvSpPr>
          <p:cNvPr id="329739" name="Text Box 11"/>
          <p:cNvSpPr txBox="1">
            <a:spLocks noChangeArrowheads="1"/>
          </p:cNvSpPr>
          <p:nvPr/>
        </p:nvSpPr>
        <p:spPr bwMode="auto">
          <a:xfrm>
            <a:off x="1080629" y="2769494"/>
            <a:ext cx="6724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It’s the tallest animal on the land.</a:t>
            </a:r>
          </a:p>
        </p:txBody>
      </p:sp>
      <p:sp>
        <p:nvSpPr>
          <p:cNvPr id="329740" name="Text Box 12"/>
          <p:cNvSpPr txBox="1">
            <a:spLocks noChangeArrowheads="1"/>
          </p:cNvSpPr>
          <p:nvPr/>
        </p:nvSpPr>
        <p:spPr bwMode="auto">
          <a:xfrm>
            <a:off x="1080629" y="3428307"/>
            <a:ext cx="372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It has a long neck.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2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5" grpId="0" animBg="1"/>
      <p:bldP spid="329737" grpId="0" build="allAtOnce"/>
      <p:bldP spid="329738" grpId="0" build="allAtOnce"/>
      <p:bldP spid="329739" grpId="0" build="allAtOnce"/>
      <p:bldP spid="329740" grpId="0"/>
      <p:bldP spid="32974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358775" y="1233488"/>
            <a:ext cx="83756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altLang="zh-CN" sz="3600" dirty="0"/>
              <a:t>6. The snake _________ ( come) </a:t>
            </a:r>
          </a:p>
          <a:p>
            <a:pPr marL="457200" indent="-457200"/>
            <a:r>
              <a:rPr lang="en-US" altLang="zh-CN" sz="3600" dirty="0"/>
              <a:t>    from America.</a:t>
            </a:r>
          </a:p>
          <a:p>
            <a:pPr marL="457200" indent="-457200"/>
            <a:r>
              <a:rPr lang="en-US" altLang="zh-CN" sz="3600" dirty="0"/>
              <a:t>7. Snakes ________ (live) in Asia, </a:t>
            </a:r>
          </a:p>
          <a:p>
            <a:pPr marL="457200" indent="-457200"/>
            <a:r>
              <a:rPr lang="en-US" altLang="zh-CN" sz="3600" dirty="0"/>
              <a:t>    Africa, America, Australia and Europe.</a:t>
            </a:r>
          </a:p>
          <a:p>
            <a:pPr marL="457200" indent="-457200"/>
            <a:r>
              <a:rPr lang="en-US" altLang="zh-CN" sz="3600" dirty="0"/>
              <a:t>8. The monkey _________ (eat) fruit.</a:t>
            </a:r>
          </a:p>
          <a:p>
            <a:pPr marL="457200" indent="-457200"/>
            <a:r>
              <a:rPr lang="en-US" altLang="zh-CN" sz="3600" dirty="0"/>
              <a:t>9. Monkeys _________ (come) from </a:t>
            </a:r>
          </a:p>
          <a:p>
            <a:pPr marL="457200" indent="-457200"/>
            <a:r>
              <a:rPr lang="en-US" altLang="zh-CN" sz="3600" dirty="0"/>
              <a:t>    South America.</a:t>
            </a:r>
          </a:p>
          <a:p>
            <a:pPr marL="457200" indent="-457200"/>
            <a:r>
              <a:rPr lang="en-US" altLang="zh-CN" sz="3600" dirty="0"/>
              <a:t>10. The wolf _________ (live) in the </a:t>
            </a:r>
          </a:p>
          <a:p>
            <a:pPr marL="457200" indent="-457200"/>
            <a:r>
              <a:rPr lang="en-US" altLang="zh-CN" sz="3600" dirty="0"/>
              <a:t>    European forests.</a:t>
            </a:r>
          </a:p>
        </p:txBody>
      </p:sp>
      <p:sp>
        <p:nvSpPr>
          <p:cNvPr id="340998" name="Text Box 6"/>
          <p:cNvSpPr txBox="1">
            <a:spLocks noChangeArrowheads="1"/>
          </p:cNvSpPr>
          <p:nvPr/>
        </p:nvSpPr>
        <p:spPr bwMode="auto">
          <a:xfrm>
            <a:off x="3348038" y="1233488"/>
            <a:ext cx="137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come</a:t>
            </a:r>
            <a:r>
              <a:rPr lang="en-US" altLang="zh-CN" sz="36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2627313" y="2312988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live</a:t>
            </a:r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3455988" y="3465513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eat</a:t>
            </a:r>
            <a:r>
              <a:rPr lang="en-US" altLang="zh-CN" sz="36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2951163" y="396875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come</a:t>
            </a:r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3419475" y="5049838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0000FF"/>
                </a:solidFill>
              </a:rPr>
              <a:t>live</a:t>
            </a:r>
            <a:r>
              <a:rPr lang="en-US" altLang="zh-CN" sz="36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341003" name="Oval 11"/>
          <p:cNvSpPr>
            <a:spLocks noChangeArrowheads="1"/>
          </p:cNvSpPr>
          <p:nvPr/>
        </p:nvSpPr>
        <p:spPr bwMode="auto">
          <a:xfrm>
            <a:off x="1692275" y="1341438"/>
            <a:ext cx="1295400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4" name="Oval 12"/>
          <p:cNvSpPr>
            <a:spLocks noChangeArrowheads="1"/>
          </p:cNvSpPr>
          <p:nvPr/>
        </p:nvSpPr>
        <p:spPr bwMode="auto">
          <a:xfrm>
            <a:off x="755650" y="2384425"/>
            <a:ext cx="1727200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5" name="Oval 13"/>
          <p:cNvSpPr>
            <a:spLocks noChangeArrowheads="1"/>
          </p:cNvSpPr>
          <p:nvPr/>
        </p:nvSpPr>
        <p:spPr bwMode="auto">
          <a:xfrm>
            <a:off x="1763713" y="3573463"/>
            <a:ext cx="1727200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6" name="Oval 14"/>
          <p:cNvSpPr>
            <a:spLocks noChangeArrowheads="1"/>
          </p:cNvSpPr>
          <p:nvPr/>
        </p:nvSpPr>
        <p:spPr bwMode="auto">
          <a:xfrm>
            <a:off x="792163" y="4041775"/>
            <a:ext cx="2016125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41007" name="Oval 15"/>
          <p:cNvSpPr>
            <a:spLocks noChangeArrowheads="1"/>
          </p:cNvSpPr>
          <p:nvPr/>
        </p:nvSpPr>
        <p:spPr bwMode="auto">
          <a:xfrm>
            <a:off x="1908175" y="5121275"/>
            <a:ext cx="1150938" cy="611188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/>
      <p:bldP spid="340999" grpId="0"/>
      <p:bldP spid="341000" grpId="0"/>
      <p:bldP spid="341001" grpId="0"/>
      <p:bldP spid="341002" grpId="0"/>
      <p:bldP spid="341003" grpId="0" animBg="1"/>
      <p:bldP spid="341004" grpId="0" animBg="1"/>
      <p:bldP spid="341005" grpId="0" animBg="1"/>
      <p:bldP spid="341006" grpId="0" animBg="1"/>
      <p:bldP spid="34100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541338" y="1057275"/>
            <a:ext cx="8531225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878205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400175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92278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44475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kumimoji="0" lang="en-US" altLang="zh-CN" sz="3600" dirty="0"/>
              <a:t>1. My </a:t>
            </a:r>
            <a:r>
              <a:rPr kumimoji="0" lang="en-US" altLang="zh-CN" sz="3600" dirty="0" err="1"/>
              <a:t>favourite</a:t>
            </a:r>
            <a:r>
              <a:rPr kumimoji="0" lang="en-US" altLang="zh-CN" sz="3600" dirty="0"/>
              <a:t> animal is </a:t>
            </a:r>
            <a:r>
              <a:rPr kumimoji="0" lang="en-US" altLang="zh-CN" sz="3600" u="sng" dirty="0"/>
              <a:t>the elephant</a:t>
            </a:r>
            <a:r>
              <a:rPr kumimoji="0" lang="en-US" altLang="zh-CN" sz="3600" dirty="0"/>
              <a:t>.  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  </a:t>
            </a:r>
            <a:r>
              <a:rPr kumimoji="0" lang="zh-CN" altLang="en-US" sz="3600" dirty="0"/>
              <a:t>（对划线部分提问）</a:t>
            </a:r>
          </a:p>
          <a:p>
            <a:pPr>
              <a:lnSpc>
                <a:spcPct val="110000"/>
              </a:lnSpc>
            </a:pPr>
            <a:r>
              <a:rPr kumimoji="0" lang="zh-CN" altLang="en-US" sz="3600" dirty="0"/>
              <a:t>     </a:t>
            </a:r>
            <a:r>
              <a:rPr kumimoji="0" lang="en-US" altLang="zh-CN" sz="3600" dirty="0"/>
              <a:t>_____ _ your </a:t>
            </a:r>
            <a:r>
              <a:rPr kumimoji="0" lang="en-US" altLang="zh-CN" sz="3600" dirty="0" err="1"/>
              <a:t>favourite</a:t>
            </a:r>
            <a:r>
              <a:rPr kumimoji="0" lang="en-US" altLang="zh-CN" sz="3600" dirty="0"/>
              <a:t> animal?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2. Hand often goes to see his grandparents       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    on Saturdays.                                                     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  </a:t>
            </a:r>
            <a:r>
              <a:rPr kumimoji="0" lang="zh-CN" altLang="en-US" sz="3600" dirty="0"/>
              <a:t>（改为一般疑问句，并作否定回答）  </a:t>
            </a:r>
          </a:p>
          <a:p>
            <a:pPr>
              <a:lnSpc>
                <a:spcPct val="110000"/>
              </a:lnSpc>
            </a:pPr>
            <a:r>
              <a:rPr kumimoji="0" lang="zh-CN" altLang="en-US" sz="3600" dirty="0"/>
              <a:t>    </a:t>
            </a:r>
            <a:r>
              <a:rPr kumimoji="0" lang="en-US" altLang="zh-CN" sz="3600" dirty="0"/>
              <a:t>____ Hand often __ to see his   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       grandparents on Saturdays?</a:t>
            </a:r>
          </a:p>
          <a:p>
            <a:pPr>
              <a:lnSpc>
                <a:spcPct val="110000"/>
              </a:lnSpc>
            </a:pPr>
            <a:r>
              <a:rPr kumimoji="0" lang="en-US" altLang="zh-CN" sz="3600" dirty="0"/>
              <a:t>    No, he _______.</a:t>
            </a: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539750" y="555625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zh-CN" altLang="en-US" sz="3600" dirty="0">
                <a:solidFill>
                  <a:srgbClr val="9900CC"/>
                </a:solidFill>
              </a:rPr>
              <a:t>二、 句型转换。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116013" y="2349500"/>
            <a:ext cx="238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What is</a:t>
            </a: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971550" y="4659313"/>
            <a:ext cx="496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Does                     go</a:t>
            </a: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2266950" y="5956300"/>
            <a:ext cx="2017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CN" sz="3600">
                <a:solidFill>
                  <a:srgbClr val="FF0000"/>
                </a:solidFill>
              </a:rPr>
              <a:t>doesn’t</a:t>
            </a:r>
          </a:p>
        </p:txBody>
      </p:sp>
      <p:sp>
        <p:nvSpPr>
          <p:cNvPr id="364551" name="Oval 7"/>
          <p:cNvSpPr>
            <a:spLocks noChangeArrowheads="1"/>
          </p:cNvSpPr>
          <p:nvPr/>
        </p:nvSpPr>
        <p:spPr bwMode="auto">
          <a:xfrm>
            <a:off x="3276600" y="3068638"/>
            <a:ext cx="1042988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364549" grpId="0"/>
      <p:bldP spid="364550" grpId="0"/>
      <p:bldP spid="36455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144463" y="549275"/>
            <a:ext cx="8820150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</a:pPr>
            <a:r>
              <a:rPr kumimoji="0" lang="en-US" altLang="zh-CN" sz="3600" dirty="0"/>
              <a:t>3. Our school has two thousand students.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  </a:t>
            </a:r>
            <a:r>
              <a:rPr kumimoji="0" lang="zh-CN" altLang="en-US" sz="3600" dirty="0"/>
              <a:t>（改为同义句）</a:t>
            </a:r>
          </a:p>
          <a:p>
            <a:pPr>
              <a:lnSpc>
                <a:spcPct val="105000"/>
              </a:lnSpc>
            </a:pPr>
            <a:r>
              <a:rPr kumimoji="0" lang="zh-CN" altLang="en-US" sz="3600" dirty="0"/>
              <a:t>     </a:t>
            </a:r>
            <a:r>
              <a:rPr kumimoji="0" lang="en-US" altLang="zh-CN" sz="3600" dirty="0"/>
              <a:t>_____ ___ two thousand students in 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    our school.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4. The panda is from China.                                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  </a:t>
            </a:r>
            <a:r>
              <a:rPr kumimoji="0" lang="zh-CN" altLang="en-US" sz="3600" dirty="0"/>
              <a:t>（改为同义句）</a:t>
            </a:r>
          </a:p>
          <a:p>
            <a:pPr>
              <a:lnSpc>
                <a:spcPct val="105000"/>
              </a:lnSpc>
            </a:pPr>
            <a:r>
              <a:rPr kumimoji="0" lang="zh-CN" altLang="en-US" sz="3600" dirty="0"/>
              <a:t>    </a:t>
            </a:r>
            <a:r>
              <a:rPr kumimoji="0" lang="en-US" altLang="zh-CN" sz="3600" dirty="0"/>
              <a:t>The panda ______ _____ China.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5. The tiger eats </a:t>
            </a:r>
            <a:r>
              <a:rPr kumimoji="0" lang="en-US" altLang="zh-CN" sz="3600" u="sng" dirty="0"/>
              <a:t>5 kilos of</a:t>
            </a:r>
            <a:r>
              <a:rPr kumimoji="0" lang="en-US" altLang="zh-CN" sz="3600" dirty="0"/>
              <a:t> meat a day.                    </a:t>
            </a:r>
          </a:p>
          <a:p>
            <a:pPr>
              <a:lnSpc>
                <a:spcPct val="105000"/>
              </a:lnSpc>
            </a:pPr>
            <a:r>
              <a:rPr kumimoji="0" lang="en-US" altLang="zh-CN" sz="3600" dirty="0"/>
              <a:t>  </a:t>
            </a:r>
            <a:r>
              <a:rPr kumimoji="0" lang="zh-CN" altLang="en-US" sz="3600" dirty="0"/>
              <a:t>（对划线部分提问）</a:t>
            </a:r>
          </a:p>
          <a:p>
            <a:pPr>
              <a:lnSpc>
                <a:spcPct val="105000"/>
              </a:lnSpc>
            </a:pPr>
            <a:r>
              <a:rPr kumimoji="0" lang="zh-CN" altLang="en-US" sz="3600" dirty="0"/>
              <a:t>     </a:t>
            </a:r>
            <a:r>
              <a:rPr kumimoji="0" lang="en-US" altLang="zh-CN" sz="3600" dirty="0"/>
              <a:t>____ _____ meat does the tiger eat a day?</a:t>
            </a:r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576263" y="1808163"/>
            <a:ext cx="3016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There are</a:t>
            </a: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2905125" y="4005263"/>
            <a:ext cx="325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comes  from</a:t>
            </a: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720725" y="5732463"/>
            <a:ext cx="2808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en-US" altLang="zh-CN" sz="3600">
                <a:solidFill>
                  <a:srgbClr val="FF0000"/>
                </a:solidFill>
              </a:rPr>
              <a:t>How much</a:t>
            </a:r>
          </a:p>
        </p:txBody>
      </p:sp>
      <p:sp>
        <p:nvSpPr>
          <p:cNvPr id="365574" name="Oval 6"/>
          <p:cNvSpPr>
            <a:spLocks noChangeArrowheads="1"/>
          </p:cNvSpPr>
          <p:nvPr/>
        </p:nvSpPr>
        <p:spPr bwMode="auto">
          <a:xfrm>
            <a:off x="2879725" y="657225"/>
            <a:ext cx="863600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5575" name="Oval 7"/>
          <p:cNvSpPr>
            <a:spLocks noChangeArrowheads="1"/>
          </p:cNvSpPr>
          <p:nvPr/>
        </p:nvSpPr>
        <p:spPr bwMode="auto">
          <a:xfrm>
            <a:off x="2879725" y="2816225"/>
            <a:ext cx="1476375" cy="684213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5576" name="Oval 8"/>
          <p:cNvSpPr>
            <a:spLocks noChangeArrowheads="1"/>
          </p:cNvSpPr>
          <p:nvPr/>
        </p:nvSpPr>
        <p:spPr bwMode="auto">
          <a:xfrm>
            <a:off x="5292725" y="4689475"/>
            <a:ext cx="1042988" cy="53975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/>
      <p:bldP spid="365572" grpId="0"/>
      <p:bldP spid="365573" grpId="0"/>
      <p:bldP spid="365574" grpId="0" animBg="1"/>
      <p:bldP spid="365575" grpId="0" animBg="1"/>
      <p:bldP spid="3655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7" name="WordArt 5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2773362" cy="6842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Comic Sans MS" panose="030F0702030302020204"/>
              </a:rPr>
              <a:t>idioms</a:t>
            </a:r>
            <a:endParaRPr lang="zh-CN" altLang="en-US" sz="3600" kern="10" dirty="0">
              <a:solidFill>
                <a:srgbClr val="FF0000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Comic Sans MS" panose="030F0702030302020204"/>
            </a:endParaRPr>
          </a:p>
        </p:txBody>
      </p:sp>
      <p:sp>
        <p:nvSpPr>
          <p:cNvPr id="346118" name="Text Box 6"/>
          <p:cNvSpPr txBox="1">
            <a:spLocks noChangeArrowheads="1"/>
          </p:cNvSpPr>
          <p:nvPr/>
        </p:nvSpPr>
        <p:spPr bwMode="auto">
          <a:xfrm>
            <a:off x="533400" y="1752600"/>
            <a:ext cx="817245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Char char="Ø"/>
            </a:pPr>
            <a:r>
              <a:rPr kumimoji="0" lang="en-US" altLang="zh-CN" sz="2400" dirty="0"/>
              <a:t>Love me</a:t>
            </a:r>
            <a:r>
              <a:rPr kumimoji="0" lang="zh-CN" altLang="en-US" sz="2400" dirty="0"/>
              <a:t>，</a:t>
            </a:r>
            <a:r>
              <a:rPr kumimoji="0" lang="en-US" altLang="zh-CN" sz="2400" dirty="0"/>
              <a:t>love my________</a:t>
            </a:r>
            <a:r>
              <a:rPr kumimoji="0" lang="zh-CN" altLang="en-US" sz="2400" dirty="0"/>
              <a:t>．［谚</a:t>
            </a:r>
            <a:r>
              <a:rPr kumimoji="0" lang="en-US" altLang="zh-CN" sz="2400" dirty="0"/>
              <a:t>〕</a:t>
            </a:r>
            <a:r>
              <a:rPr kumimoji="0" lang="zh-CN" altLang="en-US" sz="2400" dirty="0"/>
              <a:t>爱屋及乌。   </a:t>
            </a:r>
          </a:p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Char char="Ø"/>
            </a:pPr>
            <a:r>
              <a:rPr kumimoji="0" lang="en-US" altLang="zh-CN" sz="2400" dirty="0"/>
              <a:t>He eats like a _______</a:t>
            </a:r>
            <a:r>
              <a:rPr kumimoji="0" lang="zh-CN" altLang="en-US" sz="2400" dirty="0"/>
              <a:t>．他吃得很少。 </a:t>
            </a:r>
          </a:p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Char char="Ø"/>
            </a:pPr>
            <a:r>
              <a:rPr kumimoji="0" lang="en-US" altLang="zh-CN" sz="2400" dirty="0"/>
              <a:t>Her husband is a real ________</a:t>
            </a:r>
            <a:r>
              <a:rPr kumimoji="0" lang="zh-CN" altLang="en-US" sz="2400" dirty="0"/>
              <a:t>．她丈夫脾气确实坏。 </a:t>
            </a:r>
          </a:p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Char char="Ø"/>
            </a:pPr>
            <a:r>
              <a:rPr kumimoji="0" lang="en-US" altLang="zh-CN" sz="2400" dirty="0"/>
              <a:t>Never offer to teach ______ to swim</a:t>
            </a:r>
            <a:r>
              <a:rPr kumimoji="0" lang="zh-CN" altLang="en-US" sz="2400" dirty="0"/>
              <a:t>．不要班门弄斧。 </a:t>
            </a:r>
          </a:p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Char char="Ø"/>
            </a:pPr>
            <a:r>
              <a:rPr kumimoji="0" lang="en-US" altLang="zh-CN" sz="2400" dirty="0"/>
              <a:t>You can take a ______ to water, but you can’t make </a:t>
            </a:r>
          </a:p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None/>
            </a:pPr>
            <a:r>
              <a:rPr kumimoji="0" lang="en-US" altLang="zh-CN" sz="2400" dirty="0"/>
              <a:t>  him drink. </a:t>
            </a:r>
            <a:r>
              <a:rPr kumimoji="0" lang="en-US" altLang="zh-CN" sz="2400" dirty="0" smtClean="0"/>
              <a:t> </a:t>
            </a:r>
            <a:endParaRPr kumimoji="0" lang="en-US" altLang="zh-CN" sz="2400" dirty="0"/>
          </a:p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None/>
            </a:pPr>
            <a:r>
              <a:rPr kumimoji="0" lang="en-US" altLang="zh-CN" sz="2400" dirty="0"/>
              <a:t>  </a:t>
            </a:r>
            <a:r>
              <a:rPr kumimoji="0" lang="zh-CN" altLang="en-US" sz="2400" dirty="0"/>
              <a:t>牵马到水易，逼马喝水难。（即使给某人机会，他也不一定利用）。 </a:t>
            </a:r>
          </a:p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Char char="Ø"/>
            </a:pPr>
            <a:r>
              <a:rPr kumimoji="0" lang="en-US" altLang="zh-CN" sz="2400" dirty="0"/>
              <a:t>She</a:t>
            </a:r>
            <a:r>
              <a:rPr kumimoji="0" lang="en-US" altLang="zh-CN" sz="2400" dirty="0">
                <a:cs typeface="Arial" panose="020B0604020202020204" pitchFamily="34" charset="0"/>
              </a:rPr>
              <a:t>’</a:t>
            </a:r>
            <a:r>
              <a:rPr kumimoji="0" lang="en-US" altLang="zh-CN" sz="2400" dirty="0"/>
              <a:t>s always as busy as a _______</a:t>
            </a:r>
            <a:r>
              <a:rPr kumimoji="0" lang="zh-CN" altLang="en-US" sz="2400" dirty="0"/>
              <a:t>．她总是忙忙碌碌。</a:t>
            </a:r>
            <a:r>
              <a:rPr kumimoji="0" lang="zh-CN" altLang="en-US" sz="2400" b="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971550" y="4149725"/>
            <a:ext cx="8172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66"/>
              </a:buClr>
              <a:buFont typeface="Wingdings" panose="05000000000000000000" pitchFamily="2" charset="2"/>
              <a:buNone/>
            </a:pPr>
            <a:endParaRPr kumimoji="0" lang="zh-CN" altLang="zh-CN" sz="2800" i="1">
              <a:solidFill>
                <a:srgbClr val="CCFF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3419475" y="1700213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dog</a:t>
            </a:r>
          </a:p>
        </p:txBody>
      </p:sp>
      <p:sp>
        <p:nvSpPr>
          <p:cNvPr id="346128" name="Text Box 16"/>
          <p:cNvSpPr txBox="1">
            <a:spLocks noChangeArrowheads="1"/>
          </p:cNvSpPr>
          <p:nvPr/>
        </p:nvSpPr>
        <p:spPr bwMode="auto">
          <a:xfrm>
            <a:off x="2771775" y="224155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bird</a:t>
            </a:r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3959225" y="27813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bear</a:t>
            </a:r>
          </a:p>
        </p:txBody>
      </p:sp>
      <p:sp>
        <p:nvSpPr>
          <p:cNvPr id="346130" name="Text Box 18"/>
          <p:cNvSpPr txBox="1">
            <a:spLocks noChangeArrowheads="1"/>
          </p:cNvSpPr>
          <p:nvPr/>
        </p:nvSpPr>
        <p:spPr bwMode="auto">
          <a:xfrm>
            <a:off x="3563938" y="3284538"/>
            <a:ext cx="106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fish</a:t>
            </a:r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2735263" y="389731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horse</a:t>
            </a:r>
          </a:p>
        </p:txBody>
      </p:sp>
      <p:sp>
        <p:nvSpPr>
          <p:cNvPr id="346132" name="Text Box 20"/>
          <p:cNvSpPr txBox="1">
            <a:spLocks noChangeArrowheads="1"/>
          </p:cNvSpPr>
          <p:nvPr/>
        </p:nvSpPr>
        <p:spPr bwMode="auto">
          <a:xfrm>
            <a:off x="4284663" y="584200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CN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bee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6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6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4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4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8" grpId="0" autoUpdateAnimBg="0"/>
      <p:bldP spid="346127" grpId="0" autoUpdateAnimBg="0"/>
      <p:bldP spid="346128" grpId="0" autoUpdateAnimBg="0"/>
      <p:bldP spid="346129" grpId="0" autoUpdateAnimBg="0"/>
      <p:bldP spid="346130" grpId="0" autoUpdateAnimBg="0"/>
      <p:bldP spid="346131" grpId="0" autoUpdateAnimBg="0"/>
      <p:bldP spid="34613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Picture 4" descr="tig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981075"/>
            <a:ext cx="5761038" cy="40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3671888" y="4797425"/>
            <a:ext cx="1300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tiger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1476375" y="225425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1008063" y="981075"/>
            <a:ext cx="7489825" cy="48244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30761" name="Text Box 9"/>
          <p:cNvSpPr txBox="1">
            <a:spLocks noChangeArrowheads="1"/>
          </p:cNvSpPr>
          <p:nvPr/>
        </p:nvSpPr>
        <p:spPr bwMode="auto">
          <a:xfrm>
            <a:off x="1079500" y="1160463"/>
            <a:ext cx="307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lives in Asia.</a:t>
            </a:r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1042988" y="18081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It’s very strong and dangerous.</a:t>
            </a:r>
          </a:p>
        </p:txBody>
      </p:sp>
      <p:sp>
        <p:nvSpPr>
          <p:cNvPr id="330763" name="Text Box 11"/>
          <p:cNvSpPr txBox="1">
            <a:spLocks noChangeArrowheads="1"/>
          </p:cNvSpPr>
          <p:nvPr/>
        </p:nvSpPr>
        <p:spPr bwMode="auto">
          <a:xfrm>
            <a:off x="1042988" y="2420938"/>
            <a:ext cx="68897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likes catching other animals for </a:t>
            </a:r>
          </a:p>
          <a:p>
            <a:r>
              <a:rPr lang="en-US" altLang="zh-CN" sz="3600"/>
              <a:t> food and lives alone.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1079500" y="3644900"/>
            <a:ext cx="511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It’s the king of the forest.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9" grpId="0" animBg="1"/>
      <p:bldP spid="330761" grpId="0" build="allAtOnce"/>
      <p:bldP spid="330762" grpId="0" build="allAtOnce"/>
      <p:bldP spid="330763" grpId="0" build="allAtOnce"/>
      <p:bldP spid="33076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9" name="Picture 11" descr="Camel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268413"/>
            <a:ext cx="66262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902" name="Text Box 14"/>
          <p:cNvSpPr txBox="1">
            <a:spLocks noChangeArrowheads="1"/>
          </p:cNvSpPr>
          <p:nvPr/>
        </p:nvSpPr>
        <p:spPr bwMode="auto">
          <a:xfrm>
            <a:off x="3635375" y="4652963"/>
            <a:ext cx="15795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camel</a:t>
            </a:r>
          </a:p>
        </p:txBody>
      </p:sp>
      <p:sp>
        <p:nvSpPr>
          <p:cNvPr id="293903" name="Text Box 15"/>
          <p:cNvSpPr txBox="1">
            <a:spLocks noChangeArrowheads="1"/>
          </p:cNvSpPr>
          <p:nvPr/>
        </p:nvSpPr>
        <p:spPr bwMode="auto">
          <a:xfrm>
            <a:off x="1403350" y="368300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sp>
        <p:nvSpPr>
          <p:cNvPr id="293905" name="Rectangle 17"/>
          <p:cNvSpPr>
            <a:spLocks noChangeArrowheads="1"/>
          </p:cNvSpPr>
          <p:nvPr/>
        </p:nvSpPr>
        <p:spPr bwMode="auto">
          <a:xfrm>
            <a:off x="863600" y="1268413"/>
            <a:ext cx="7416800" cy="467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93907" name="Text Box 19"/>
          <p:cNvSpPr txBox="1">
            <a:spLocks noChangeArrowheads="1"/>
          </p:cNvSpPr>
          <p:nvPr/>
        </p:nvSpPr>
        <p:spPr bwMode="auto">
          <a:xfrm>
            <a:off x="792163" y="1449388"/>
            <a:ext cx="767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lives in West Asia and North Africa.</a:t>
            </a:r>
          </a:p>
        </p:txBody>
      </p:sp>
      <p:sp>
        <p:nvSpPr>
          <p:cNvPr id="293908" name="Text Box 20"/>
          <p:cNvSpPr txBox="1">
            <a:spLocks noChangeArrowheads="1"/>
          </p:cNvSpPr>
          <p:nvPr/>
        </p:nvSpPr>
        <p:spPr bwMode="auto">
          <a:xfrm>
            <a:off x="900113" y="2168525"/>
            <a:ext cx="619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eats grass, leaves and plants.</a:t>
            </a:r>
          </a:p>
        </p:txBody>
      </p:sp>
      <p:sp>
        <p:nvSpPr>
          <p:cNvPr id="293909" name="Text Box 21"/>
          <p:cNvSpPr txBox="1">
            <a:spLocks noChangeArrowheads="1"/>
          </p:cNvSpPr>
          <p:nvPr/>
        </p:nvSpPr>
        <p:spPr bwMode="auto">
          <a:xfrm>
            <a:off x="863600" y="2852738"/>
            <a:ext cx="600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can carry things for people.</a:t>
            </a:r>
          </a:p>
        </p:txBody>
      </p:sp>
      <p:sp>
        <p:nvSpPr>
          <p:cNvPr id="293910" name="Text Box 22"/>
          <p:cNvSpPr txBox="1">
            <a:spLocks noChangeArrowheads="1"/>
          </p:cNvSpPr>
          <p:nvPr/>
        </p:nvSpPr>
        <p:spPr bwMode="auto">
          <a:xfrm>
            <a:off x="863600" y="3536950"/>
            <a:ext cx="366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has two humps.</a:t>
            </a:r>
          </a:p>
        </p:txBody>
      </p:sp>
      <p:sp>
        <p:nvSpPr>
          <p:cNvPr id="293911" name="Text Box 23"/>
          <p:cNvSpPr txBox="1">
            <a:spLocks noChangeArrowheads="1"/>
          </p:cNvSpPr>
          <p:nvPr/>
        </p:nvSpPr>
        <p:spPr bwMode="auto">
          <a:xfrm>
            <a:off x="3471863" y="379571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293912" name="Line 24"/>
          <p:cNvSpPr>
            <a:spLocks noChangeShapeType="1"/>
          </p:cNvSpPr>
          <p:nvPr/>
        </p:nvSpPr>
        <p:spPr bwMode="auto">
          <a:xfrm flipV="1">
            <a:off x="3203575" y="4149725"/>
            <a:ext cx="126047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3913" name="Text Box 25"/>
          <p:cNvSpPr txBox="1">
            <a:spLocks noChangeArrowheads="1"/>
          </p:cNvSpPr>
          <p:nvPr/>
        </p:nvSpPr>
        <p:spPr bwMode="auto">
          <a:xfrm>
            <a:off x="4103688" y="4113213"/>
            <a:ext cx="1547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/>
              <a:t>驼峰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9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05" grpId="0" animBg="1"/>
      <p:bldP spid="293907" grpId="0"/>
      <p:bldP spid="293907" grpId="1"/>
      <p:bldP spid="293908" grpId="0"/>
      <p:bldP spid="293908" grpId="1"/>
      <p:bldP spid="293909" grpId="0" build="allAtOnce"/>
      <p:bldP spid="293910" grpId="0" build="allAtOnce"/>
      <p:bldP spid="293911" grpId="0"/>
      <p:bldP spid="293912" grpId="0" animBg="1"/>
      <p:bldP spid="293912" grpId="1" animBg="1"/>
      <p:bldP spid="293913" grpId="0"/>
      <p:bldP spid="2939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9" name="Picture 7" descr="ze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449388"/>
            <a:ext cx="6732588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24" name="Text Box 12"/>
          <p:cNvSpPr txBox="1">
            <a:spLocks noChangeArrowheads="1"/>
          </p:cNvSpPr>
          <p:nvPr/>
        </p:nvSpPr>
        <p:spPr bwMode="auto">
          <a:xfrm>
            <a:off x="4032250" y="5084763"/>
            <a:ext cx="15176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zebra</a:t>
            </a:r>
          </a:p>
        </p:txBody>
      </p:sp>
      <p:sp>
        <p:nvSpPr>
          <p:cNvPr id="294925" name="Text Box 13"/>
          <p:cNvSpPr txBox="1">
            <a:spLocks noChangeArrowheads="1"/>
          </p:cNvSpPr>
          <p:nvPr/>
        </p:nvSpPr>
        <p:spPr bwMode="auto">
          <a:xfrm>
            <a:off x="1368425" y="368300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sp>
        <p:nvSpPr>
          <p:cNvPr id="294926" name="Rectangle 14"/>
          <p:cNvSpPr>
            <a:spLocks noChangeArrowheads="1"/>
          </p:cNvSpPr>
          <p:nvPr/>
        </p:nvSpPr>
        <p:spPr bwMode="auto">
          <a:xfrm>
            <a:off x="971550" y="1412875"/>
            <a:ext cx="7092950" cy="4500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94928" name="Text Box 16"/>
          <p:cNvSpPr txBox="1">
            <a:spLocks noChangeArrowheads="1"/>
          </p:cNvSpPr>
          <p:nvPr/>
        </p:nvSpPr>
        <p:spPr bwMode="auto">
          <a:xfrm>
            <a:off x="1008063" y="1484313"/>
            <a:ext cx="346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lives in Africa.</a:t>
            </a:r>
          </a:p>
        </p:txBody>
      </p:sp>
      <p:sp>
        <p:nvSpPr>
          <p:cNvPr id="294929" name="Text Box 17"/>
          <p:cNvSpPr txBox="1">
            <a:spLocks noChangeArrowheads="1"/>
          </p:cNvSpPr>
          <p:nvPr/>
        </p:nvSpPr>
        <p:spPr bwMode="auto">
          <a:xfrm>
            <a:off x="1042988" y="2781300"/>
            <a:ext cx="7080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eats grass, plants and leaves , but</a:t>
            </a:r>
          </a:p>
          <a:p>
            <a:r>
              <a:rPr lang="en-US" altLang="zh-CN" sz="3600"/>
              <a:t>  it doesn’t eat bamboo.</a:t>
            </a:r>
          </a:p>
        </p:txBody>
      </p:sp>
      <p:sp>
        <p:nvSpPr>
          <p:cNvPr id="294930" name="Text Box 18"/>
          <p:cNvSpPr txBox="1">
            <a:spLocks noChangeArrowheads="1"/>
          </p:cNvSpPr>
          <p:nvPr/>
        </p:nvSpPr>
        <p:spPr bwMode="auto">
          <a:xfrm>
            <a:off x="1079500" y="2205038"/>
            <a:ext cx="4171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It’s black and white.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4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4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94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4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26" grpId="0" animBg="1"/>
      <p:bldP spid="294928" grpId="0" build="allAtOnce"/>
      <p:bldP spid="294929" grpId="0" build="allAtOnce"/>
      <p:bldP spid="294930" grpId="0"/>
      <p:bldP spid="2949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0" name="Picture 4" descr="Kangaroo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8888" y="1376363"/>
            <a:ext cx="6516687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3059113" y="4724400"/>
            <a:ext cx="2451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kangaroo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1331913" y="549275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sp>
        <p:nvSpPr>
          <p:cNvPr id="331783" name="Rectangle 7"/>
          <p:cNvSpPr>
            <a:spLocks noChangeArrowheads="1"/>
          </p:cNvSpPr>
          <p:nvPr/>
        </p:nvSpPr>
        <p:spPr bwMode="auto">
          <a:xfrm>
            <a:off x="827088" y="1233488"/>
            <a:ext cx="7597775" cy="4427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792163" y="1484313"/>
            <a:ext cx="76327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It eats grass and leaves, but it </a:t>
            </a:r>
          </a:p>
          <a:p>
            <a:r>
              <a:rPr lang="en-US" altLang="zh-CN" sz="3600"/>
              <a:t>   doesn’t eat meat.</a:t>
            </a:r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863600" y="2708275"/>
            <a:ext cx="398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It’s from Australia.</a:t>
            </a:r>
          </a:p>
        </p:txBody>
      </p:sp>
      <p:sp>
        <p:nvSpPr>
          <p:cNvPr id="331787" name="Text Box 11"/>
          <p:cNvSpPr txBox="1">
            <a:spLocks noChangeArrowheads="1"/>
          </p:cNvSpPr>
          <p:nvPr/>
        </p:nvSpPr>
        <p:spPr bwMode="auto">
          <a:xfrm>
            <a:off x="792163" y="3357563"/>
            <a:ext cx="772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has a pocket on the front of its body.</a:t>
            </a:r>
          </a:p>
        </p:txBody>
      </p:sp>
      <p:sp>
        <p:nvSpPr>
          <p:cNvPr id="331788" name="Text Box 12"/>
          <p:cNvSpPr txBox="1">
            <a:spLocks noChangeArrowheads="1"/>
          </p:cNvSpPr>
          <p:nvPr/>
        </p:nvSpPr>
        <p:spPr bwMode="auto">
          <a:xfrm>
            <a:off x="3074988" y="357981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zh-CN"/>
          </a:p>
        </p:txBody>
      </p:sp>
      <p:sp>
        <p:nvSpPr>
          <p:cNvPr id="331789" name="Line 13"/>
          <p:cNvSpPr>
            <a:spLocks noChangeShapeType="1"/>
          </p:cNvSpPr>
          <p:nvPr/>
        </p:nvSpPr>
        <p:spPr bwMode="auto">
          <a:xfrm flipV="1">
            <a:off x="2484438" y="4005263"/>
            <a:ext cx="1187450" cy="365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2879725" y="3968750"/>
            <a:ext cx="118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/>
              <a:t>口袋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3" grpId="0" animBg="1"/>
      <p:bldP spid="331785" grpId="0" build="allAtOnce"/>
      <p:bldP spid="331786" grpId="0" build="allAtOnce"/>
      <p:bldP spid="331787" grpId="0" build="allAtOnce"/>
      <p:bldP spid="331789" grpId="0" animBg="1"/>
      <p:bldP spid="331789" grpId="1" animBg="1"/>
      <p:bldP spid="331790" grpId="0"/>
      <p:bldP spid="33179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1" name="Picture 5" descr="09_u1_a1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2197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3384550" y="4184650"/>
            <a:ext cx="2233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elephant</a:t>
            </a:r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1619250" y="368300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sp>
        <p:nvSpPr>
          <p:cNvPr id="295949" name="Rectangle 13"/>
          <p:cNvSpPr>
            <a:spLocks noChangeArrowheads="1"/>
          </p:cNvSpPr>
          <p:nvPr/>
        </p:nvSpPr>
        <p:spPr bwMode="auto">
          <a:xfrm>
            <a:off x="900113" y="1125538"/>
            <a:ext cx="6911975" cy="4356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295951" name="Text Box 15"/>
          <p:cNvSpPr txBox="1">
            <a:spLocks noChangeArrowheads="1"/>
          </p:cNvSpPr>
          <p:nvPr/>
        </p:nvSpPr>
        <p:spPr bwMode="auto">
          <a:xfrm>
            <a:off x="935038" y="1268413"/>
            <a:ext cx="399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comes from Asia.</a:t>
            </a:r>
          </a:p>
        </p:txBody>
      </p:sp>
      <p:sp>
        <p:nvSpPr>
          <p:cNvPr id="295952" name="Text Box 16"/>
          <p:cNvSpPr txBox="1">
            <a:spLocks noChangeArrowheads="1"/>
          </p:cNvSpPr>
          <p:nvPr/>
        </p:nvSpPr>
        <p:spPr bwMode="auto">
          <a:xfrm>
            <a:off x="900113" y="1844675"/>
            <a:ext cx="489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It’s very tall and strong.</a:t>
            </a:r>
          </a:p>
        </p:txBody>
      </p:sp>
      <p:sp>
        <p:nvSpPr>
          <p:cNvPr id="295953" name="Text Box 17"/>
          <p:cNvSpPr txBox="1">
            <a:spLocks noChangeArrowheads="1"/>
          </p:cNvSpPr>
          <p:nvPr/>
        </p:nvSpPr>
        <p:spPr bwMode="auto">
          <a:xfrm>
            <a:off x="971550" y="2457450"/>
            <a:ext cx="600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can carry things for people.</a:t>
            </a:r>
          </a:p>
        </p:txBody>
      </p:sp>
      <p:sp>
        <p:nvSpPr>
          <p:cNvPr id="295954" name="Text Box 18"/>
          <p:cNvSpPr txBox="1">
            <a:spLocks noChangeArrowheads="1"/>
          </p:cNvSpPr>
          <p:nvPr/>
        </p:nvSpPr>
        <p:spPr bwMode="auto">
          <a:xfrm>
            <a:off x="935038" y="3105150"/>
            <a:ext cx="286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likes water.</a:t>
            </a:r>
          </a:p>
        </p:txBody>
      </p:sp>
      <p:sp>
        <p:nvSpPr>
          <p:cNvPr id="295955" name="Text Box 19"/>
          <p:cNvSpPr txBox="1">
            <a:spLocks noChangeArrowheads="1"/>
          </p:cNvSpPr>
          <p:nvPr/>
        </p:nvSpPr>
        <p:spPr bwMode="auto">
          <a:xfrm>
            <a:off x="900113" y="3681413"/>
            <a:ext cx="367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has a long nose.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9" grpId="0" animBg="1"/>
      <p:bldP spid="295951" grpId="0" build="allAtOnce"/>
      <p:bldP spid="295952" grpId="0"/>
      <p:bldP spid="295952" grpId="1"/>
      <p:bldP spid="295953" grpId="0" build="allAtOnce"/>
      <p:bldP spid="295954" grpId="0" build="allAtOnce"/>
      <p:bldP spid="29595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8" name="Picture 4" descr="09_u1_a1_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1089025"/>
            <a:ext cx="5437188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829" name="Text Box 5"/>
          <p:cNvSpPr txBox="1">
            <a:spLocks noChangeArrowheads="1"/>
          </p:cNvSpPr>
          <p:nvPr/>
        </p:nvSpPr>
        <p:spPr bwMode="auto">
          <a:xfrm>
            <a:off x="3384550" y="4689475"/>
            <a:ext cx="2078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monkey</a:t>
            </a:r>
          </a:p>
        </p:txBody>
      </p:sp>
      <p:sp>
        <p:nvSpPr>
          <p:cNvPr id="333830" name="Text Box 6"/>
          <p:cNvSpPr txBox="1">
            <a:spLocks noChangeArrowheads="1"/>
          </p:cNvSpPr>
          <p:nvPr/>
        </p:nvSpPr>
        <p:spPr bwMode="auto">
          <a:xfrm>
            <a:off x="1871663" y="368300"/>
            <a:ext cx="5229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I describe, you guess.</a:t>
            </a:r>
          </a:p>
        </p:txBody>
      </p:sp>
      <p:sp>
        <p:nvSpPr>
          <p:cNvPr id="333831" name="Rectangle 7"/>
          <p:cNvSpPr>
            <a:spLocks noChangeArrowheads="1"/>
          </p:cNvSpPr>
          <p:nvPr/>
        </p:nvSpPr>
        <p:spPr bwMode="auto">
          <a:xfrm>
            <a:off x="1368425" y="1233488"/>
            <a:ext cx="6804025" cy="457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/>
          </a:p>
        </p:txBody>
      </p:sp>
      <p:sp>
        <p:nvSpPr>
          <p:cNvPr id="333833" name="Text Box 9"/>
          <p:cNvSpPr txBox="1">
            <a:spLocks noChangeArrowheads="1"/>
          </p:cNvSpPr>
          <p:nvPr/>
        </p:nvSpPr>
        <p:spPr bwMode="auto">
          <a:xfrm>
            <a:off x="1439863" y="1628775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It’s very funny and clever.</a:t>
            </a:r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1368425" y="2276475"/>
            <a:ext cx="6800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/>
              <a:t>It eats kinds of food, such as fruit,</a:t>
            </a:r>
          </a:p>
          <a:p>
            <a:r>
              <a:rPr lang="en-US" altLang="zh-CN" sz="3600" dirty="0"/>
              <a:t>  meat and leaves.</a:t>
            </a:r>
          </a:p>
        </p:txBody>
      </p:sp>
      <p:sp>
        <p:nvSpPr>
          <p:cNvPr id="333835" name="Text Box 11"/>
          <p:cNvSpPr txBox="1">
            <a:spLocks noChangeArrowheads="1"/>
          </p:cNvSpPr>
          <p:nvPr/>
        </p:nvSpPr>
        <p:spPr bwMode="auto">
          <a:xfrm>
            <a:off x="1476375" y="3429000"/>
            <a:ext cx="5226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/>
              <a:t>It lives in many countries </a:t>
            </a:r>
          </a:p>
          <a:p>
            <a:r>
              <a:rPr lang="en-US" altLang="zh-CN" sz="3600"/>
              <a:t>   all over the word.</a:t>
            </a:r>
          </a:p>
        </p:txBody>
      </p:sp>
      <p:sp>
        <p:nvSpPr>
          <p:cNvPr id="333836" name="Text Box 12"/>
          <p:cNvSpPr txBox="1">
            <a:spLocks noChangeArrowheads="1"/>
          </p:cNvSpPr>
          <p:nvPr/>
        </p:nvSpPr>
        <p:spPr bwMode="auto">
          <a:xfrm>
            <a:off x="1439863" y="4508500"/>
            <a:ext cx="7508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3600"/>
              <a:t>The image of Chinese Monkey </a:t>
            </a:r>
          </a:p>
          <a:p>
            <a:r>
              <a:rPr lang="en-US" altLang="zh-CN" sz="3600"/>
              <a:t>   King is from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1" grpId="0" animBg="1"/>
      <p:bldP spid="333833" grpId="0" build="allAtOnce"/>
      <p:bldP spid="333834" grpId="0" build="allAtOnce"/>
      <p:bldP spid="333835" grpId="0"/>
      <p:bldP spid="333835" grpId="1"/>
      <p:bldP spid="333836" grpId="0"/>
      <p:bldP spid="333836" grpId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1678</Words>
  <Application>Microsoft Office PowerPoint</Application>
  <PresentationFormat>全屏显示(4:3)</PresentationFormat>
  <Paragraphs>277</Paragraphs>
  <Slides>33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华文新魏</vt:lpstr>
      <vt:lpstr>隶书</vt:lpstr>
      <vt:lpstr>宋体</vt:lpstr>
      <vt:lpstr>微软雅黑</vt:lpstr>
      <vt:lpstr>Arial</vt:lpstr>
      <vt:lpstr>Bookman Old Style</vt:lpstr>
      <vt:lpstr>Century Gothic</vt:lpstr>
      <vt:lpstr>Comic Sans MS</vt:lpstr>
      <vt:lpstr>Times New Roman</vt:lpstr>
      <vt:lpstr>Wingdings</vt:lpstr>
      <vt:lpstr>WWW.2PPT.COM
</vt:lpstr>
      <vt:lpstr>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你能总结出什么呢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2005-11-29T12:00:00Z</dcterms:created>
  <dcterms:modified xsi:type="dcterms:W3CDTF">2023-01-16T20:57:45Z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E09D8FDBFF704D759D56C414F047697A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