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2" r:id="rId2"/>
    <p:sldId id="257" r:id="rId3"/>
    <p:sldId id="258" r:id="rId4"/>
    <p:sldId id="263" r:id="rId5"/>
    <p:sldId id="259" r:id="rId6"/>
    <p:sldId id="269" r:id="rId7"/>
    <p:sldId id="270" r:id="rId8"/>
    <p:sldId id="271" r:id="rId9"/>
    <p:sldId id="260" r:id="rId10"/>
    <p:sldId id="266" r:id="rId11"/>
    <p:sldId id="261" r:id="rId12"/>
    <p:sldId id="264" r:id="rId13"/>
    <p:sldId id="265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69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583B1AF-B785-44E0-9223-13EFC7B92C9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74F1481-FC89-49D3-824C-6C88D9192A8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CA0744C-1E2B-4331-8943-A5A80D5118AB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3D98AF7-DF6A-4694-BE85-8F613B0CD665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E070D09-1449-4AFE-9C49-0D67D24707D0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6B71769-6C8B-41C9-931C-36B1AC90602D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F97B6FB-1D85-4871-B035-95035F071337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C37619D-0424-4BC6-A993-43AA048A25A5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E8CA09A-1F38-49A6-92C2-E5A159BB559A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7BFDD87-BBED-4EFA-832E-13824B509E30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6D18A89-FEE6-4205-A143-68A341B9D097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554B22C-13A3-40E8-AC7F-F1691C76A901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6D89E80-8D38-40EE-A8EB-4CBBD5A7581E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DB2B12F-0DAD-4E12-B085-A40330FC5393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484438" y="2806700"/>
            <a:ext cx="5184775" cy="963613"/>
          </a:xfrm>
        </p:spPr>
        <p:txBody>
          <a:bodyPr/>
          <a:lstStyle>
            <a:lvl1pPr marL="0" indent="0"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  <a:endParaRPr lang="zh-CN" altLang="fr-CA" noProof="0" smtClean="0">
              <a:sym typeface="MS PGothic" panose="020B0600070205080204" pitchFamily="34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84438" y="3743325"/>
            <a:ext cx="5184775" cy="123507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  <a:endParaRPr lang="zh-CN" altLang="fr-CA" noProof="0" smtClean="0">
              <a:sym typeface="MS PGothic" panose="020B0600070205080204" pitchFamily="34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fr-CA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fr-CA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fr-CA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fr-CA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9144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32191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11560" y="2060848"/>
            <a:ext cx="78581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已知圆的周长求面积</a:t>
            </a:r>
          </a:p>
        </p:txBody>
      </p:sp>
      <p:sp>
        <p:nvSpPr>
          <p:cNvPr id="3" name="矩形 2"/>
          <p:cNvSpPr/>
          <p:nvPr/>
        </p:nvSpPr>
        <p:spPr>
          <a:xfrm>
            <a:off x="2634491" y="544522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3"/>
          <p:cNvSpPr>
            <a:spLocks noChangeArrowheads="1"/>
          </p:cNvSpPr>
          <p:nvPr/>
        </p:nvSpPr>
        <p:spPr bwMode="auto">
          <a:xfrm>
            <a:off x="923925" y="1085850"/>
            <a:ext cx="480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先算出蓄水池的半径：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1563" y="1728788"/>
            <a:ext cx="4643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 2×3.14×r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31.4 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409950" y="2357438"/>
            <a:ext cx="3590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r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31.4÷6.28</a:t>
            </a:r>
            <a:endParaRPr lang="zh-CN" altLang="en-US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373438" y="3068638"/>
            <a:ext cx="2127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r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5  </a:t>
            </a:r>
            <a:endParaRPr lang="zh-CN" altLang="en-US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966788" y="3714750"/>
            <a:ext cx="434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蓄水池的占地面积：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628775" y="4449763"/>
            <a:ext cx="7300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3.14×5</a:t>
            </a:r>
            <a:r>
              <a:rPr lang="en-US" altLang="zh-CN" sz="36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baseline="30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3.14×25 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000375" y="5140325"/>
            <a:ext cx="4500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  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78.5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（平方米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) 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5854700"/>
            <a:ext cx="9001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答：这个蓄水池的占地面积是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78.5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285750" y="1143000"/>
            <a:ext cx="8501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兴华小学有一个圆形花池，周长是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18.84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米。它的占地面积是多少平方米？</a:t>
            </a:r>
          </a:p>
        </p:txBody>
      </p:sp>
      <p:pic>
        <p:nvPicPr>
          <p:cNvPr id="23555" name="图片 4" descr="0.jpg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4857750" y="2357438"/>
            <a:ext cx="364331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7188" y="2714625"/>
            <a:ext cx="4429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 18.84÷3.14÷2 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28625" y="3429000"/>
            <a:ext cx="2428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6÷2</a:t>
            </a:r>
            <a:endParaRPr lang="zh-CN" altLang="en-US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28625" y="4149725"/>
            <a:ext cx="2714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（米）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57188" y="4864100"/>
            <a:ext cx="8072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3.14×3</a:t>
            </a:r>
            <a:r>
              <a:rPr lang="en-US" altLang="zh-CN" sz="36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aseline="30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3.14×9 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28.26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（平方米）</a:t>
            </a:r>
            <a:endParaRPr lang="en-US" altLang="zh-CN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5711825"/>
            <a:ext cx="8786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答：这个花池的占地面积是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28.26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571500" y="1233488"/>
            <a:ext cx="8215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选一棵树，先测量出树干的周长，再计算它的横截面的面积。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429000"/>
            <a:ext cx="45624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组合 6"/>
          <p:cNvGrpSpPr/>
          <p:nvPr/>
        </p:nvGrpSpPr>
        <p:grpSpPr bwMode="auto">
          <a:xfrm>
            <a:off x="428625" y="1000125"/>
            <a:ext cx="2786063" cy="769938"/>
            <a:chOff x="428596" y="1000108"/>
            <a:chExt cx="2786081" cy="769441"/>
          </a:xfrm>
        </p:grpSpPr>
        <p:sp>
          <p:nvSpPr>
            <p:cNvPr id="6" name="圆角矩形 5"/>
            <p:cNvSpPr/>
            <p:nvPr/>
          </p:nvSpPr>
          <p:spPr>
            <a:xfrm>
              <a:off x="428596" y="1000108"/>
              <a:ext cx="2643205" cy="713914"/>
            </a:xfrm>
            <a:prstGeom prst="roundRect">
              <a:avLst/>
            </a:prstGeom>
            <a:solidFill>
              <a:srgbClr val="FFFFCC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5607" name="TextBox 3"/>
            <p:cNvSpPr txBox="1">
              <a:spLocks noChangeArrowheads="1"/>
            </p:cNvSpPr>
            <p:nvPr/>
          </p:nvSpPr>
          <p:spPr bwMode="auto">
            <a:xfrm>
              <a:off x="428596" y="1000108"/>
              <a:ext cx="2786081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问题讨论</a:t>
              </a:r>
            </a:p>
          </p:txBody>
        </p:sp>
      </p:grp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785813" y="2032000"/>
            <a:ext cx="76438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用两根同样的铁丝，分别围成一个正方形和一个圆。围成的图形哪个面积大</a:t>
            </a:r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？ 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00313" y="4000500"/>
            <a:ext cx="1357312" cy="1357313"/>
          </a:xfrm>
          <a:prstGeom prst="rect">
            <a:avLst/>
          </a:prstGeom>
          <a:solidFill>
            <a:schemeClr val="accent5">
              <a:lumMod val="60000"/>
              <a:lumOff val="40000"/>
              <a:alpha val="62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572000" y="4000500"/>
            <a:ext cx="1500188" cy="1428750"/>
          </a:xfrm>
          <a:prstGeom prst="ellipse">
            <a:avLst/>
          </a:prstGeom>
          <a:solidFill>
            <a:schemeClr val="accent5">
              <a:lumMod val="60000"/>
              <a:lumOff val="40000"/>
              <a:alpha val="57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285750" y="1711325"/>
            <a:ext cx="85534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、结合具体事例，经历综合运用圆的知识和生活经验解决实际问题的过程。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、掌握已知圆的周长求面积的计算方法，能解决与圆面积有关的简单实际问题。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、体会数学与生活的密切联系，获得用数学解决实际问题的经验，提高解决问题的实践能力。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3095625" y="884238"/>
            <a:ext cx="304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357188" y="2562225"/>
            <a:ext cx="85010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圆的半径是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厘米，直径是多少？圆周长是多少？圆面积是多少？</a:t>
            </a:r>
            <a:endParaRPr lang="zh-CN" altLang="en-US" sz="54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428625" y="4491038"/>
            <a:ext cx="83581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圆的 直径是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分米，圆面积是多少分米？</a:t>
            </a:r>
            <a:endParaRPr lang="zh-CN" altLang="en-US" sz="54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5364" name="图片 4" descr="复习回顾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714375"/>
            <a:ext cx="2452687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071563" y="928688"/>
            <a:ext cx="778668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一个底面积是圆形的蒙古包，沿地面量得周长是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25.12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米。它的占地面积是多少平方米？</a:t>
            </a:r>
          </a:p>
        </p:txBody>
      </p:sp>
      <p:pic>
        <p:nvPicPr>
          <p:cNvPr id="16387" name="图片 3" descr="2.png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485775" y="962025"/>
            <a:ext cx="6572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4438" y="5572125"/>
            <a:ext cx="7143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想一想已知周长，该怎么计算面积？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348880"/>
            <a:ext cx="3281082" cy="2958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785813" y="1571625"/>
            <a:ext cx="5000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 2×3.14×r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25.12 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071813" y="2286000"/>
            <a:ext cx="3857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r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25.12÷6.28</a:t>
            </a:r>
            <a:endParaRPr lang="zh-CN" altLang="en-US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071813" y="3071813"/>
            <a:ext cx="2127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r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4  </a:t>
            </a:r>
            <a:endParaRPr lang="zh-CN" altLang="en-US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71625" y="3857625"/>
            <a:ext cx="5429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3.14×4</a:t>
            </a:r>
            <a:r>
              <a:rPr lang="en-US" altLang="zh-CN" sz="3600" b="1" baseline="30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baseline="30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3.14×16 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071813" y="4578350"/>
            <a:ext cx="485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  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50.24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（平方米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) 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00063" y="5354638"/>
            <a:ext cx="8072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答：蒙古包的占地面积是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50.24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6" grpId="0"/>
      <p:bldP spid="7" grpId="0"/>
      <p:bldP spid="10242" grpId="0"/>
      <p:bldP spid="10243" grpId="0"/>
      <p:bldP spid="10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3" descr="1.png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500063" y="1000125"/>
            <a:ext cx="657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1214438" y="1071563"/>
            <a:ext cx="342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选台布。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38" y="1714500"/>
            <a:ext cx="3429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4643438" y="2286000"/>
            <a:ext cx="37861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这个圆桌的直径是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120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厘米。</a:t>
            </a: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428625" y="3714750"/>
            <a:ext cx="857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有三种不同规格的台布，选哪一块合适呢？为什么？</a:t>
            </a:r>
          </a:p>
        </p:txBody>
      </p:sp>
      <p:grpSp>
        <p:nvGrpSpPr>
          <p:cNvPr id="18439" name="组合 12"/>
          <p:cNvGrpSpPr/>
          <p:nvPr/>
        </p:nvGrpSpPr>
        <p:grpSpPr bwMode="auto">
          <a:xfrm>
            <a:off x="642938" y="4205288"/>
            <a:ext cx="7286625" cy="2533650"/>
            <a:chOff x="642910" y="4204498"/>
            <a:chExt cx="7286676" cy="2533804"/>
          </a:xfrm>
        </p:grpSpPr>
        <p:pic>
          <p:nvPicPr>
            <p:cNvPr id="18440" name="图片 8" descr="1.pn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928662" y="4204498"/>
              <a:ext cx="6786578" cy="2010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" name="TextBox 9"/>
            <p:cNvSpPr txBox="1">
              <a:spLocks noChangeArrowheads="1"/>
            </p:cNvSpPr>
            <p:nvPr/>
          </p:nvSpPr>
          <p:spPr bwMode="auto">
            <a:xfrm>
              <a:off x="642910" y="6215082"/>
              <a:ext cx="25003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110cm×110cm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8442" name="TextBox 10"/>
            <p:cNvSpPr txBox="1">
              <a:spLocks noChangeArrowheads="1"/>
            </p:cNvSpPr>
            <p:nvPr/>
          </p:nvSpPr>
          <p:spPr bwMode="auto">
            <a:xfrm>
              <a:off x="2928926" y="6215082"/>
              <a:ext cx="25003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120cm×120cm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8443" name="TextBox 11"/>
            <p:cNvSpPr txBox="1">
              <a:spLocks noChangeArrowheads="1"/>
            </p:cNvSpPr>
            <p:nvPr/>
          </p:nvSpPr>
          <p:spPr bwMode="auto">
            <a:xfrm>
              <a:off x="5429256" y="6215082"/>
              <a:ext cx="25003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140cm×140cm</a:t>
              </a:r>
              <a:endPara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642938" y="928688"/>
            <a:ext cx="2857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桌面面积：</a:t>
            </a:r>
          </a:p>
        </p:txBody>
      </p:sp>
      <p:grpSp>
        <p:nvGrpSpPr>
          <p:cNvPr id="2" name="组合 17"/>
          <p:cNvGrpSpPr/>
          <p:nvPr/>
        </p:nvGrpSpPr>
        <p:grpSpPr bwMode="auto">
          <a:xfrm>
            <a:off x="500063" y="1646238"/>
            <a:ext cx="8143875" cy="1146175"/>
            <a:chOff x="500034" y="2143116"/>
            <a:chExt cx="8143932" cy="1146175"/>
          </a:xfrm>
        </p:grpSpPr>
        <p:grpSp>
          <p:nvGrpSpPr>
            <p:cNvPr id="19466" name="组合 12"/>
            <p:cNvGrpSpPr/>
            <p:nvPr/>
          </p:nvGrpSpPr>
          <p:grpSpPr bwMode="auto">
            <a:xfrm>
              <a:off x="500034" y="2143116"/>
              <a:ext cx="4000500" cy="1146175"/>
              <a:chOff x="1285875" y="3639925"/>
              <a:chExt cx="4000505" cy="1146397"/>
            </a:xfrm>
          </p:grpSpPr>
          <p:sp>
            <p:nvSpPr>
              <p:cNvPr id="19468" name="Rectangle 2"/>
              <p:cNvSpPr>
                <a:spLocks noChangeArrowheads="1"/>
              </p:cNvSpPr>
              <p:nvPr/>
            </p:nvSpPr>
            <p:spPr bwMode="auto">
              <a:xfrm>
                <a:off x="1285875" y="3929062"/>
                <a:ext cx="4000505" cy="646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indent="304800"/>
                <a:r>
                  <a:rPr lang="en-US" altLang="zh-CN" sz="3600" b="1" dirty="0">
                    <a:solidFill>
                      <a:srgbClr val="FF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3.14×</a:t>
                </a:r>
                <a:r>
                  <a:rPr lang="zh-CN" altLang="en-US" sz="3600" b="1" dirty="0">
                    <a:solidFill>
                      <a:srgbClr val="FF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（        ）</a:t>
                </a:r>
                <a:r>
                  <a:rPr lang="en-US" altLang="zh-CN" sz="3600" b="1" baseline="30000" dirty="0">
                    <a:solidFill>
                      <a:srgbClr val="FF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3600" b="1" dirty="0">
                    <a:solidFill>
                      <a:srgbClr val="FF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  <p:grpSp>
            <p:nvGrpSpPr>
              <p:cNvPr id="19469" name="组合 15"/>
              <p:cNvGrpSpPr/>
              <p:nvPr/>
            </p:nvGrpSpPr>
            <p:grpSpPr bwMode="auto">
              <a:xfrm>
                <a:off x="3357554" y="3639925"/>
                <a:ext cx="1214426" cy="1146397"/>
                <a:chOff x="2928946" y="2143116"/>
                <a:chExt cx="1214426" cy="1146397"/>
              </a:xfrm>
            </p:grpSpPr>
            <p:sp>
              <p:nvSpPr>
                <p:cNvPr id="19470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3143240" y="2643182"/>
                  <a:ext cx="428631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600" b="1">
                      <a:solidFill>
                        <a:srgbClr val="FF0000"/>
                      </a:solidFill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2</a:t>
                  </a:r>
                  <a:endParaRPr lang="zh-CN" altLang="en-US" sz="3600" b="1">
                    <a:solidFill>
                      <a:srgbClr val="FF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sp>
              <p:nvSpPr>
                <p:cNvPr id="19471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2928946" y="2143116"/>
                  <a:ext cx="1214426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600" b="1">
                      <a:solidFill>
                        <a:srgbClr val="FF0000"/>
                      </a:solidFill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120</a:t>
                  </a:r>
                  <a:endParaRPr lang="zh-CN" altLang="en-US" sz="3600" b="1">
                    <a:solidFill>
                      <a:srgbClr val="FF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cxnSp>
              <p:nvCxnSpPr>
                <p:cNvPr id="16" name="直接连接符 15"/>
                <p:cNvCxnSpPr/>
                <p:nvPr/>
              </p:nvCxnSpPr>
              <p:spPr>
                <a:xfrm>
                  <a:off x="3000410" y="2714727"/>
                  <a:ext cx="785818" cy="1587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467" name="TextBox 16"/>
            <p:cNvSpPr txBox="1">
              <a:spLocks noChangeArrowheads="1"/>
            </p:cNvSpPr>
            <p:nvPr/>
          </p:nvSpPr>
          <p:spPr bwMode="auto">
            <a:xfrm>
              <a:off x="4143372" y="2357430"/>
              <a:ext cx="450059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＝</a:t>
              </a:r>
              <a:r>
                <a:rPr lang="en-US" altLang="zh-CN" sz="36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11304</a:t>
              </a:r>
              <a:r>
                <a:rPr lang="zh-CN" altLang="en-US" sz="36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（平方厘米）</a:t>
              </a: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42938" y="2711450"/>
            <a:ext cx="4214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第一块桌面面积：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71500" y="3357563"/>
            <a:ext cx="721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 110×110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12100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（平方厘米）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2938" y="4000500"/>
            <a:ext cx="4214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第二块桌面面积：</a:t>
            </a: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571500" y="4643438"/>
            <a:ext cx="721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 120×120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14400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（平方厘米）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42938" y="5283200"/>
            <a:ext cx="4214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第三块桌面面积：</a:t>
            </a: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571500" y="5926138"/>
            <a:ext cx="721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 140×150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19600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（平方厘米）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16" descr="抠图、想一想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925513"/>
            <a:ext cx="290671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3" name="组合 25"/>
          <p:cNvGrpSpPr/>
          <p:nvPr/>
        </p:nvGrpSpPr>
        <p:grpSpPr bwMode="auto">
          <a:xfrm>
            <a:off x="285750" y="2851150"/>
            <a:ext cx="9001125" cy="587375"/>
            <a:chOff x="285752" y="2711231"/>
            <a:chExt cx="9001156" cy="588164"/>
          </a:xfrm>
        </p:grpSpPr>
        <p:sp>
          <p:nvSpPr>
            <p:cNvPr id="20491" name="TextBox 18"/>
            <p:cNvSpPr txBox="1">
              <a:spLocks noChangeArrowheads="1"/>
            </p:cNvSpPr>
            <p:nvPr/>
          </p:nvSpPr>
          <p:spPr bwMode="auto">
            <a:xfrm>
              <a:off x="285752" y="2711231"/>
              <a:ext cx="421484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第一块桌面面积：</a:t>
              </a:r>
            </a:p>
          </p:txBody>
        </p:sp>
        <p:sp>
          <p:nvSpPr>
            <p:cNvPr id="20492" name="Rectangle 1"/>
            <p:cNvSpPr>
              <a:spLocks noChangeArrowheads="1"/>
            </p:cNvSpPr>
            <p:nvPr/>
          </p:nvSpPr>
          <p:spPr bwMode="auto">
            <a:xfrm>
              <a:off x="3357586" y="2714620"/>
              <a:ext cx="59293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 110×110</a:t>
              </a:r>
              <a:r>
                <a:rPr lang="zh-CN" altLang="en-US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12100</a:t>
              </a:r>
              <a:r>
                <a:rPr lang="zh-CN" altLang="en-US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（平方厘米）</a:t>
              </a:r>
              <a:r>
                <a:rPr lang="en-US" altLang="zh-CN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 </a:t>
              </a:r>
            </a:p>
          </p:txBody>
        </p:sp>
      </p:grpSp>
      <p:grpSp>
        <p:nvGrpSpPr>
          <p:cNvPr id="20484" name="组合 27"/>
          <p:cNvGrpSpPr/>
          <p:nvPr/>
        </p:nvGrpSpPr>
        <p:grpSpPr bwMode="auto">
          <a:xfrm>
            <a:off x="285750" y="3556000"/>
            <a:ext cx="8929688" cy="584200"/>
            <a:chOff x="285720" y="3214686"/>
            <a:chExt cx="8929750" cy="584775"/>
          </a:xfrm>
        </p:grpSpPr>
        <p:sp>
          <p:nvSpPr>
            <p:cNvPr id="20489" name="TextBox 20"/>
            <p:cNvSpPr txBox="1">
              <a:spLocks noChangeArrowheads="1"/>
            </p:cNvSpPr>
            <p:nvPr/>
          </p:nvSpPr>
          <p:spPr bwMode="auto">
            <a:xfrm>
              <a:off x="285720" y="3214686"/>
              <a:ext cx="35719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第二块桌面面积：</a:t>
              </a:r>
            </a:p>
          </p:txBody>
        </p:sp>
        <p:sp>
          <p:nvSpPr>
            <p:cNvPr id="20490" name="Rectangle 1"/>
            <p:cNvSpPr>
              <a:spLocks noChangeArrowheads="1"/>
            </p:cNvSpPr>
            <p:nvPr/>
          </p:nvSpPr>
          <p:spPr bwMode="auto">
            <a:xfrm>
              <a:off x="3357554" y="3214686"/>
              <a:ext cx="585791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 120×120</a:t>
              </a:r>
              <a:r>
                <a:rPr lang="zh-CN" altLang="en-US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14400</a:t>
              </a:r>
              <a:r>
                <a:rPr lang="zh-CN" altLang="en-US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（平方厘米）</a:t>
              </a:r>
              <a:r>
                <a:rPr lang="en-US" altLang="zh-CN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 </a:t>
              </a:r>
            </a:p>
          </p:txBody>
        </p:sp>
      </p:grpSp>
      <p:grpSp>
        <p:nvGrpSpPr>
          <p:cNvPr id="20485" name="组合 26"/>
          <p:cNvGrpSpPr/>
          <p:nvPr/>
        </p:nvGrpSpPr>
        <p:grpSpPr bwMode="auto">
          <a:xfrm>
            <a:off x="285750" y="4270375"/>
            <a:ext cx="9001125" cy="584200"/>
            <a:chOff x="285720" y="3714752"/>
            <a:chExt cx="9001188" cy="584775"/>
          </a:xfrm>
        </p:grpSpPr>
        <p:sp>
          <p:nvSpPr>
            <p:cNvPr id="20487" name="TextBox 22"/>
            <p:cNvSpPr txBox="1">
              <a:spLocks noChangeArrowheads="1"/>
            </p:cNvSpPr>
            <p:nvPr/>
          </p:nvSpPr>
          <p:spPr bwMode="auto">
            <a:xfrm>
              <a:off x="285720" y="3714752"/>
              <a:ext cx="342902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第三块桌面面积：</a:t>
              </a:r>
            </a:p>
          </p:txBody>
        </p:sp>
        <p:sp>
          <p:nvSpPr>
            <p:cNvPr id="20488" name="Rectangle 1"/>
            <p:cNvSpPr>
              <a:spLocks noChangeArrowheads="1"/>
            </p:cNvSpPr>
            <p:nvPr/>
          </p:nvSpPr>
          <p:spPr bwMode="auto">
            <a:xfrm>
              <a:off x="3357554" y="3714752"/>
              <a:ext cx="592935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 140×150</a:t>
              </a:r>
              <a:r>
                <a:rPr lang="zh-CN" altLang="en-US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19600</a:t>
              </a:r>
              <a:r>
                <a:rPr lang="zh-CN" altLang="en-US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（平方厘米）</a:t>
              </a:r>
              <a:r>
                <a:rPr lang="en-US" altLang="zh-CN" sz="32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20486" name="TextBox 24"/>
          <p:cNvSpPr txBox="1">
            <a:spLocks noChangeArrowheads="1"/>
          </p:cNvSpPr>
          <p:nvPr/>
        </p:nvSpPr>
        <p:spPr bwMode="auto">
          <a:xfrm>
            <a:off x="1500188" y="5068888"/>
            <a:ext cx="6143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说一说该怎样选择台布呢？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571500" y="2389188"/>
            <a:ext cx="81438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有一个圆形蓄水池，沿地面量出它的周长为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31.4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米。你能求出这个蓄水池的占地面积吗？</a:t>
            </a:r>
          </a:p>
        </p:txBody>
      </p:sp>
      <p:grpSp>
        <p:nvGrpSpPr>
          <p:cNvPr id="21507" name="组合 10"/>
          <p:cNvGrpSpPr/>
          <p:nvPr/>
        </p:nvGrpSpPr>
        <p:grpSpPr bwMode="auto">
          <a:xfrm>
            <a:off x="500063" y="785813"/>
            <a:ext cx="2428875" cy="1500187"/>
            <a:chOff x="500063" y="785813"/>
            <a:chExt cx="2428875" cy="1500187"/>
          </a:xfrm>
        </p:grpSpPr>
        <p:pic>
          <p:nvPicPr>
            <p:cNvPr id="21509" name="图片 3" descr="抠图、练一练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00063" y="785813"/>
              <a:ext cx="2390775" cy="150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0" name="TextBox 4"/>
            <p:cNvSpPr txBox="1">
              <a:spLocks noChangeArrowheads="1"/>
            </p:cNvSpPr>
            <p:nvPr/>
          </p:nvSpPr>
          <p:spPr bwMode="auto">
            <a:xfrm>
              <a:off x="1214438" y="1571625"/>
              <a:ext cx="17145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练一练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791297"/>
            <a:ext cx="3714750" cy="2579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礼物丝带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主题8</Template>
  <TotalTime>0</TotalTime>
  <Words>425</Words>
  <Application>Microsoft Office PowerPoint</Application>
  <PresentationFormat>全屏显示(4:3)</PresentationFormat>
  <Paragraphs>71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MS PGothic</vt:lpstr>
      <vt:lpstr>华文楷体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2014-10-11T05:08:00Z</dcterms:created>
  <dcterms:modified xsi:type="dcterms:W3CDTF">2023-01-16T20:57:50Z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E508CA869CD144059A8F2FDD6FDF7EA9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