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7" r:id="rId4"/>
    <p:sldId id="259" r:id="rId5"/>
    <p:sldId id="260" r:id="rId6"/>
    <p:sldId id="262" r:id="rId7"/>
    <p:sldId id="265" r:id="rId8"/>
    <p:sldId id="264" r:id="rId9"/>
    <p:sldId id="263" r:id="rId10"/>
    <p:sldId id="261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sj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4B5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18T17:22:26.690" idx="2">
    <p:pos x="12698" y="2907"/>
    <p:text>T需要放入括号内。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85CB0-D6A5-453C-A02A-2BBABA1E696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57BA0-4BA1-4617-B952-B6BE0F1EA9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57BA0-4BA1-4617-B952-B6BE0F1EA92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/>
          <a:lstStyle>
            <a:lvl1pPr algn="r"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2638" y="4006850"/>
            <a:ext cx="6400800" cy="503238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60102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60102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263525" y="1598613"/>
            <a:ext cx="7386638" cy="4497387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627EA-37FF-402D-8714-F34D78A025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04D64-1DBA-48D1-8B7B-E1976BF06BA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2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2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1984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984CC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1984CC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1984CC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Documents%20and%20Settings\Administrator\&#26700;&#38754;\Unit5%20Topic3\&#35838;&#20214;\Unit5%20Topic3%20SectionB%20&#31934;&#21697;&#35838;&#20214;\P19-1a.mp3" TargetMode="External"/><Relationship Id="rId1" Type="http://schemas.microsoft.com/office/2007/relationships/media" Target="file:///C:\Documents%20and%20Settings\Administrator\&#26700;&#38754;\Unit5%20Topic3\&#35838;&#20214;\Unit5%20Topic3%20SectionB%20&#31934;&#21697;&#35838;&#20214;\P19-1a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19_1_1a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Unit5%20Topic3\&#35838;&#20214;\Unit5%20Topic3%20SectionB%20&#31934;&#21697;&#35838;&#20214;\P20-2-A.mp3" TargetMode="External"/><Relationship Id="rId1" Type="http://schemas.microsoft.com/office/2007/relationships/media" Target="file:///C:\Documents%20and%20Settings\Administrator\&#26700;&#38754;\Unit5%20Topic3\&#35838;&#20214;\Unit5%20Topic3%20SectionB%20&#31934;&#21697;&#35838;&#20214;\P20-2-A.mp3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Unit5%20Topic3\&#35838;&#20214;\Unit5%20Topic3%20SectionB%20&#31934;&#21697;&#35838;&#20214;\P20-2-B.mp3" TargetMode="External"/><Relationship Id="rId1" Type="http://schemas.microsoft.com/office/2007/relationships/media" Target="file:///C:\Documents%20and%20Settings\Administrator\&#26700;&#38754;\Unit5%20Topic3\&#35838;&#20214;\Unit5%20Topic3%20SectionB%20&#31934;&#21697;&#35838;&#20214;\P20-2-B.mp3" TargetMode="External"/><Relationship Id="rId5" Type="http://schemas.openxmlformats.org/officeDocument/2006/relationships/comments" Target="../comments/commen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548680"/>
            <a:ext cx="6537325" cy="115212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zh-CN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 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3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08920"/>
            <a:ext cx="9144000" cy="18002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it is a symbol of England.</a:t>
            </a:r>
            <a:endParaRPr lang="en-US" altLang="zh-C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Section B</a:t>
            </a:r>
            <a:endParaRPr lang="en-US" altLang="zh-C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5484" y="552901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44675"/>
            <a:ext cx="7416800" cy="9144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solidFill>
                  <a:srgbClr val="002060"/>
                </a:solidFill>
              </a:rPr>
              <a:t>    Abraham Lincoln was one of the greatest presidents of the USA.</a:t>
            </a:r>
          </a:p>
        </p:txBody>
      </p:sp>
      <p:pic>
        <p:nvPicPr>
          <p:cNvPr id="208904" name="Picture 8" descr="居里夫人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6388" y="4365625"/>
            <a:ext cx="2249487" cy="2303463"/>
          </a:xfrm>
          <a:noFill/>
        </p:spPr>
      </p:pic>
      <p:pic>
        <p:nvPicPr>
          <p:cNvPr id="208901" name="Picture 5" descr="林肯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3513" y="4365625"/>
            <a:ext cx="22717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0" y="476250"/>
            <a:ext cx="7812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>
                <a:solidFill>
                  <a:schemeClr val="tx2"/>
                </a:solidFill>
              </a:rPr>
              <a:t>　　　　　　　　　　　  </a:t>
            </a:r>
            <a:r>
              <a:rPr lang="zh-CN" altLang="en-US" sz="2400">
                <a:solidFill>
                  <a:srgbClr val="4B59DD"/>
                </a:solidFill>
              </a:rPr>
              <a:t/>
            </a:r>
            <a:br>
              <a:rPr lang="zh-CN" altLang="en-US" sz="2400">
                <a:solidFill>
                  <a:srgbClr val="4B59DD"/>
                </a:solidFill>
              </a:rPr>
            </a:br>
            <a:r>
              <a:rPr lang="zh-CN" altLang="en-US" sz="2400">
                <a:solidFill>
                  <a:srgbClr val="4B59DD"/>
                </a:solidFill>
              </a:rPr>
              <a:t>      </a:t>
            </a:r>
            <a:r>
              <a:rPr lang="en-US" altLang="zh-CN" sz="2400">
                <a:solidFill>
                  <a:srgbClr val="002060"/>
                </a:solidFill>
              </a:rPr>
              <a:t>Marie Curie not only discovered </a:t>
            </a:r>
            <a:r>
              <a:rPr lang="en-US" altLang="zh-CN" sz="2400">
                <a:solidFill>
                  <a:srgbClr val="FF0000"/>
                </a:solidFill>
              </a:rPr>
              <a:t>radium</a:t>
            </a:r>
            <a:r>
              <a:rPr lang="en-US" altLang="zh-CN" sz="2400">
                <a:solidFill>
                  <a:srgbClr val="002060"/>
                </a:solidFill>
              </a:rPr>
              <a:t> but also won the Nobel </a:t>
            </a:r>
            <a:r>
              <a:rPr lang="en-US" altLang="zh-CN" sz="2400">
                <a:solidFill>
                  <a:srgbClr val="FF0000"/>
                </a:solidFill>
              </a:rPr>
              <a:t>Prize</a:t>
            </a:r>
            <a:r>
              <a:rPr lang="en-US" altLang="zh-CN" sz="2400">
                <a:solidFill>
                  <a:srgbClr val="002060"/>
                </a:solidFill>
              </a:rPr>
              <a:t> twice in her </a:t>
            </a:r>
            <a:r>
              <a:rPr lang="en-US" altLang="zh-CN" sz="2400">
                <a:solidFill>
                  <a:srgbClr val="FF0000"/>
                </a:solidFill>
              </a:rPr>
              <a:t>lifetime</a:t>
            </a:r>
            <a:r>
              <a:rPr lang="en-US" altLang="zh-CN" sz="2400">
                <a:solidFill>
                  <a:srgbClr val="002060"/>
                </a:solidFill>
              </a:rPr>
              <a:t>.</a:t>
            </a:r>
            <a:r>
              <a:rPr lang="zh-CN" altLang="en-US" sz="2400">
                <a:solidFill>
                  <a:srgbClr val="002060"/>
                </a:solidFill>
              </a:rPr>
              <a:t>　</a:t>
            </a:r>
            <a:r>
              <a:rPr lang="zh-CN" altLang="en-US" sz="2400">
                <a:solidFill>
                  <a:schemeClr val="tx2"/>
                </a:solidFill>
              </a:rPr>
              <a:t>　　　　　　</a:t>
            </a:r>
            <a:endParaRPr lang="en-US" altLang="zh-CN" sz="2400">
              <a:solidFill>
                <a:schemeClr val="tx2"/>
              </a:solidFill>
            </a:endParaRPr>
          </a:p>
          <a:p>
            <a:pPr eaLnBrk="1" hangingPunct="1"/>
            <a:r>
              <a:rPr lang="en-US" altLang="zh-CN" sz="2400">
                <a:solidFill>
                  <a:schemeClr val="tx2"/>
                </a:solidFill>
              </a:rPr>
              <a:t>               </a:t>
            </a:r>
            <a:r>
              <a:rPr lang="zh-CN" altLang="en-US" sz="2400">
                <a:solidFill>
                  <a:srgbClr val="4B59DD"/>
                </a:solidFill>
              </a:rPr>
              <a:t>              </a:t>
            </a:r>
          </a:p>
        </p:txBody>
      </p:sp>
      <p:pic>
        <p:nvPicPr>
          <p:cNvPr id="208906" name="Picture 10" descr="P19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4365625"/>
            <a:ext cx="24479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7" name="Text Box 11"/>
          <p:cNvSpPr txBox="1">
            <a:spLocks noChangeArrowheads="1"/>
          </p:cNvSpPr>
          <p:nvPr/>
        </p:nvSpPr>
        <p:spPr bwMode="auto">
          <a:xfrm>
            <a:off x="179388" y="2759075"/>
            <a:ext cx="72723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    </a:t>
            </a:r>
            <a:r>
              <a:rPr lang="en-US" altLang="zh-CN" sz="2400">
                <a:solidFill>
                  <a:srgbClr val="002060"/>
                </a:solidFill>
              </a:rPr>
              <a:t>Thomas Edison invented more than 2 000 new things, including the light bulb, the </a:t>
            </a:r>
            <a:r>
              <a:rPr lang="en-US" altLang="zh-CN" sz="2400">
                <a:solidFill>
                  <a:srgbClr val="FF0000"/>
                </a:solidFill>
              </a:rPr>
              <a:t>telegraph</a:t>
            </a:r>
            <a:r>
              <a:rPr lang="en-US" altLang="zh-CN" sz="2400">
                <a:solidFill>
                  <a:srgbClr val="002060"/>
                </a:solidFill>
              </a:rPr>
              <a:t> and </a:t>
            </a:r>
            <a:r>
              <a:rPr lang="en-US" altLang="zh-CN" sz="2400">
                <a:solidFill>
                  <a:srgbClr val="FF0000"/>
                </a:solidFill>
              </a:rPr>
              <a:t>photographic</a:t>
            </a:r>
            <a:r>
              <a:rPr lang="en-US" altLang="zh-CN" sz="2400">
                <a:solidFill>
                  <a:srgbClr val="002060"/>
                </a:solidFill>
              </a:rPr>
              <a:t> film.</a:t>
            </a:r>
          </a:p>
          <a:p>
            <a:pPr eaLnBrk="1" hangingPunct="1"/>
            <a:r>
              <a:rPr lang="en-US" altLang="zh-CN" sz="2400"/>
              <a:t>       </a:t>
            </a:r>
            <a:r>
              <a:rPr lang="zh-CN" altLang="en-US" sz="2400">
                <a:solidFill>
                  <a:srgbClr val="4B59DD"/>
                </a:solidFill>
              </a:rPr>
              <a:t>　　　　</a:t>
            </a:r>
          </a:p>
        </p:txBody>
      </p:sp>
      <p:sp>
        <p:nvSpPr>
          <p:cNvPr id="2" name="椭圆 1"/>
          <p:cNvSpPr/>
          <p:nvPr/>
        </p:nvSpPr>
        <p:spPr>
          <a:xfrm>
            <a:off x="4356100" y="1484313"/>
            <a:ext cx="2447925" cy="454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00B050"/>
                </a:solidFill>
              </a:rPr>
              <a:t>n.</a:t>
            </a:r>
            <a:r>
              <a:rPr lang="zh-CN" altLang="en-US" b="1" dirty="0">
                <a:solidFill>
                  <a:srgbClr val="00B050"/>
                </a:solidFill>
              </a:rPr>
              <a:t>一生，终生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716463" y="1412875"/>
            <a:ext cx="323850" cy="14446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376863" y="117475"/>
            <a:ext cx="1066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00B050"/>
                </a:solidFill>
              </a:rPr>
              <a:t>n.</a:t>
            </a:r>
            <a:r>
              <a:rPr lang="zh-CN" altLang="en-US" b="1" dirty="0">
                <a:solidFill>
                  <a:srgbClr val="00B050"/>
                </a:solidFill>
              </a:rPr>
              <a:t>镭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5435600" y="549275"/>
            <a:ext cx="215900" cy="1936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0" y="1581150"/>
            <a:ext cx="2339975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00B050"/>
                </a:solidFill>
              </a:rPr>
              <a:t>n.</a:t>
            </a:r>
            <a:r>
              <a:rPr lang="zh-CN" altLang="en-US" b="1" dirty="0">
                <a:solidFill>
                  <a:srgbClr val="00B050"/>
                </a:solidFill>
              </a:rPr>
              <a:t>奖，奖励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1547813" y="1412875"/>
            <a:ext cx="200025" cy="1682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5580063" y="3900488"/>
            <a:ext cx="1223962" cy="42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00B050"/>
                </a:solidFill>
              </a:rPr>
              <a:t>n.</a:t>
            </a:r>
            <a:r>
              <a:rPr lang="zh-CN" altLang="en-US" b="1" dirty="0">
                <a:solidFill>
                  <a:srgbClr val="00B050"/>
                </a:solidFill>
              </a:rPr>
              <a:t>电报</a:t>
            </a:r>
          </a:p>
        </p:txBody>
      </p:sp>
      <p:sp>
        <p:nvSpPr>
          <p:cNvPr id="27" name="椭圆 26"/>
          <p:cNvSpPr/>
          <p:nvPr/>
        </p:nvSpPr>
        <p:spPr>
          <a:xfrm>
            <a:off x="2116138" y="3881438"/>
            <a:ext cx="1879600" cy="425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00B050"/>
                </a:solidFill>
              </a:rPr>
              <a:t>adj.</a:t>
            </a:r>
            <a:r>
              <a:rPr lang="zh-CN" altLang="en-US" b="1" dirty="0">
                <a:solidFill>
                  <a:srgbClr val="00B050"/>
                </a:solidFill>
              </a:rPr>
              <a:t>摄影的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741988" y="3543300"/>
            <a:ext cx="269875" cy="3571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747838" y="3860800"/>
            <a:ext cx="368300" cy="23336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8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8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  <p:bldP spid="2" grpId="0" animBg="1"/>
      <p:bldP spid="11" grpId="0" animBg="1"/>
      <p:bldP spid="18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6"/>
          <p:cNvSpPr>
            <a:spLocks noChangeArrowheads="1"/>
          </p:cNvSpPr>
          <p:nvPr/>
        </p:nvSpPr>
        <p:spPr bwMode="auto">
          <a:xfrm>
            <a:off x="250825" y="404813"/>
            <a:ext cx="649288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2"/>
            </a:solidFill>
            <a:rou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223838"/>
            <a:ext cx="7516813" cy="865187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solidFill>
                  <a:srgbClr val="FF0000"/>
                </a:solidFill>
              </a:rPr>
              <a:t>1b  </a:t>
            </a:r>
            <a:r>
              <a:rPr lang="en-US" altLang="zh-CN" sz="3200" smtClean="0">
                <a:solidFill>
                  <a:srgbClr val="FF0000"/>
                </a:solidFill>
              </a:rPr>
              <a:t>Listen to 1a and complete the table.</a:t>
            </a:r>
          </a:p>
        </p:txBody>
      </p:sp>
      <p:graphicFrame>
        <p:nvGraphicFramePr>
          <p:cNvPr id="1061" name="Group 37"/>
          <p:cNvGraphicFramePr>
            <a:graphicFrameLocks noGrp="1"/>
          </p:cNvGraphicFramePr>
          <p:nvPr>
            <p:ph type="tbl" idx="1"/>
          </p:nvPr>
        </p:nvGraphicFramePr>
        <p:xfrm>
          <a:off x="85725" y="1844675"/>
          <a:ext cx="7772400" cy="4943475"/>
        </p:xfrm>
        <a:graphic>
          <a:graphicData uri="http://schemas.openxmlformats.org/drawingml/2006/table">
            <a:tbl>
              <a:tblPr/>
              <a:tblGrid>
                <a:gridCol w="173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2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marL="91447" marR="91447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People they admire most</a:t>
                      </a:r>
                    </a:p>
                  </a:txBody>
                  <a:tcPr marL="91447" marR="91447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Reason</a:t>
                      </a:r>
                    </a:p>
                  </a:txBody>
                  <a:tcPr marL="91447" marR="91447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3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Kangkang</a:t>
                      </a:r>
                    </a:p>
                  </a:txBody>
                  <a:tcPr marL="91447" marR="91447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Abraham Lincoln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______  and no much education, never gave up, became one of the famous ___________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of the USA</a:t>
                      </a:r>
                    </a:p>
                  </a:txBody>
                  <a:tcPr marL="91447" marR="9144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Susanna</a:t>
                      </a:r>
                    </a:p>
                  </a:txBody>
                  <a:tcPr marL="91447" marR="91447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Marie Curie</a:t>
                      </a:r>
                    </a:p>
                  </a:txBody>
                  <a:tcPr marL="91447" marR="91447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___________ radium, _____ the Nobel Prize for two times </a:t>
                      </a:r>
                    </a:p>
                  </a:txBody>
                  <a:tcPr marL="91447" marR="9144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______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Thomas Edison</a:t>
                      </a:r>
                    </a:p>
                  </a:txBody>
                  <a:tcPr marL="91447" marR="91447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exploring ______, many great_________</a:t>
                      </a:r>
                    </a:p>
                  </a:txBody>
                  <a:tcPr marL="91447" marR="91447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4076" name="WordArt 60"/>
          <p:cNvSpPr>
            <a:spLocks noChangeArrowheads="1" noChangeShapeType="1" noTextEdit="1"/>
          </p:cNvSpPr>
          <p:nvPr/>
        </p:nvSpPr>
        <p:spPr bwMode="auto">
          <a:xfrm>
            <a:off x="4505325" y="2851150"/>
            <a:ext cx="930275" cy="21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>
                <a:ln w="9525">
                  <a:solidFill>
                    <a:srgbClr val="000000"/>
                  </a:solidFill>
                  <a:rou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poor</a:t>
            </a:r>
            <a:endParaRPr lang="zh-CN" altLang="en-US" sz="3600" i="1" kern="10">
              <a:ln w="9525">
                <a:solidFill>
                  <a:srgbClr val="000000"/>
                </a:solidFill>
                <a:rou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4078" name="WordArt 62"/>
          <p:cNvSpPr>
            <a:spLocks noChangeArrowheads="1" noChangeShapeType="1" noTextEdit="1"/>
          </p:cNvSpPr>
          <p:nvPr/>
        </p:nvSpPr>
        <p:spPr bwMode="auto">
          <a:xfrm>
            <a:off x="5532438" y="3860800"/>
            <a:ext cx="1897062" cy="31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>
                <a:ln w="9525">
                  <a:solidFill>
                    <a:srgbClr val="000000"/>
                  </a:solidFill>
                  <a:rou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presidents</a:t>
            </a:r>
            <a:endParaRPr lang="zh-CN" altLang="en-US" sz="3600" i="1" kern="10">
              <a:ln w="9525">
                <a:solidFill>
                  <a:srgbClr val="000000"/>
                </a:solidFill>
                <a:rou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4079" name="WordArt 63"/>
          <p:cNvSpPr>
            <a:spLocks noChangeArrowheads="1" noChangeShapeType="1" noTextEdit="1"/>
          </p:cNvSpPr>
          <p:nvPr/>
        </p:nvSpPr>
        <p:spPr bwMode="auto">
          <a:xfrm>
            <a:off x="4611688" y="4719638"/>
            <a:ext cx="1617662" cy="293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>
                <a:ln w="9525">
                  <a:solidFill>
                    <a:srgbClr val="000000"/>
                  </a:solidFill>
                  <a:rou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discovered</a:t>
            </a:r>
            <a:endParaRPr lang="zh-CN" altLang="en-US" sz="3600" i="1" kern="10">
              <a:ln w="9525">
                <a:solidFill>
                  <a:srgbClr val="000000"/>
                </a:solidFill>
                <a:rou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29" name="WordArt 65"/>
          <p:cNvSpPr>
            <a:spLocks noChangeArrowheads="1" noChangeShapeType="1" noTextEdit="1"/>
          </p:cNvSpPr>
          <p:nvPr/>
        </p:nvSpPr>
        <p:spPr bwMode="auto">
          <a:xfrm>
            <a:off x="7200900" y="4760913"/>
            <a:ext cx="457200" cy="204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074"/>
              </a:avLst>
            </a:prstTxWarp>
          </a:bodyPr>
          <a:lstStyle/>
          <a:p>
            <a:pPr algn="ctr"/>
            <a:endParaRPr lang="zh-CN" altLang="en-US" sz="3600" i="1" kern="1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4082" name="WordArt 66"/>
          <p:cNvSpPr>
            <a:spLocks noChangeArrowheads="1" noChangeShapeType="1" noTextEdit="1"/>
          </p:cNvSpPr>
          <p:nvPr/>
        </p:nvSpPr>
        <p:spPr bwMode="auto">
          <a:xfrm>
            <a:off x="468313" y="5876925"/>
            <a:ext cx="8636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>
                <a:ln w="9525">
                  <a:solidFill>
                    <a:srgbClr val="000000"/>
                  </a:solidFill>
                  <a:rou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Li Ming</a:t>
            </a:r>
            <a:endParaRPr lang="zh-CN" altLang="en-US" sz="3600" i="1" kern="10">
              <a:ln w="9525">
                <a:solidFill>
                  <a:srgbClr val="000000"/>
                </a:solidFill>
                <a:rou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4084" name="WordArt 68"/>
          <p:cNvSpPr>
            <a:spLocks noChangeArrowheads="1" noChangeShapeType="1" noTextEdit="1"/>
          </p:cNvSpPr>
          <p:nvPr/>
        </p:nvSpPr>
        <p:spPr bwMode="auto">
          <a:xfrm>
            <a:off x="5292725" y="6235700"/>
            <a:ext cx="1439863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>
                <a:ln w="9525">
                  <a:solidFill>
                    <a:srgbClr val="000000"/>
                  </a:solidFill>
                  <a:rou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inventions</a:t>
            </a:r>
            <a:endParaRPr lang="zh-CN" altLang="en-US" sz="3600" i="1" kern="10">
              <a:ln w="9525">
                <a:solidFill>
                  <a:srgbClr val="000000"/>
                </a:solidFill>
                <a:rou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4086" name="WordArt 70"/>
          <p:cNvSpPr>
            <a:spLocks noChangeArrowheads="1" noChangeShapeType="1" noTextEdit="1"/>
          </p:cNvSpPr>
          <p:nvPr/>
        </p:nvSpPr>
        <p:spPr bwMode="auto">
          <a:xfrm>
            <a:off x="5895975" y="5876925"/>
            <a:ext cx="83661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>
                <a:ln w="9525">
                  <a:solidFill>
                    <a:srgbClr val="000000"/>
                  </a:solidFill>
                  <a:rou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spirit</a:t>
            </a:r>
            <a:endParaRPr lang="zh-CN" altLang="en-US" sz="3600" i="1" kern="10">
              <a:ln w="9525">
                <a:solidFill>
                  <a:srgbClr val="000000"/>
                </a:solidFill>
                <a:rou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WordArt 60"/>
          <p:cNvSpPr>
            <a:spLocks noChangeArrowheads="1" noChangeShapeType="1" noTextEdit="1"/>
          </p:cNvSpPr>
          <p:nvPr/>
        </p:nvSpPr>
        <p:spPr bwMode="auto">
          <a:xfrm>
            <a:off x="4611688" y="5157788"/>
            <a:ext cx="466725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>
                <a:ln w="9525">
                  <a:solidFill>
                    <a:srgbClr val="000000"/>
                  </a:solidFill>
                  <a:rou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won</a:t>
            </a:r>
            <a:endParaRPr lang="zh-CN" altLang="en-US" sz="3600" i="1" kern="10">
              <a:ln w="9525">
                <a:solidFill>
                  <a:srgbClr val="000000"/>
                </a:solidFill>
                <a:rou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" name="P19-1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7150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85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4076" grpId="0" animBg="1"/>
      <p:bldP spid="214078" grpId="0" animBg="1"/>
      <p:bldP spid="214079" grpId="0" animBg="1"/>
      <p:bldP spid="214082" grpId="0" animBg="1"/>
      <p:bldP spid="214084" grpId="0" animBg="1"/>
      <p:bldP spid="21408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5"/>
          <p:cNvSpPr>
            <a:spLocks noChangeArrowheads="1"/>
          </p:cNvSpPr>
          <p:nvPr/>
        </p:nvSpPr>
        <p:spPr bwMode="auto">
          <a:xfrm>
            <a:off x="428625" y="857250"/>
            <a:ext cx="720725" cy="6477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7445375" cy="1254125"/>
          </a:xfrm>
        </p:spPr>
        <p:txBody>
          <a:bodyPr/>
          <a:lstStyle/>
          <a:p>
            <a:pPr eaLnBrk="1" hangingPunct="1"/>
            <a:r>
              <a:rPr lang="en-US" altLang="zh-CN" sz="3200" b="1" smtClean="0">
                <a:solidFill>
                  <a:srgbClr val="FF0000"/>
                </a:solidFill>
              </a:rPr>
              <a:t>1a   Look, listen and say.</a:t>
            </a:r>
          </a:p>
        </p:txBody>
      </p:sp>
      <p:sp>
        <p:nvSpPr>
          <p:cNvPr id="2053" name="Text Box 7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928938" y="2357438"/>
            <a:ext cx="180975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chemeClr val="bg2"/>
                </a:solidFill>
                <a:ea typeface="宋体" panose="02010600030101010101" pitchFamily="2" charset="-122"/>
              </a:rPr>
              <a:t>动画</a:t>
            </a:r>
            <a:r>
              <a:rPr lang="en-US" altLang="zh-CN" sz="2400" b="1" dirty="0">
                <a:solidFill>
                  <a:schemeClr val="bg2"/>
                </a:solidFill>
                <a:ea typeface="宋体" panose="02010600030101010101" pitchFamily="2" charset="-122"/>
              </a:rPr>
              <a:t>P19-1a</a:t>
            </a:r>
            <a:endParaRPr lang="zh-CN" altLang="en-US" sz="2400" b="1" dirty="0">
              <a:solidFill>
                <a:schemeClr val="bg2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idx="1"/>
          </p:nvPr>
        </p:nvSpPr>
        <p:spPr>
          <a:xfrm>
            <a:off x="695554" y="2708920"/>
            <a:ext cx="7386637" cy="244827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2400" dirty="0" smtClean="0">
                <a:solidFill>
                  <a:srgbClr val="002060"/>
                </a:solidFill>
              </a:rPr>
              <a:t>give up   </a:t>
            </a:r>
            <a:r>
              <a:rPr lang="zh-CN" altLang="en-US" sz="2400" dirty="0" smtClean="0">
                <a:solidFill>
                  <a:schemeClr val="bg2"/>
                </a:solidFill>
              </a:rPr>
              <a:t>放弃</a:t>
            </a:r>
          </a:p>
          <a:p>
            <a:pPr marL="0" indent="0" eaLnBrk="1" hangingPunct="1">
              <a:buNone/>
            </a:pPr>
            <a:r>
              <a:rPr lang="en-US" altLang="zh-CN" sz="2400" dirty="0" smtClean="0">
                <a:solidFill>
                  <a:srgbClr val="002060"/>
                </a:solidFill>
              </a:rPr>
              <a:t>learn …from…   </a:t>
            </a:r>
            <a:r>
              <a:rPr lang="zh-CN" altLang="en-US" sz="2400" dirty="0" smtClean="0">
                <a:solidFill>
                  <a:schemeClr val="bg2"/>
                </a:solidFill>
              </a:rPr>
              <a:t>向</a:t>
            </a:r>
            <a:r>
              <a:rPr lang="en-US" altLang="zh-CN" sz="2400" dirty="0" smtClean="0">
                <a:solidFill>
                  <a:schemeClr val="bg2"/>
                </a:solidFill>
              </a:rPr>
              <a:t>……</a:t>
            </a:r>
            <a:r>
              <a:rPr lang="zh-CN" altLang="en-US" sz="2400" dirty="0" smtClean="0">
                <a:solidFill>
                  <a:schemeClr val="bg2"/>
                </a:solidFill>
              </a:rPr>
              <a:t>学习</a:t>
            </a:r>
          </a:p>
          <a:p>
            <a:pPr marL="0" indent="0" eaLnBrk="1" hangingPunct="1">
              <a:buNone/>
            </a:pPr>
            <a:r>
              <a:rPr lang="en-US" altLang="zh-CN" sz="2400" dirty="0" smtClean="0">
                <a:solidFill>
                  <a:srgbClr val="002060"/>
                </a:solidFill>
              </a:rPr>
              <a:t>Not only </a:t>
            </a:r>
            <a:r>
              <a:rPr lang="en-US" altLang="zh-CN" sz="2400" u="sng" dirty="0" smtClean="0">
                <a:solidFill>
                  <a:srgbClr val="002060"/>
                </a:solidFill>
              </a:rPr>
              <a:t>did</a:t>
            </a:r>
            <a:r>
              <a:rPr lang="en-US" altLang="zh-CN" sz="2400" dirty="0" smtClean="0">
                <a:solidFill>
                  <a:srgbClr val="002060"/>
                </a:solidFill>
              </a:rPr>
              <a:t> she discover radium but also she won the Nobel Prize twice in her lifetime. </a:t>
            </a:r>
          </a:p>
          <a:p>
            <a:pPr marL="812800" indent="-812800" eaLnBrk="1" hangingPunct="1">
              <a:buFontTx/>
              <a:buNone/>
            </a:pPr>
            <a:r>
              <a:rPr lang="zh-CN" altLang="en-US" sz="2400" b="1" dirty="0" smtClean="0">
                <a:solidFill>
                  <a:srgbClr val="92D050"/>
                </a:solidFill>
              </a:rPr>
              <a:t>当</a:t>
            </a:r>
            <a:r>
              <a:rPr lang="en-US" altLang="zh-CN" sz="2400" b="1" dirty="0" smtClean="0">
                <a:solidFill>
                  <a:srgbClr val="92D050"/>
                </a:solidFill>
              </a:rPr>
              <a:t>not only </a:t>
            </a:r>
            <a:r>
              <a:rPr lang="zh-CN" altLang="en-US" sz="2400" b="1" dirty="0" smtClean="0">
                <a:solidFill>
                  <a:srgbClr val="92D050"/>
                </a:solidFill>
              </a:rPr>
              <a:t>位于句首时，主语和谓语要倒装</a:t>
            </a:r>
            <a:r>
              <a:rPr lang="en-US" altLang="zh-CN" sz="2400" b="1" dirty="0" smtClean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27651" name="WordArt 6"/>
          <p:cNvSpPr>
            <a:spLocks noChangeArrowheads="1" noChangeShapeType="1" noTextEdit="1"/>
          </p:cNvSpPr>
          <p:nvPr/>
        </p:nvSpPr>
        <p:spPr bwMode="auto">
          <a:xfrm>
            <a:off x="684213" y="908050"/>
            <a:ext cx="2387600" cy="592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kern="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Notes:</a:t>
            </a:r>
            <a:endParaRPr lang="zh-CN" altLang="en-US" kern="1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4"/>
          <p:cNvSpPr>
            <a:spLocks noChangeArrowheads="1"/>
          </p:cNvSpPr>
          <p:nvPr/>
        </p:nvSpPr>
        <p:spPr bwMode="auto">
          <a:xfrm>
            <a:off x="179388" y="333375"/>
            <a:ext cx="792162" cy="57467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7561263" cy="1154113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solidFill>
                  <a:srgbClr val="FF0000"/>
                </a:solidFill>
              </a:rPr>
              <a:t>1c  Work in groups of three to retell the information based on 1b.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1438"/>
            <a:ext cx="7272337" cy="1398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 smtClean="0">
                <a:solidFill>
                  <a:srgbClr val="92D050"/>
                </a:solidFill>
              </a:rPr>
              <a:t> </a:t>
            </a:r>
            <a:r>
              <a:rPr lang="en-US" altLang="zh-CN" sz="2400" dirty="0" smtClean="0">
                <a:solidFill>
                  <a:schemeClr val="bg2"/>
                </a:solidFill>
              </a:rPr>
              <a:t>You can begin like this: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dirty="0" smtClean="0">
                <a:solidFill>
                  <a:srgbClr val="92D050"/>
                </a:solidFill>
              </a:rPr>
              <a:t>         </a:t>
            </a:r>
            <a:r>
              <a:rPr lang="en-US" altLang="zh-CN" sz="2400" b="1" dirty="0" err="1" smtClean="0">
                <a:solidFill>
                  <a:srgbClr val="92D050"/>
                </a:solidFill>
              </a:rPr>
              <a:t>Kangkang</a:t>
            </a:r>
            <a:r>
              <a:rPr lang="en-US" altLang="zh-CN" sz="2400" b="1" dirty="0" smtClean="0">
                <a:solidFill>
                  <a:srgbClr val="92D050"/>
                </a:solidFill>
              </a:rPr>
              <a:t> admires Abraham Lincoln  most because…</a:t>
            </a:r>
          </a:p>
        </p:txBody>
      </p:sp>
      <p:graphicFrame>
        <p:nvGraphicFramePr>
          <p:cNvPr id="18460" name="Group 28"/>
          <p:cNvGraphicFramePr>
            <a:graphicFrameLocks noGrp="1"/>
          </p:cNvGraphicFramePr>
          <p:nvPr>
            <p:ph sz="half" idx="2"/>
          </p:nvPr>
        </p:nvGraphicFramePr>
        <p:xfrm>
          <a:off x="395288" y="2565400"/>
          <a:ext cx="6840537" cy="4224339"/>
        </p:xfrm>
        <a:graphic>
          <a:graphicData uri="http://schemas.openxmlformats.org/drawingml/2006/table">
            <a:tbl>
              <a:tblPr/>
              <a:tblGrid>
                <a:gridCol w="1522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marL="91447" marR="91447" marT="45725" marB="4572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People they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admire most</a:t>
                      </a:r>
                    </a:p>
                  </a:txBody>
                  <a:tcPr marL="91447" marR="91447"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Reason</a:t>
                      </a:r>
                    </a:p>
                  </a:txBody>
                  <a:tcPr marL="91447" marR="91447"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Kangkang</a:t>
                      </a:r>
                    </a:p>
                  </a:txBody>
                  <a:tcPr marL="91447" marR="91447" marT="45725" marB="4572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Abraham Lincoln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poor and no much education, never gave up, became one of the famous presidents of the USA</a:t>
                      </a:r>
                    </a:p>
                  </a:txBody>
                  <a:tcPr marL="91447" marR="91447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Susanna</a:t>
                      </a:r>
                    </a:p>
                  </a:txBody>
                  <a:tcPr marL="91447" marR="91447" marT="45725" marB="4572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Marie Curie</a:t>
                      </a:r>
                    </a:p>
                  </a:txBody>
                  <a:tcPr marL="91447" marR="91447"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discovered radium, won the Nobel Prize for two times </a:t>
                      </a:r>
                    </a:p>
                  </a:txBody>
                  <a:tcPr marL="91447" marR="91447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Li Ming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47" marR="91447" marT="45725" marB="4572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Thomas Edison</a:t>
                      </a:r>
                    </a:p>
                  </a:txBody>
                  <a:tcPr marL="91447" marR="91447" marT="45725" marB="4572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exploring spirit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many great inventions</a:t>
                      </a:r>
                    </a:p>
                  </a:txBody>
                  <a:tcPr marL="91447" marR="91447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南丁格尔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675" y="1700808"/>
            <a:ext cx="3024187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矩形 7"/>
          <p:cNvSpPr>
            <a:spLocks noChangeArrowheads="1"/>
          </p:cNvSpPr>
          <p:nvPr/>
        </p:nvSpPr>
        <p:spPr bwMode="auto">
          <a:xfrm>
            <a:off x="857249" y="935038"/>
            <a:ext cx="3190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Who's she?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9700" name="矩形 8"/>
          <p:cNvSpPr>
            <a:spLocks noChangeArrowheads="1"/>
          </p:cNvSpPr>
          <p:nvPr/>
        </p:nvSpPr>
        <p:spPr bwMode="auto">
          <a:xfrm>
            <a:off x="1714500" y="5357813"/>
            <a:ext cx="5316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What do you know about her?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4"/>
          <p:cNvSpPr>
            <a:spLocks noChangeArrowheads="1"/>
          </p:cNvSpPr>
          <p:nvPr/>
        </p:nvSpPr>
        <p:spPr bwMode="auto">
          <a:xfrm>
            <a:off x="178867" y="764704"/>
            <a:ext cx="720725" cy="506412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846411"/>
            <a:ext cx="8568630" cy="1214437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</a:rPr>
              <a:t>2 A. Listen to the passage about Florence   </a:t>
            </a:r>
            <a:br>
              <a:rPr lang="en-US" altLang="zh-CN" sz="2800" dirty="0" smtClean="0">
                <a:solidFill>
                  <a:srgbClr val="FF0000"/>
                </a:solidFill>
              </a:rPr>
            </a:br>
            <a:r>
              <a:rPr lang="en-US" altLang="zh-CN" sz="2800" dirty="0" smtClean="0">
                <a:solidFill>
                  <a:srgbClr val="FF0000"/>
                </a:solidFill>
              </a:rPr>
              <a:t>          Nightingale and complete the following          </a:t>
            </a:r>
            <a:br>
              <a:rPr lang="en-US" altLang="zh-CN" sz="2800" dirty="0" smtClean="0">
                <a:solidFill>
                  <a:srgbClr val="FF0000"/>
                </a:solidFill>
              </a:rPr>
            </a:br>
            <a:r>
              <a:rPr lang="en-US" altLang="zh-CN" sz="2800" dirty="0" smtClean="0">
                <a:solidFill>
                  <a:srgbClr val="FF0000"/>
                </a:solidFill>
              </a:rPr>
              <a:t>          information.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25215"/>
            <a:ext cx="7386638" cy="4456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 smtClean="0">
                <a:solidFill>
                  <a:schemeClr val="bg2"/>
                </a:solidFill>
              </a:rPr>
              <a:t>                          </a:t>
            </a:r>
            <a:r>
              <a:rPr lang="en-US" altLang="zh-CN" sz="2800" dirty="0" smtClean="0">
                <a:solidFill>
                  <a:srgbClr val="002060"/>
                </a:solidFill>
              </a:rPr>
              <a:t>Florence Nightingale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solidFill>
                  <a:srgbClr val="002060"/>
                </a:solidFill>
              </a:rPr>
              <a:t>was born in </a:t>
            </a:r>
            <a:r>
              <a:rPr lang="en-US" altLang="zh-CN" sz="2800" u="sng" dirty="0" smtClean="0">
                <a:solidFill>
                  <a:srgbClr val="002060"/>
                </a:solidFill>
              </a:rPr>
              <a:t>_____________</a:t>
            </a:r>
            <a:r>
              <a:rPr lang="en-US" altLang="zh-CN" sz="2800" dirty="0" smtClean="0">
                <a:solidFill>
                  <a:srgbClr val="002060"/>
                </a:solidFill>
              </a:rPr>
              <a:t> on </a:t>
            </a:r>
            <a:r>
              <a:rPr lang="en-US" altLang="zh-CN" sz="2800" u="sng" dirty="0" smtClean="0">
                <a:solidFill>
                  <a:srgbClr val="002060"/>
                </a:solidFill>
              </a:rPr>
              <a:t>________</a:t>
            </a:r>
            <a:r>
              <a:rPr lang="en-US" altLang="zh-CN" sz="28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solidFill>
                  <a:srgbClr val="002060"/>
                </a:solidFill>
              </a:rPr>
              <a:t>decided to be a nurse when she was</a:t>
            </a:r>
            <a:r>
              <a:rPr lang="en-US" altLang="zh-CN" sz="2800" u="sng" dirty="0" smtClean="0">
                <a:solidFill>
                  <a:srgbClr val="002060"/>
                </a:solidFill>
              </a:rPr>
              <a:t>_____</a:t>
            </a:r>
            <a:r>
              <a:rPr lang="en-US" altLang="zh-CN" sz="28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solidFill>
                  <a:srgbClr val="002060"/>
                </a:solidFill>
              </a:rPr>
              <a:t>went to field hospitals to nurse the soldiers </a:t>
            </a:r>
            <a:r>
              <a:rPr lang="en-US" altLang="zh-CN" sz="2800" u="sng" dirty="0" smtClean="0">
                <a:solidFill>
                  <a:srgbClr val="002060"/>
                </a:solidFill>
              </a:rPr>
              <a:t>___________</a:t>
            </a:r>
            <a:r>
              <a:rPr lang="en-US" altLang="zh-CN" sz="2800" dirty="0" smtClean="0">
                <a:solidFill>
                  <a:srgbClr val="002060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solidFill>
                  <a:srgbClr val="002060"/>
                </a:solidFill>
              </a:rPr>
              <a:t>was known as </a:t>
            </a:r>
            <a:r>
              <a:rPr lang="en-US" altLang="zh-CN" sz="2800" u="sng" dirty="0" smtClean="0">
                <a:solidFill>
                  <a:srgbClr val="002060"/>
                </a:solidFill>
              </a:rPr>
              <a:t>______________</a:t>
            </a:r>
            <a:r>
              <a:rPr lang="en-US" altLang="zh-CN" sz="28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solidFill>
                  <a:srgbClr val="002060"/>
                </a:solidFill>
              </a:rPr>
              <a:t>opened the world’s first </a:t>
            </a:r>
            <a:r>
              <a:rPr lang="en-US" altLang="zh-CN" sz="2800" u="sng" dirty="0" smtClean="0">
                <a:solidFill>
                  <a:srgbClr val="002060"/>
                </a:solidFill>
              </a:rPr>
              <a:t>__________</a:t>
            </a:r>
            <a:r>
              <a:rPr lang="en-US" altLang="zh-CN" sz="2800" dirty="0" smtClean="0">
                <a:solidFill>
                  <a:srgbClr val="002060"/>
                </a:solidFill>
              </a:rPr>
              <a:t> after the war.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solidFill>
                  <a:srgbClr val="002060"/>
                </a:solidFill>
              </a:rPr>
              <a:t>died at the age of</a:t>
            </a:r>
            <a:r>
              <a:rPr lang="en-US" altLang="zh-CN" sz="2800" u="sng" dirty="0" smtClean="0">
                <a:solidFill>
                  <a:srgbClr val="002060"/>
                </a:solidFill>
              </a:rPr>
              <a:t>______</a:t>
            </a:r>
            <a:r>
              <a:rPr lang="en-US" altLang="zh-CN" sz="2800" dirty="0" smtClean="0">
                <a:solidFill>
                  <a:srgbClr val="002060"/>
                </a:solidFill>
              </a:rPr>
              <a:t>, in </a:t>
            </a:r>
            <a:r>
              <a:rPr lang="en-US" altLang="zh-CN" sz="2800" u="sng" dirty="0" smtClean="0">
                <a:solidFill>
                  <a:srgbClr val="002060"/>
                </a:solidFill>
              </a:rPr>
              <a:t>____</a:t>
            </a:r>
            <a:r>
              <a:rPr lang="en-US" altLang="zh-CN" sz="28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solidFill>
                  <a:srgbClr val="002060"/>
                </a:solidFill>
              </a:rPr>
              <a:t>Her birthday became the International Nurse Day in </a:t>
            </a:r>
            <a:r>
              <a:rPr lang="en-US" altLang="zh-CN" sz="2800" u="sng" dirty="0" smtClean="0">
                <a:solidFill>
                  <a:srgbClr val="002060"/>
                </a:solidFill>
              </a:rPr>
              <a:t>_____</a:t>
            </a:r>
            <a:r>
              <a:rPr lang="en-US" altLang="zh-CN" sz="28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22213" name="WordArt 5"/>
          <p:cNvSpPr>
            <a:spLocks noChangeArrowheads="1" noChangeShapeType="1" noTextEdit="1"/>
          </p:cNvSpPr>
          <p:nvPr/>
        </p:nvSpPr>
        <p:spPr bwMode="auto">
          <a:xfrm>
            <a:off x="2843213" y="2357015"/>
            <a:ext cx="2406650" cy="40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 rich British family </a:t>
            </a:r>
            <a:endParaRPr lang="zh-CN" altLang="en-US" kern="1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22214" name="WordArt 6"/>
          <p:cNvSpPr>
            <a:spLocks noChangeArrowheads="1" noChangeShapeType="1" noTextEdit="1"/>
          </p:cNvSpPr>
          <p:nvPr/>
        </p:nvSpPr>
        <p:spPr bwMode="auto">
          <a:xfrm>
            <a:off x="5884863" y="2369715"/>
            <a:ext cx="1403350" cy="36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May 12, 1820</a:t>
            </a:r>
            <a:endParaRPr lang="zh-CN" altLang="en-US" kern="1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22215" name="WordArt 7"/>
          <p:cNvSpPr>
            <a:spLocks noChangeArrowheads="1" noChangeShapeType="1" noTextEdit="1"/>
          </p:cNvSpPr>
          <p:nvPr/>
        </p:nvSpPr>
        <p:spPr bwMode="auto">
          <a:xfrm>
            <a:off x="6804025" y="2861840"/>
            <a:ext cx="360363" cy="288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24</a:t>
            </a:r>
            <a:endParaRPr lang="zh-CN" altLang="en-US" kern="1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22216" name="WordArt 8"/>
          <p:cNvSpPr>
            <a:spLocks noChangeArrowheads="1" noChangeShapeType="1" noTextEdit="1"/>
          </p:cNvSpPr>
          <p:nvPr/>
        </p:nvSpPr>
        <p:spPr bwMode="auto">
          <a:xfrm>
            <a:off x="827088" y="3580978"/>
            <a:ext cx="2052637" cy="373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during the war</a:t>
            </a:r>
            <a:endParaRPr lang="zh-CN" altLang="en-US" kern="1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22217" name="WordArt 9"/>
          <p:cNvSpPr>
            <a:spLocks noChangeArrowheads="1" noChangeShapeType="1" noTextEdit="1"/>
          </p:cNvSpPr>
          <p:nvPr/>
        </p:nvSpPr>
        <p:spPr bwMode="auto">
          <a:xfrm>
            <a:off x="3063875" y="4017540"/>
            <a:ext cx="2879725" cy="373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“the lady with the lamp”</a:t>
            </a:r>
            <a:endParaRPr lang="zh-CN" altLang="en-US" kern="1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22218" name="WordArt 10"/>
          <p:cNvSpPr>
            <a:spLocks noChangeArrowheads="1" noChangeShapeType="1" noTextEdit="1"/>
          </p:cNvSpPr>
          <p:nvPr/>
        </p:nvSpPr>
        <p:spPr bwMode="auto">
          <a:xfrm>
            <a:off x="4500563" y="4446165"/>
            <a:ext cx="2016125" cy="385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nursing school </a:t>
            </a:r>
            <a:endParaRPr lang="zh-CN" altLang="en-US" kern="1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22219" name="WordArt 11"/>
          <p:cNvSpPr>
            <a:spLocks noChangeArrowheads="1" noChangeShapeType="1" noTextEdit="1"/>
          </p:cNvSpPr>
          <p:nvPr/>
        </p:nvSpPr>
        <p:spPr bwMode="auto">
          <a:xfrm>
            <a:off x="3635375" y="5236740"/>
            <a:ext cx="985838" cy="312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ninety</a:t>
            </a:r>
            <a:endParaRPr lang="zh-CN" altLang="en-US" kern="1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22220" name="WordArt 12"/>
          <p:cNvSpPr>
            <a:spLocks noChangeArrowheads="1" noChangeShapeType="1" noTextEdit="1"/>
          </p:cNvSpPr>
          <p:nvPr/>
        </p:nvSpPr>
        <p:spPr bwMode="auto">
          <a:xfrm>
            <a:off x="5365750" y="5239915"/>
            <a:ext cx="503238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1910</a:t>
            </a:r>
            <a:endParaRPr lang="zh-CN" altLang="en-US" kern="1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22221" name="WordArt 13"/>
          <p:cNvSpPr>
            <a:spLocks noChangeArrowheads="1" noChangeShapeType="1" noTextEdit="1"/>
          </p:cNvSpPr>
          <p:nvPr/>
        </p:nvSpPr>
        <p:spPr bwMode="auto">
          <a:xfrm>
            <a:off x="3060279" y="6032078"/>
            <a:ext cx="670390" cy="2412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1974</a:t>
            </a:r>
            <a:endParaRPr lang="zh-CN" altLang="en-US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5" name="P20-2-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571500"/>
            <a:ext cx="500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857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22213" grpId="0" animBg="1"/>
      <p:bldP spid="222214" grpId="0" animBg="1"/>
      <p:bldP spid="222215" grpId="0" animBg="1"/>
      <p:bldP spid="222216" grpId="0" animBg="1"/>
      <p:bldP spid="222217" grpId="0" animBg="1"/>
      <p:bldP spid="222218" grpId="0" animBg="1"/>
      <p:bldP spid="222219" grpId="0" animBg="1"/>
      <p:bldP spid="2222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848011"/>
            <a:ext cx="7477125" cy="1143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solidFill>
                  <a:srgbClr val="FF0000"/>
                </a:solidFill>
              </a:rPr>
              <a:t>B. Listen again and mark T (True) or</a:t>
            </a:r>
            <a:br>
              <a:rPr lang="en-US" altLang="zh-CN" sz="3200" dirty="0" smtClean="0">
                <a:solidFill>
                  <a:srgbClr val="FF0000"/>
                </a:solidFill>
              </a:rPr>
            </a:br>
            <a:r>
              <a:rPr lang="en-US" altLang="zh-CN" sz="3200" dirty="0" smtClean="0">
                <a:solidFill>
                  <a:srgbClr val="FF0000"/>
                </a:solidFill>
              </a:rPr>
              <a:t>    F (False).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2349500"/>
            <a:ext cx="7740650" cy="4508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solidFill>
                  <a:srgbClr val="002060"/>
                </a:solidFill>
              </a:rPr>
              <a:t>1. She thought helping people was both a duty and a pleasure.                               (     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solidFill>
                  <a:srgbClr val="002060"/>
                </a:solidFill>
              </a:rPr>
              <a:t>2. She decided to be a nurse when her parents agreed.                                      (     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solidFill>
                  <a:srgbClr val="002060"/>
                </a:solidFill>
              </a:rPr>
              <a:t>3. She spent her money buying medicine, food, clothes, and beds for the wounded.                                                                                                                                                                      (     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solidFill>
                  <a:srgbClr val="002060"/>
                </a:solidFill>
              </a:rPr>
              <a:t>4. She always carried a lamp in her hand when she cared for the patients at night.(     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 smtClean="0">
                <a:solidFill>
                  <a:srgbClr val="002060"/>
                </a:solidFill>
              </a:rPr>
              <a:t>5. She stopped serving the patients as a nurse after the war.                                 (     )</a:t>
            </a:r>
          </a:p>
        </p:txBody>
      </p:sp>
      <p:sp>
        <p:nvSpPr>
          <p:cNvPr id="223236" name="WordArt 4"/>
          <p:cNvSpPr>
            <a:spLocks noChangeArrowheads="1" noChangeShapeType="1" noTextEdit="1"/>
          </p:cNvSpPr>
          <p:nvPr/>
        </p:nvSpPr>
        <p:spPr bwMode="auto">
          <a:xfrm>
            <a:off x="6786563" y="2708275"/>
            <a:ext cx="522287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endParaRPr lang="zh-CN" altLang="en-US" sz="3600" kern="10" spc="72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3237" name="WordArt 5"/>
          <p:cNvSpPr>
            <a:spLocks noChangeArrowheads="1" noChangeShapeType="1" noTextEdit="1"/>
          </p:cNvSpPr>
          <p:nvPr/>
        </p:nvSpPr>
        <p:spPr bwMode="auto">
          <a:xfrm>
            <a:off x="6927850" y="5373688"/>
            <a:ext cx="452438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endParaRPr lang="zh-CN" altLang="en-US" sz="3600" kern="10" spc="72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3238" name="WordArt 6"/>
          <p:cNvSpPr>
            <a:spLocks noChangeArrowheads="1" noChangeShapeType="1" noTextEdit="1"/>
          </p:cNvSpPr>
          <p:nvPr/>
        </p:nvSpPr>
        <p:spPr bwMode="auto">
          <a:xfrm>
            <a:off x="611188" y="4581525"/>
            <a:ext cx="433387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endParaRPr lang="zh-CN" altLang="en-US" sz="3600" kern="10" spc="72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3239" name="WordArt 7"/>
          <p:cNvSpPr>
            <a:spLocks noChangeArrowheads="1" noChangeShapeType="1" noTextEdit="1"/>
          </p:cNvSpPr>
          <p:nvPr/>
        </p:nvSpPr>
        <p:spPr bwMode="auto">
          <a:xfrm>
            <a:off x="6927850" y="3429000"/>
            <a:ext cx="307975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endParaRPr lang="zh-CN" altLang="en-US" sz="3600" kern="10" spc="72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3240" name="WordArt 8"/>
          <p:cNvSpPr>
            <a:spLocks noChangeArrowheads="1" noChangeShapeType="1" noTextEdit="1"/>
          </p:cNvSpPr>
          <p:nvPr/>
        </p:nvSpPr>
        <p:spPr bwMode="auto">
          <a:xfrm>
            <a:off x="6927850" y="6092825"/>
            <a:ext cx="381000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endParaRPr lang="zh-CN" altLang="en-US" sz="3600" kern="10" spc="72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P20-2-B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85725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66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23236" grpId="0" animBg="1"/>
      <p:bldP spid="223237" grpId="0" animBg="1"/>
      <p:bldP spid="223238" grpId="0" animBg="1"/>
      <p:bldP spid="223239" grpId="0" animBg="1"/>
      <p:bldP spid="2232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36712"/>
            <a:ext cx="5256584" cy="1143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rgbClr val="FF0000"/>
                </a:solidFill>
              </a:rPr>
              <a:t>Florence Nightingale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89138"/>
            <a:ext cx="7634288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002060"/>
                </a:solidFill>
              </a:rPr>
              <a:t>was born in </a:t>
            </a:r>
            <a:r>
              <a:rPr lang="en-US" altLang="zh-CN" sz="2400" u="sng" dirty="0" smtClean="0">
                <a:solidFill>
                  <a:srgbClr val="002060"/>
                </a:solidFill>
              </a:rPr>
              <a:t>a rich British family</a:t>
            </a:r>
            <a:r>
              <a:rPr lang="en-US" altLang="zh-CN" sz="2400" dirty="0" smtClean="0">
                <a:solidFill>
                  <a:srgbClr val="002060"/>
                </a:solidFill>
              </a:rPr>
              <a:t> on </a:t>
            </a:r>
            <a:r>
              <a:rPr lang="en-US" altLang="zh-CN" sz="2400" u="sng" dirty="0" smtClean="0">
                <a:solidFill>
                  <a:srgbClr val="002060"/>
                </a:solidFill>
              </a:rPr>
              <a:t>May 12, 1820</a:t>
            </a:r>
            <a:r>
              <a:rPr lang="en-US" altLang="zh-CN" sz="24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002060"/>
                </a:solidFill>
              </a:rPr>
              <a:t>decided to be a nurse when she was </a:t>
            </a:r>
            <a:r>
              <a:rPr lang="en-US" altLang="zh-CN" sz="2400" u="sng" dirty="0" smtClean="0">
                <a:solidFill>
                  <a:srgbClr val="002060"/>
                </a:solidFill>
              </a:rPr>
              <a:t>24</a:t>
            </a:r>
            <a:r>
              <a:rPr lang="en-US" altLang="zh-CN" sz="24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002060"/>
                </a:solidFill>
              </a:rPr>
              <a:t>went to field hospitals to nurse the soldiers </a:t>
            </a:r>
            <a:r>
              <a:rPr lang="en-US" altLang="zh-CN" sz="2400" u="sng" dirty="0" smtClean="0">
                <a:solidFill>
                  <a:srgbClr val="002060"/>
                </a:solidFill>
              </a:rPr>
              <a:t>during the war</a:t>
            </a:r>
            <a:r>
              <a:rPr lang="en-US" altLang="zh-CN" sz="2400" dirty="0" smtClean="0">
                <a:solidFill>
                  <a:srgbClr val="00206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002060"/>
                </a:solidFill>
              </a:rPr>
              <a:t>was known as “</a:t>
            </a:r>
            <a:r>
              <a:rPr lang="en-US" altLang="zh-CN" sz="2400" u="sng" dirty="0" smtClean="0">
                <a:solidFill>
                  <a:srgbClr val="002060"/>
                </a:solidFill>
              </a:rPr>
              <a:t>the lady with the lamp”</a:t>
            </a:r>
            <a:r>
              <a:rPr lang="en-US" altLang="zh-CN" sz="24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002060"/>
                </a:solidFill>
              </a:rPr>
              <a:t>opened the world’s first </a:t>
            </a:r>
            <a:r>
              <a:rPr lang="en-US" altLang="zh-CN" sz="2400" u="sng" dirty="0" smtClean="0">
                <a:solidFill>
                  <a:srgbClr val="002060"/>
                </a:solidFill>
              </a:rPr>
              <a:t>nursing school</a:t>
            </a:r>
            <a:r>
              <a:rPr lang="en-US" altLang="zh-CN" sz="2400" dirty="0" smtClean="0">
                <a:solidFill>
                  <a:srgbClr val="002060"/>
                </a:solidFill>
              </a:rPr>
              <a:t> after the war.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002060"/>
                </a:solidFill>
              </a:rPr>
              <a:t>died at the age of </a:t>
            </a:r>
            <a:r>
              <a:rPr lang="en-US" altLang="zh-CN" sz="2400" u="sng" dirty="0" smtClean="0">
                <a:solidFill>
                  <a:srgbClr val="002060"/>
                </a:solidFill>
              </a:rPr>
              <a:t>ninety</a:t>
            </a:r>
            <a:r>
              <a:rPr lang="en-US" altLang="zh-CN" sz="2400" dirty="0" smtClean="0">
                <a:solidFill>
                  <a:srgbClr val="002060"/>
                </a:solidFill>
              </a:rPr>
              <a:t>, in </a:t>
            </a:r>
            <a:r>
              <a:rPr lang="en-US" altLang="zh-CN" sz="2400" u="sng" dirty="0" smtClean="0">
                <a:solidFill>
                  <a:srgbClr val="002060"/>
                </a:solidFill>
              </a:rPr>
              <a:t>1910</a:t>
            </a:r>
            <a:r>
              <a:rPr lang="en-US" altLang="zh-CN" sz="24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002060"/>
                </a:solidFill>
              </a:rPr>
              <a:t>Her birthday became the International Nurse Day in </a:t>
            </a:r>
            <a:r>
              <a:rPr lang="en-US" altLang="zh-CN" sz="2400" u="sng" dirty="0" smtClean="0">
                <a:solidFill>
                  <a:srgbClr val="002060"/>
                </a:solidFill>
              </a:rPr>
              <a:t>1974</a:t>
            </a:r>
            <a:r>
              <a:rPr lang="en-US" altLang="zh-CN" sz="24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2772" name="Picture 4" descr="南丁格尔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240" y="349399"/>
            <a:ext cx="15081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263524" y="1598613"/>
            <a:ext cx="8340923" cy="5070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rgbClr val="00B0F0"/>
                </a:solidFill>
              </a:rPr>
              <a:t>Words: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    prize     </a:t>
            </a:r>
            <a:r>
              <a:rPr lang="en-US" altLang="zh-CN" sz="2400" dirty="0" smtClean="0">
                <a:solidFill>
                  <a:srgbClr val="002060"/>
                </a:solidFill>
              </a:rPr>
              <a:t>n.     </a:t>
            </a:r>
            <a:r>
              <a:rPr lang="zh-CN" altLang="en-US" sz="2400" dirty="0" smtClean="0">
                <a:solidFill>
                  <a:srgbClr val="002060"/>
                </a:solidFill>
              </a:rPr>
              <a:t>奖，奖励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dirty="0" smtClean="0">
                <a:solidFill>
                  <a:srgbClr val="002060"/>
                </a:solidFill>
              </a:rPr>
              <a:t>　</a:t>
            </a:r>
            <a:r>
              <a:rPr lang="en-US" altLang="zh-CN" sz="2400" dirty="0" smtClean="0">
                <a:solidFill>
                  <a:srgbClr val="FF0000"/>
                </a:solidFill>
              </a:rPr>
              <a:t>neither</a:t>
            </a:r>
            <a:r>
              <a:rPr lang="en-US" altLang="zh-CN" sz="2400" dirty="0" smtClean="0">
                <a:solidFill>
                  <a:srgbClr val="002060"/>
                </a:solidFill>
              </a:rPr>
              <a:t>    pron.    </a:t>
            </a:r>
            <a:r>
              <a:rPr lang="zh-CN" altLang="en-US" sz="2400" dirty="0" smtClean="0">
                <a:solidFill>
                  <a:srgbClr val="002060"/>
                </a:solidFill>
              </a:rPr>
              <a:t>两者都不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dirty="0" smtClean="0">
                <a:solidFill>
                  <a:srgbClr val="002060"/>
                </a:solidFill>
              </a:rPr>
              <a:t>　</a:t>
            </a:r>
            <a:r>
              <a:rPr lang="en-US" altLang="zh-CN" sz="2400" dirty="0" smtClean="0">
                <a:solidFill>
                  <a:srgbClr val="FF0000"/>
                </a:solidFill>
              </a:rPr>
              <a:t>nor</a:t>
            </a:r>
            <a:r>
              <a:rPr lang="en-US" altLang="zh-CN" sz="2400" dirty="0" smtClean="0">
                <a:solidFill>
                  <a:srgbClr val="FFFF00"/>
                </a:solidFill>
              </a:rPr>
              <a:t>  </a:t>
            </a:r>
            <a:r>
              <a:rPr lang="en-US" altLang="zh-CN" sz="2400" dirty="0" smtClean="0">
                <a:solidFill>
                  <a:srgbClr val="002060"/>
                </a:solidFill>
              </a:rPr>
              <a:t>  conj.     </a:t>
            </a:r>
            <a:r>
              <a:rPr lang="zh-CN" altLang="en-US" sz="2400" dirty="0" smtClean="0">
                <a:solidFill>
                  <a:srgbClr val="002060"/>
                </a:solidFill>
              </a:rPr>
              <a:t>也不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2400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rgbClr val="00B0F0"/>
                </a:solidFill>
              </a:rPr>
              <a:t>Phrases: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 smtClean="0">
                <a:solidFill>
                  <a:schemeClr val="bg2"/>
                </a:solidFill>
              </a:rPr>
              <a:t>    </a:t>
            </a:r>
            <a:r>
              <a:rPr lang="en-US" altLang="zh-CN" sz="2400" dirty="0" smtClean="0">
                <a:solidFill>
                  <a:srgbClr val="FF0000"/>
                </a:solidFill>
              </a:rPr>
              <a:t>give up     </a:t>
            </a:r>
            <a:r>
              <a:rPr lang="zh-CN" altLang="en-US" sz="2400" dirty="0" smtClean="0">
                <a:solidFill>
                  <a:srgbClr val="002060"/>
                </a:solidFill>
              </a:rPr>
              <a:t>放弃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    </a:t>
            </a:r>
            <a:r>
              <a:rPr lang="en-US" altLang="zh-CN" sz="2400" dirty="0" smtClean="0">
                <a:solidFill>
                  <a:srgbClr val="FF0000"/>
                </a:solidFill>
              </a:rPr>
              <a:t>learn…from</a:t>
            </a:r>
            <a:r>
              <a:rPr lang="en-US" altLang="zh-CN" sz="2400" dirty="0" smtClean="0">
                <a:solidFill>
                  <a:srgbClr val="FFFF00"/>
                </a:solidFill>
              </a:rPr>
              <a:t>…    </a:t>
            </a:r>
            <a:r>
              <a:rPr lang="zh-CN" altLang="en-US" sz="2400" dirty="0" smtClean="0">
                <a:solidFill>
                  <a:srgbClr val="002060"/>
                </a:solidFill>
              </a:rPr>
              <a:t>向</a:t>
            </a:r>
            <a:r>
              <a:rPr lang="en-US" altLang="zh-CN" sz="2400" dirty="0" smtClean="0">
                <a:solidFill>
                  <a:srgbClr val="002060"/>
                </a:solidFill>
              </a:rPr>
              <a:t>……</a:t>
            </a:r>
            <a:r>
              <a:rPr lang="zh-CN" altLang="en-US" sz="2400" dirty="0" smtClean="0">
                <a:solidFill>
                  <a:srgbClr val="002060"/>
                </a:solidFill>
              </a:rPr>
              <a:t>学习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24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rgbClr val="00B0F0"/>
                </a:solidFill>
              </a:rPr>
              <a:t>Sentences: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    Not only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 did</a:t>
            </a:r>
            <a:r>
              <a:rPr lang="en-US" altLang="zh-CN" sz="2400" dirty="0" smtClean="0">
                <a:solidFill>
                  <a:srgbClr val="FF0000"/>
                </a:solidFill>
              </a:rPr>
              <a:t> she discover radium but also she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    won the Nobel Prize twice in her lifetime. </a:t>
            </a:r>
          </a:p>
        </p:txBody>
      </p:sp>
      <p:sp>
        <p:nvSpPr>
          <p:cNvPr id="33795" name="WordArt 7"/>
          <p:cNvSpPr>
            <a:spLocks noChangeArrowheads="1" noChangeShapeType="1" noTextEdit="1"/>
          </p:cNvSpPr>
          <p:nvPr/>
        </p:nvSpPr>
        <p:spPr bwMode="auto">
          <a:xfrm>
            <a:off x="785813" y="500063"/>
            <a:ext cx="3065462" cy="7127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kern="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Sum up</a:t>
            </a:r>
            <a:endParaRPr lang="zh-CN" altLang="en-US" kern="1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25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25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9-2-17-1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476250"/>
            <a:ext cx="29527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3405188" y="765175"/>
            <a:ext cx="4105275" cy="2246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92D050"/>
                </a:solidFill>
              </a:rPr>
              <a:t>Big Ben</a:t>
            </a:r>
            <a:r>
              <a:rPr lang="en-US" altLang="zh-CN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/</a:t>
            </a:r>
            <a:r>
              <a:rPr lang="en-US" altLang="zh-CN" sz="2800" dirty="0" smtClean="0">
                <a:solidFill>
                  <a:srgbClr val="FFC000"/>
                </a:solidFill>
              </a:rPr>
              <a:t>a clock tower</a:t>
            </a:r>
            <a:r>
              <a:rPr lang="en-US" altLang="zh-CN" sz="2800" dirty="0" smtClean="0">
                <a:solidFill>
                  <a:srgbClr val="FF0000"/>
                </a:solidFill>
              </a:rPr>
              <a:t>/</a:t>
            </a:r>
            <a:r>
              <a:rPr lang="en-US" altLang="zh-CN" sz="28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rgbClr val="00B0F0"/>
                </a:solidFill>
              </a:rPr>
              <a:t>the queen of England built so that the people </a:t>
            </a:r>
          </a:p>
          <a:p>
            <a:pPr eaLnBrk="1" hangingPunct="1">
              <a:defRPr/>
            </a:pPr>
            <a:r>
              <a:rPr lang="en-US" altLang="zh-CN" sz="2800" dirty="0" smtClean="0">
                <a:solidFill>
                  <a:srgbClr val="00B0F0"/>
                </a:solidFill>
              </a:rPr>
              <a:t>would have the same time</a:t>
            </a:r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3402013" y="3392488"/>
            <a:ext cx="41036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2060"/>
                </a:solidFill>
              </a:rPr>
              <a:t>Big Ben is a clock tower </a:t>
            </a:r>
            <a:r>
              <a:rPr lang="en-US" altLang="zh-CN" sz="2800" b="1" dirty="0">
                <a:solidFill>
                  <a:srgbClr val="FF0000"/>
                </a:solidFill>
              </a:rPr>
              <a:t>which/tha</a:t>
            </a:r>
            <a:r>
              <a:rPr lang="en-US" altLang="zh-CN" sz="2800" dirty="0">
                <a:solidFill>
                  <a:srgbClr val="FF0000"/>
                </a:solidFill>
              </a:rPr>
              <a:t>t</a:t>
            </a:r>
            <a:r>
              <a:rPr lang="en-US" altLang="zh-CN" sz="2800" dirty="0">
                <a:solidFill>
                  <a:srgbClr val="002060"/>
                </a:solidFill>
              </a:rPr>
              <a:t> the queen of England built so that the people would have the </a:t>
            </a:r>
          </a:p>
          <a:p>
            <a:pPr eaLnBrk="1" hangingPunct="1"/>
            <a:r>
              <a:rPr lang="en-US" altLang="zh-CN" sz="2800" dirty="0">
                <a:solidFill>
                  <a:srgbClr val="002060"/>
                </a:solidFill>
              </a:rPr>
              <a:t>same time.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7740650" cy="4497387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0B0F0"/>
                </a:solidFill>
              </a:rPr>
              <a:t>Grammar:</a:t>
            </a:r>
          </a:p>
          <a:p>
            <a:pPr eaLnBrk="1" hangingPunct="1">
              <a:buFontTx/>
              <a:buNone/>
            </a:pPr>
            <a:r>
              <a:rPr lang="en-US" altLang="zh-CN" sz="2800" dirty="0" smtClean="0">
                <a:solidFill>
                  <a:srgbClr val="FF0000"/>
                </a:solidFill>
              </a:rPr>
              <a:t>    neither… nor</a:t>
            </a:r>
            <a:r>
              <a:rPr lang="en-US" altLang="zh-CN" sz="2800" dirty="0" smtClean="0">
                <a:solidFill>
                  <a:srgbClr val="FFFF00"/>
                </a:solidFill>
              </a:rPr>
              <a:t>…  </a:t>
            </a:r>
            <a:r>
              <a:rPr lang="zh-CN" altLang="en-US" sz="2800" dirty="0" smtClean="0">
                <a:solidFill>
                  <a:srgbClr val="002060"/>
                </a:solidFill>
              </a:rPr>
              <a:t>两者都不；既不</a:t>
            </a:r>
            <a:r>
              <a:rPr lang="en-US" altLang="zh-CN" sz="2800" dirty="0" smtClean="0">
                <a:solidFill>
                  <a:srgbClr val="002060"/>
                </a:solidFill>
              </a:rPr>
              <a:t>……</a:t>
            </a:r>
            <a:r>
              <a:rPr lang="zh-CN" altLang="en-US" sz="2800" dirty="0" smtClean="0">
                <a:solidFill>
                  <a:srgbClr val="002060"/>
                </a:solidFill>
              </a:rPr>
              <a:t>也不</a:t>
            </a:r>
            <a:r>
              <a:rPr lang="en-US" altLang="zh-CN" sz="2800" dirty="0" smtClean="0">
                <a:solidFill>
                  <a:srgbClr val="002060"/>
                </a:solidFill>
              </a:rPr>
              <a:t>……</a:t>
            </a:r>
          </a:p>
          <a:p>
            <a:pPr eaLnBrk="1" hangingPunct="1">
              <a:buFontTx/>
              <a:buNone/>
            </a:pPr>
            <a:r>
              <a:rPr lang="en-US" altLang="zh-CN" sz="2800" dirty="0" smtClean="0">
                <a:solidFill>
                  <a:srgbClr val="FF0000"/>
                </a:solidFill>
              </a:rPr>
              <a:t>    not only…but also</a:t>
            </a:r>
            <a:r>
              <a:rPr lang="en-US" altLang="zh-CN" sz="2800" dirty="0" smtClean="0">
                <a:solidFill>
                  <a:srgbClr val="FFFF00"/>
                </a:solidFill>
              </a:rPr>
              <a:t>…  </a:t>
            </a:r>
            <a:r>
              <a:rPr lang="zh-CN" altLang="en-US" sz="2800" dirty="0" smtClean="0">
                <a:solidFill>
                  <a:srgbClr val="002060"/>
                </a:solidFill>
              </a:rPr>
              <a:t>不但</a:t>
            </a:r>
            <a:r>
              <a:rPr lang="en-US" altLang="zh-CN" sz="2800" dirty="0" smtClean="0">
                <a:solidFill>
                  <a:srgbClr val="002060"/>
                </a:solidFill>
              </a:rPr>
              <a:t>……</a:t>
            </a:r>
            <a:r>
              <a:rPr lang="zh-CN" altLang="en-US" sz="2800" dirty="0" smtClean="0">
                <a:solidFill>
                  <a:srgbClr val="002060"/>
                </a:solidFill>
              </a:rPr>
              <a:t>而且</a:t>
            </a:r>
            <a:r>
              <a:rPr lang="en-US" altLang="zh-CN" sz="2800" dirty="0" smtClean="0">
                <a:solidFill>
                  <a:srgbClr val="002060"/>
                </a:solidFill>
              </a:rPr>
              <a:t>……</a:t>
            </a:r>
          </a:p>
          <a:p>
            <a:pPr eaLnBrk="1" hangingPunct="1">
              <a:buFontTx/>
              <a:buNone/>
            </a:pPr>
            <a:r>
              <a:rPr lang="en-US" altLang="zh-CN" sz="2800" dirty="0" smtClean="0">
                <a:solidFill>
                  <a:srgbClr val="FF0000"/>
                </a:solidFill>
              </a:rPr>
              <a:t>    either… or…   </a:t>
            </a:r>
            <a:r>
              <a:rPr lang="zh-CN" altLang="en-US" sz="2800" dirty="0" smtClean="0">
                <a:solidFill>
                  <a:srgbClr val="002060"/>
                </a:solidFill>
              </a:rPr>
              <a:t>或</a:t>
            </a:r>
            <a:r>
              <a:rPr lang="en-US" altLang="zh-CN" sz="2800" dirty="0" smtClean="0">
                <a:solidFill>
                  <a:srgbClr val="002060"/>
                </a:solidFill>
              </a:rPr>
              <a:t>……</a:t>
            </a:r>
            <a:r>
              <a:rPr lang="zh-CN" altLang="en-US" sz="2800" dirty="0" smtClean="0">
                <a:solidFill>
                  <a:srgbClr val="002060"/>
                </a:solidFill>
              </a:rPr>
              <a:t>或</a:t>
            </a:r>
            <a:r>
              <a:rPr lang="en-US" altLang="zh-CN" sz="2800" dirty="0" smtClean="0">
                <a:solidFill>
                  <a:srgbClr val="002060"/>
                </a:solidFill>
              </a:rPr>
              <a:t>……</a:t>
            </a:r>
            <a:r>
              <a:rPr lang="zh-CN" altLang="en-US" sz="2800" dirty="0" smtClean="0">
                <a:solidFill>
                  <a:srgbClr val="002060"/>
                </a:solidFill>
              </a:rPr>
              <a:t>；</a:t>
            </a:r>
            <a:endParaRPr lang="en-US" altLang="zh-CN" sz="28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zh-CN" sz="2800" dirty="0" smtClean="0">
                <a:solidFill>
                  <a:srgbClr val="002060"/>
                </a:solidFill>
              </a:rPr>
              <a:t>                           </a:t>
            </a:r>
            <a:r>
              <a:rPr lang="zh-CN" altLang="en-US" sz="2800" dirty="0" smtClean="0">
                <a:solidFill>
                  <a:srgbClr val="002060"/>
                </a:solidFill>
              </a:rPr>
              <a:t>不是</a:t>
            </a:r>
            <a:r>
              <a:rPr lang="en-US" altLang="zh-CN" sz="2800" dirty="0" smtClean="0">
                <a:solidFill>
                  <a:srgbClr val="002060"/>
                </a:solidFill>
              </a:rPr>
              <a:t>……</a:t>
            </a:r>
            <a:r>
              <a:rPr lang="zh-CN" altLang="en-US" sz="2800" dirty="0" smtClean="0">
                <a:solidFill>
                  <a:srgbClr val="002060"/>
                </a:solidFill>
              </a:rPr>
              <a:t>就是</a:t>
            </a:r>
            <a:r>
              <a:rPr lang="en-US" altLang="zh-CN" sz="2800" dirty="0" smtClean="0">
                <a:solidFill>
                  <a:srgbClr val="002060"/>
                </a:solidFill>
              </a:rPr>
              <a:t>……</a:t>
            </a:r>
          </a:p>
          <a:p>
            <a:pPr eaLnBrk="1" hangingPunct="1">
              <a:buFontTx/>
              <a:buNone/>
            </a:pPr>
            <a:r>
              <a:rPr lang="en-US" altLang="zh-CN" sz="2800" dirty="0" smtClean="0">
                <a:solidFill>
                  <a:srgbClr val="002060"/>
                </a:solidFill>
              </a:rPr>
              <a:t>          </a:t>
            </a:r>
            <a:r>
              <a:rPr lang="zh-CN" altLang="en-US" sz="2800" b="1" dirty="0" smtClean="0">
                <a:solidFill>
                  <a:srgbClr val="92D050"/>
                </a:solidFill>
              </a:rPr>
              <a:t>以上词组连接主语时，谓语动词都要与邻近的主语单复数保持一致。 </a:t>
            </a:r>
          </a:p>
        </p:txBody>
      </p:sp>
      <p:sp>
        <p:nvSpPr>
          <p:cNvPr id="34819" name="WordArt 6"/>
          <p:cNvSpPr>
            <a:spLocks noChangeArrowheads="1" noChangeShapeType="1" noTextEdit="1"/>
          </p:cNvSpPr>
          <p:nvPr/>
        </p:nvSpPr>
        <p:spPr bwMode="auto">
          <a:xfrm>
            <a:off x="571500" y="476250"/>
            <a:ext cx="2786063" cy="666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kern="1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Sum up</a:t>
            </a:r>
            <a:endParaRPr lang="zh-CN" altLang="en-US" kern="1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204865"/>
            <a:ext cx="7548563" cy="252028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400" dirty="0" smtClean="0">
                <a:solidFill>
                  <a:srgbClr val="002060"/>
                </a:solidFill>
              </a:rPr>
              <a:t>Read and practice the conversation. 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endParaRPr lang="en-US" altLang="zh-CN" sz="2400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400" dirty="0" smtClean="0">
                <a:solidFill>
                  <a:srgbClr val="002060"/>
                </a:solidFill>
              </a:rPr>
              <a:t>Write down the key words of the conversation and then introduce one famous person you’ve learnt today.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endParaRPr lang="en-US" altLang="zh-CN" sz="2400" dirty="0" smtClean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400" dirty="0" smtClean="0">
                <a:solidFill>
                  <a:srgbClr val="002060"/>
                </a:solidFill>
              </a:rPr>
              <a:t>Search for more information about Lincoln.  </a:t>
            </a:r>
          </a:p>
        </p:txBody>
      </p:sp>
      <p:sp>
        <p:nvSpPr>
          <p:cNvPr id="35843" name="WordArt 5"/>
          <p:cNvSpPr>
            <a:spLocks noChangeArrowheads="1" noChangeShapeType="1" noTextEdit="1"/>
          </p:cNvSpPr>
          <p:nvPr/>
        </p:nvSpPr>
        <p:spPr bwMode="auto">
          <a:xfrm>
            <a:off x="2987824" y="1124744"/>
            <a:ext cx="2571750" cy="577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FadeUp">
              <a:avLst>
                <a:gd name="adj" fmla="val 2662"/>
              </a:avLst>
            </a:prstTxWarp>
          </a:bodyPr>
          <a:lstStyle/>
          <a:p>
            <a:pPr algn="ctr"/>
            <a:r>
              <a:rPr lang="en-US" altLang="zh-CN" kern="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Homework</a:t>
            </a:r>
            <a:endParaRPr lang="zh-CN" altLang="en-US" kern="1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9-2-17-1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333375"/>
            <a:ext cx="4819650" cy="2592388"/>
          </a:xfrm>
          <a:noFill/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68313" y="3284538"/>
            <a:ext cx="6480175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92D050"/>
                </a:solidFill>
                <a:ea typeface="宋体" panose="02010600030101010101" pitchFamily="2" charset="-122"/>
              </a:rPr>
              <a:t>the Opera House</a:t>
            </a:r>
            <a:r>
              <a:rPr lang="en-US" altLang="zh-CN" sz="2800" dirty="0">
                <a:solidFill>
                  <a:schemeClr val="tx2">
                    <a:lumMod val="20000"/>
                    <a:lumOff val="80000"/>
                  </a:schemeClr>
                </a:solidFill>
                <a:ea typeface="宋体" panose="02010600030101010101" pitchFamily="2" charset="-122"/>
              </a:rPr>
              <a:t>/</a:t>
            </a:r>
            <a:r>
              <a:rPr lang="en-US" altLang="zh-CN" sz="2800" dirty="0">
                <a:solidFill>
                  <a:srgbClr val="00B0F0"/>
                </a:solidFill>
                <a:ea typeface="宋体" panose="02010600030101010101" pitchFamily="2" charset="-122"/>
              </a:rPr>
              <a:t>look like a huge sailing boat</a:t>
            </a:r>
            <a:r>
              <a:rPr lang="en-US" altLang="zh-CN" sz="2800" dirty="0">
                <a:solidFill>
                  <a:schemeClr val="accent2">
                    <a:lumMod val="20000"/>
                    <a:lumOff val="80000"/>
                  </a:schemeClr>
                </a:solidFill>
                <a:ea typeface="宋体" panose="02010600030101010101" pitchFamily="2" charset="-122"/>
              </a:rPr>
              <a:t>/</a:t>
            </a:r>
            <a:r>
              <a:rPr lang="en-US" altLang="zh-CN" sz="2800" dirty="0">
                <a:solidFill>
                  <a:srgbClr val="FFC000"/>
                </a:solidFill>
                <a:ea typeface="宋体" panose="02010600030101010101" pitchFamily="2" charset="-122"/>
              </a:rPr>
              <a:t>is the pride of Australians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468313" y="4868863"/>
            <a:ext cx="6623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solidFill>
                  <a:srgbClr val="002060"/>
                </a:solidFill>
              </a:rPr>
              <a:t>The Opera House </a:t>
            </a:r>
            <a:r>
              <a:rPr lang="en-US" altLang="zh-CN" sz="2800" b="1" dirty="0">
                <a:solidFill>
                  <a:srgbClr val="FF0000"/>
                </a:solidFill>
              </a:rPr>
              <a:t>which/that</a:t>
            </a:r>
            <a:r>
              <a:rPr lang="en-US" altLang="zh-CN" sz="2800" dirty="0">
                <a:solidFill>
                  <a:srgbClr val="002060"/>
                </a:solidFill>
              </a:rPr>
              <a:t> looks like a huge sailing boat  is the pride of Australians.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9-2-17-1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692150"/>
            <a:ext cx="2663825" cy="4879975"/>
          </a:xfrm>
          <a:noFill/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060700" y="985838"/>
            <a:ext cx="4824413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92D050"/>
                </a:solidFill>
                <a:ea typeface="宋体" panose="02010600030101010101" pitchFamily="2" charset="-122"/>
              </a:rPr>
              <a:t>the Statue of Liberty</a:t>
            </a:r>
            <a:r>
              <a:rPr lang="en-US" altLang="zh-CN" sz="2800" dirty="0">
                <a:solidFill>
                  <a:schemeClr val="accent5"/>
                </a:solidFill>
                <a:ea typeface="宋体" panose="02010600030101010101" pitchFamily="2" charset="-122"/>
              </a:rPr>
              <a:t>/</a:t>
            </a:r>
          </a:p>
          <a:p>
            <a:pPr eaLnBrk="1" hangingPunct="1">
              <a:defRPr/>
            </a:pPr>
            <a:r>
              <a:rPr lang="en-US" altLang="zh-CN" sz="2800" dirty="0">
                <a:solidFill>
                  <a:srgbClr val="00B0F0"/>
                </a:solidFill>
                <a:ea typeface="宋体" panose="02010600030101010101" pitchFamily="2" charset="-122"/>
              </a:rPr>
              <a:t>a gift from France to the USA </a:t>
            </a:r>
            <a:r>
              <a:rPr lang="en-US" altLang="zh-CN" sz="2800" dirty="0">
                <a:solidFill>
                  <a:schemeClr val="accent5"/>
                </a:solidFill>
                <a:ea typeface="宋体" panose="02010600030101010101" pitchFamily="2" charset="-122"/>
              </a:rPr>
              <a:t>/</a:t>
            </a:r>
            <a:r>
              <a:rPr lang="en-US" altLang="zh-CN" sz="2800" dirty="0">
                <a:solidFill>
                  <a:srgbClr val="FFC000"/>
                </a:solidFill>
                <a:ea typeface="宋体" panose="02010600030101010101" pitchFamily="2" charset="-122"/>
              </a:rPr>
              <a:t>designed by </a:t>
            </a:r>
            <a:r>
              <a:rPr lang="en-US" altLang="zh-CN" sz="2800" dirty="0" err="1">
                <a:solidFill>
                  <a:srgbClr val="FFC000"/>
                </a:solidFill>
                <a:ea typeface="宋体" panose="02010600030101010101" pitchFamily="2" charset="-122"/>
              </a:rPr>
              <a:t>Gustave</a:t>
            </a:r>
            <a:r>
              <a:rPr lang="en-US" altLang="zh-CN" sz="2800" dirty="0">
                <a:solidFill>
                  <a:srgbClr val="FFC000"/>
                </a:solidFill>
                <a:ea typeface="宋体" panose="02010600030101010101" pitchFamily="2" charset="-122"/>
              </a:rPr>
              <a:t> Eiffel</a:t>
            </a: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3060700" y="3219450"/>
            <a:ext cx="46799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solidFill>
                  <a:srgbClr val="002060"/>
                </a:solidFill>
              </a:rPr>
              <a:t>The Statue of Liberty </a:t>
            </a:r>
            <a:r>
              <a:rPr lang="en-US" altLang="zh-CN" sz="2800" b="1">
                <a:solidFill>
                  <a:srgbClr val="FF0000"/>
                </a:solidFill>
              </a:rPr>
              <a:t>which/that</a:t>
            </a:r>
            <a:r>
              <a:rPr lang="en-US" altLang="zh-CN" sz="2800">
                <a:solidFill>
                  <a:srgbClr val="002060"/>
                </a:solidFill>
              </a:rPr>
              <a:t> is a gift from France to the USA was designed by Gustave Eiffel.</a:t>
            </a:r>
          </a:p>
          <a:p>
            <a:pPr eaLnBrk="1" hangingPunct="1"/>
            <a:endParaRPr lang="en-US" altLang="zh-CN" sz="28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9-2-17-1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692150"/>
            <a:ext cx="2952750" cy="5616575"/>
          </a:xfrm>
          <a:noFill/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3203575" y="1052513"/>
            <a:ext cx="4537075" cy="13731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dirty="0" err="1">
                <a:solidFill>
                  <a:srgbClr val="92D050"/>
                </a:solidFill>
                <a:ea typeface="宋体" panose="02010600030101010101" pitchFamily="2" charset="-122"/>
              </a:rPr>
              <a:t>Gustave</a:t>
            </a:r>
            <a:r>
              <a:rPr lang="en-US" altLang="zh-CN" sz="2800" dirty="0">
                <a:solidFill>
                  <a:srgbClr val="92D050"/>
                </a:solidFill>
                <a:ea typeface="宋体" panose="02010600030101010101" pitchFamily="2" charset="-122"/>
              </a:rPr>
              <a:t> Eiffel</a:t>
            </a:r>
            <a:r>
              <a:rPr lang="en-US" altLang="zh-CN" sz="2800" dirty="0">
                <a:solidFill>
                  <a:schemeClr val="accent1">
                    <a:lumMod val="20000"/>
                    <a:lumOff val="80000"/>
                  </a:schemeClr>
                </a:solidFill>
                <a:ea typeface="宋体" panose="02010600030101010101" pitchFamily="2" charset="-122"/>
              </a:rPr>
              <a:t>/</a:t>
            </a:r>
            <a:r>
              <a:rPr lang="en-US" altLang="zh-CN" sz="2800" dirty="0">
                <a:solidFill>
                  <a:srgbClr val="00B0F0"/>
                </a:solidFill>
                <a:ea typeface="宋体" panose="02010600030101010101" pitchFamily="2" charset="-122"/>
              </a:rPr>
              <a:t>designed the Eiffel Tower</a:t>
            </a:r>
            <a:r>
              <a:rPr lang="en-US" altLang="zh-CN" sz="2800" dirty="0">
                <a:solidFill>
                  <a:schemeClr val="accent1">
                    <a:lumMod val="20000"/>
                    <a:lumOff val="80000"/>
                  </a:schemeClr>
                </a:solidFill>
                <a:ea typeface="宋体" panose="02010600030101010101" pitchFamily="2" charset="-122"/>
              </a:rPr>
              <a:t>/</a:t>
            </a:r>
            <a:r>
              <a:rPr lang="en-US" altLang="zh-CN" sz="2800" dirty="0">
                <a:solidFill>
                  <a:srgbClr val="FFC000"/>
                </a:solidFill>
                <a:ea typeface="宋体" panose="02010600030101010101" pitchFamily="2" charset="-122"/>
              </a:rPr>
              <a:t>a great leader in the arts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3059113" y="2997200"/>
            <a:ext cx="51117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solidFill>
                  <a:srgbClr val="002060"/>
                </a:solidFill>
              </a:rPr>
              <a:t>Gustave Eiffel </a:t>
            </a:r>
            <a:r>
              <a:rPr lang="en-US" altLang="zh-CN" sz="2800" b="1">
                <a:solidFill>
                  <a:srgbClr val="FF0000"/>
                </a:solidFill>
              </a:rPr>
              <a:t>who/that </a:t>
            </a:r>
            <a:r>
              <a:rPr lang="en-US" altLang="zh-CN" sz="2800">
                <a:solidFill>
                  <a:srgbClr val="002060"/>
                </a:solidFill>
              </a:rPr>
              <a:t>designed the Eiffel Tower </a:t>
            </a:r>
          </a:p>
          <a:p>
            <a:pPr eaLnBrk="1" hangingPunct="1"/>
            <a:r>
              <a:rPr lang="en-US" altLang="zh-CN" sz="2800">
                <a:solidFill>
                  <a:srgbClr val="002060"/>
                </a:solidFill>
              </a:rPr>
              <a:t>was a great leader in the arts.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7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7561263" cy="1136650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solidFill>
                  <a:srgbClr val="FF0000"/>
                </a:solidFill>
              </a:rPr>
              <a:t>      Make sentences by following the example.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59113" y="1989138"/>
            <a:ext cx="5094287" cy="1584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dirty="0" smtClean="0"/>
              <a:t>          </a:t>
            </a:r>
            <a:r>
              <a:rPr lang="en-US" altLang="zh-CN" sz="2800" b="1" dirty="0" smtClean="0">
                <a:solidFill>
                  <a:srgbClr val="92D050"/>
                </a:solidFill>
              </a:rPr>
              <a:t>not only, I , have, 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>
                <a:solidFill>
                  <a:srgbClr val="92D050"/>
                </a:solidFill>
              </a:rPr>
              <a:t>           Tom, but also, a car</a:t>
            </a:r>
          </a:p>
        </p:txBody>
      </p:sp>
      <p:pic>
        <p:nvPicPr>
          <p:cNvPr id="20484" name="Picture 4" descr="5-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31686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84213" y="3284538"/>
            <a:ext cx="2836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92D050"/>
                </a:solidFill>
              </a:rPr>
              <a:t>Tom’s        mine</a:t>
            </a: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250825" y="4797425"/>
            <a:ext cx="72009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3200">
                <a:solidFill>
                  <a:srgbClr val="002060"/>
                </a:solidFill>
              </a:rPr>
              <a:t>   Not only Tom but also I </a:t>
            </a:r>
            <a:r>
              <a:rPr lang="en-US" altLang="zh-CN" sz="3200" b="1">
                <a:solidFill>
                  <a:srgbClr val="FF0000"/>
                </a:solidFill>
              </a:rPr>
              <a:t>have</a:t>
            </a:r>
            <a:r>
              <a:rPr lang="en-US" altLang="zh-CN" sz="3200">
                <a:solidFill>
                  <a:srgbClr val="002060"/>
                </a:solidFill>
              </a:rPr>
              <a:t> a car. </a:t>
            </a:r>
            <a:endParaRPr lang="en-US" altLang="zh-CN" sz="2800">
              <a:solidFill>
                <a:srgbClr val="002060"/>
              </a:solidFill>
            </a:endParaRPr>
          </a:p>
        </p:txBody>
      </p:sp>
      <p:sp>
        <p:nvSpPr>
          <p:cNvPr id="20487" name="Oval 5"/>
          <p:cNvSpPr>
            <a:spLocks noChangeArrowheads="1"/>
          </p:cNvSpPr>
          <p:nvPr/>
        </p:nvSpPr>
        <p:spPr bwMode="auto">
          <a:xfrm>
            <a:off x="223838" y="404813"/>
            <a:ext cx="603250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/>
            <a:r>
              <a:rPr lang="en-US" altLang="zh-CN" sz="3200">
                <a:solidFill>
                  <a:schemeClr val="tx2"/>
                </a:solidFill>
              </a:rPr>
              <a:t>3</a:t>
            </a:r>
            <a:endParaRPr lang="zh-CN" alt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9875"/>
            <a:ext cx="7593013" cy="1143000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solidFill>
                  <a:srgbClr val="FF0000"/>
                </a:solidFill>
              </a:rPr>
              <a:t>     Make sentences by following the example.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3635375" y="2349500"/>
            <a:ext cx="4679950" cy="1584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smtClean="0"/>
              <a:t>    </a:t>
            </a:r>
            <a:r>
              <a:rPr lang="en-US" altLang="zh-CN" sz="2800" b="1" smtClean="0">
                <a:solidFill>
                  <a:srgbClr val="92D050"/>
                </a:solidFill>
              </a:rPr>
              <a:t>neither, he , she, nor,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b="1" smtClean="0">
                <a:solidFill>
                  <a:srgbClr val="92D050"/>
                </a:solidFill>
              </a:rPr>
              <a:t>　 </a:t>
            </a:r>
            <a:r>
              <a:rPr lang="en-US" altLang="zh-CN" sz="2800" b="1" smtClean="0">
                <a:solidFill>
                  <a:srgbClr val="92D050"/>
                </a:solidFill>
              </a:rPr>
              <a:t>be, an engineer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smtClean="0"/>
              <a:t>　 </a:t>
            </a:r>
            <a:r>
              <a:rPr lang="en-US" altLang="zh-CN" sz="2800" smtClean="0">
                <a:solidFill>
                  <a:schemeClr val="hlink"/>
                </a:solidFill>
              </a:rPr>
              <a:t>neither…nor…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smtClean="0">
                <a:solidFill>
                  <a:schemeClr val="hlink"/>
                </a:solidFill>
              </a:rPr>
              <a:t>　 既不</a:t>
            </a:r>
            <a:r>
              <a:rPr lang="en-US" altLang="zh-CN" sz="2800" smtClean="0">
                <a:solidFill>
                  <a:schemeClr val="hlink"/>
                </a:solidFill>
              </a:rPr>
              <a:t>……</a:t>
            </a:r>
            <a:r>
              <a:rPr lang="zh-CN" altLang="en-US" sz="2800" smtClean="0">
                <a:solidFill>
                  <a:schemeClr val="hlink"/>
                </a:solidFill>
              </a:rPr>
              <a:t>也不</a:t>
            </a:r>
            <a:r>
              <a:rPr lang="en-US" altLang="zh-CN" sz="2800" smtClean="0">
                <a:solidFill>
                  <a:schemeClr val="hlink"/>
                </a:solidFill>
              </a:rPr>
              <a:t>……</a:t>
            </a:r>
            <a:r>
              <a:rPr lang="en-US" altLang="zh-CN" sz="2800" smtClean="0"/>
              <a:t>            </a:t>
            </a:r>
          </a:p>
        </p:txBody>
      </p:sp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179388" y="5273675"/>
            <a:ext cx="72009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3200">
                <a:solidFill>
                  <a:schemeClr val="bg2"/>
                </a:solidFill>
              </a:rPr>
              <a:t>   </a:t>
            </a:r>
            <a:r>
              <a:rPr lang="en-US" altLang="zh-CN" sz="3200">
                <a:solidFill>
                  <a:srgbClr val="002060"/>
                </a:solidFill>
              </a:rPr>
              <a:t>Neither he nor she </a:t>
            </a:r>
            <a:r>
              <a:rPr lang="en-US" altLang="zh-CN" sz="3200" b="1">
                <a:solidFill>
                  <a:srgbClr val="FF0000"/>
                </a:solidFill>
              </a:rPr>
              <a:t>is</a:t>
            </a:r>
            <a:r>
              <a:rPr lang="en-US" altLang="zh-CN" sz="3200">
                <a:solidFill>
                  <a:srgbClr val="002060"/>
                </a:solidFill>
              </a:rPr>
              <a:t> an engineer. </a:t>
            </a:r>
            <a:endParaRPr lang="en-US" altLang="zh-CN" sz="2800">
              <a:solidFill>
                <a:srgbClr val="002060"/>
              </a:solidFill>
            </a:endParaRPr>
          </a:p>
        </p:txBody>
      </p:sp>
      <p:pic>
        <p:nvPicPr>
          <p:cNvPr id="21509" name="Picture 8" descr="5-3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20938"/>
            <a:ext cx="280828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10"/>
          <p:cNvSpPr>
            <a:spLocks noChangeArrowheads="1"/>
          </p:cNvSpPr>
          <p:nvPr/>
        </p:nvSpPr>
        <p:spPr bwMode="auto">
          <a:xfrm>
            <a:off x="755650" y="1412875"/>
            <a:ext cx="2016125" cy="936625"/>
          </a:xfrm>
          <a:prstGeom prst="wedgeEllipseCallout">
            <a:avLst>
              <a:gd name="adj1" fmla="val -27398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eaLnBrk="1" hangingPunct="1"/>
            <a:r>
              <a:rPr lang="en-US" altLang="zh-CN"/>
              <a:t>I’m a teacher.</a:t>
            </a:r>
          </a:p>
        </p:txBody>
      </p:sp>
      <p:sp>
        <p:nvSpPr>
          <p:cNvPr id="21511" name="AutoShape 11"/>
          <p:cNvSpPr>
            <a:spLocks noChangeArrowheads="1"/>
          </p:cNvSpPr>
          <p:nvPr/>
        </p:nvSpPr>
        <p:spPr bwMode="auto">
          <a:xfrm>
            <a:off x="3059113" y="1341438"/>
            <a:ext cx="1800225" cy="936625"/>
          </a:xfrm>
          <a:prstGeom prst="wedgeEllipseCallout">
            <a:avLst>
              <a:gd name="adj1" fmla="val -73236"/>
              <a:gd name="adj2" fmla="val 1006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eaLnBrk="1" hangingPunct="1"/>
            <a:r>
              <a:rPr lang="en-US" altLang="zh-CN"/>
              <a:t>I’m a nurse.</a:t>
            </a:r>
          </a:p>
        </p:txBody>
      </p:sp>
      <p:sp>
        <p:nvSpPr>
          <p:cNvPr id="21512" name="Oval 5"/>
          <p:cNvSpPr>
            <a:spLocks noChangeArrowheads="1"/>
          </p:cNvSpPr>
          <p:nvPr/>
        </p:nvSpPr>
        <p:spPr bwMode="auto">
          <a:xfrm>
            <a:off x="179388" y="404813"/>
            <a:ext cx="604837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/>
            <a:r>
              <a:rPr lang="en-US" altLang="zh-CN" sz="3200">
                <a:solidFill>
                  <a:schemeClr val="tx2"/>
                </a:solidFill>
              </a:rPr>
              <a:t>3</a:t>
            </a:r>
            <a:endParaRPr lang="zh-CN" alt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2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7488237" cy="863600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solidFill>
                  <a:srgbClr val="FF0000"/>
                </a:solidFill>
              </a:rPr>
              <a:t>      Make sentences by following the example.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59113" y="1989138"/>
            <a:ext cx="5094287" cy="1584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solidFill>
                  <a:schemeClr val="bg2"/>
                </a:solidFill>
              </a:rPr>
              <a:t>        </a:t>
            </a:r>
            <a:r>
              <a:rPr lang="en-US" altLang="zh-CN" sz="2800" b="1" smtClean="0">
                <a:solidFill>
                  <a:srgbClr val="92D050"/>
                </a:solidFill>
              </a:rPr>
              <a:t>probably, you, either,</a:t>
            </a:r>
          </a:p>
          <a:p>
            <a:pPr eaLnBrk="1" hangingPunct="1">
              <a:buFontTx/>
              <a:buNone/>
            </a:pPr>
            <a:r>
              <a:rPr lang="en-US" altLang="zh-CN" sz="2800" b="1" smtClean="0">
                <a:solidFill>
                  <a:srgbClr val="92D050"/>
                </a:solidFill>
              </a:rPr>
              <a:t>         I, or, wrong, be</a:t>
            </a:r>
          </a:p>
        </p:txBody>
      </p:sp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250825" y="5084763"/>
            <a:ext cx="72009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3200">
                <a:solidFill>
                  <a:schemeClr val="bg2"/>
                </a:solidFill>
              </a:rPr>
              <a:t>   </a:t>
            </a:r>
            <a:r>
              <a:rPr lang="en-US" altLang="zh-CN" sz="3200">
                <a:solidFill>
                  <a:srgbClr val="002060"/>
                </a:solidFill>
              </a:rPr>
              <a:t>Probably either you or I </a:t>
            </a:r>
            <a:r>
              <a:rPr lang="en-US" altLang="zh-CN" sz="3200" b="1">
                <a:solidFill>
                  <a:srgbClr val="FF0000"/>
                </a:solidFill>
              </a:rPr>
              <a:t>am</a:t>
            </a:r>
            <a:r>
              <a:rPr lang="en-US" altLang="zh-CN" sz="3200">
                <a:solidFill>
                  <a:srgbClr val="002060"/>
                </a:solidFill>
              </a:rPr>
              <a:t> wrong. </a:t>
            </a:r>
            <a:endParaRPr lang="en-US" altLang="zh-CN" sz="2800">
              <a:solidFill>
                <a:srgbClr val="002060"/>
              </a:solidFill>
            </a:endParaRPr>
          </a:p>
        </p:txBody>
      </p:sp>
      <p:pic>
        <p:nvPicPr>
          <p:cNvPr id="22533" name="Picture 7" descr="5-3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060575"/>
            <a:ext cx="20637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8"/>
          <p:cNvSpPr>
            <a:spLocks noChangeArrowheads="1"/>
          </p:cNvSpPr>
          <p:nvPr/>
        </p:nvSpPr>
        <p:spPr bwMode="auto">
          <a:xfrm>
            <a:off x="1042988" y="1268413"/>
            <a:ext cx="3168650" cy="792162"/>
          </a:xfrm>
          <a:prstGeom prst="cloudCallout">
            <a:avLst>
              <a:gd name="adj1" fmla="val -40569"/>
              <a:gd name="adj2" fmla="val 13938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/>
            <a:r>
              <a:rPr lang="en-US" altLang="zh-CN"/>
              <a:t>Probably you’re wrong.</a:t>
            </a:r>
          </a:p>
        </p:txBody>
      </p:sp>
      <p:sp>
        <p:nvSpPr>
          <p:cNvPr id="22535" name="AutoShape 9"/>
          <p:cNvSpPr>
            <a:spLocks noChangeArrowheads="1"/>
          </p:cNvSpPr>
          <p:nvPr/>
        </p:nvSpPr>
        <p:spPr bwMode="auto">
          <a:xfrm>
            <a:off x="2417763" y="3819525"/>
            <a:ext cx="2592387" cy="954088"/>
          </a:xfrm>
          <a:prstGeom prst="cloudCallout">
            <a:avLst>
              <a:gd name="adj1" fmla="val -30403"/>
              <a:gd name="adj2" fmla="val -1103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/>
            <a:r>
              <a:rPr lang="en-US" altLang="zh-CN"/>
              <a:t>Probably you’re wrong.</a:t>
            </a:r>
          </a:p>
        </p:txBody>
      </p:sp>
      <p:sp>
        <p:nvSpPr>
          <p:cNvPr id="22536" name="Oval 5"/>
          <p:cNvSpPr>
            <a:spLocks noChangeArrowheads="1"/>
          </p:cNvSpPr>
          <p:nvPr/>
        </p:nvSpPr>
        <p:spPr bwMode="auto">
          <a:xfrm>
            <a:off x="223838" y="404813"/>
            <a:ext cx="603250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/>
            <a:r>
              <a:rPr lang="en-US" altLang="zh-CN" sz="3200">
                <a:solidFill>
                  <a:schemeClr val="tx2"/>
                </a:solidFill>
              </a:rPr>
              <a:t>3</a:t>
            </a:r>
            <a:endParaRPr lang="zh-CN" alt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521575" cy="1143000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solidFill>
                  <a:srgbClr val="FF0000"/>
                </a:solidFill>
              </a:rPr>
              <a:t>     Make sentences by following the example.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555875" y="2492375"/>
            <a:ext cx="5094288" cy="1584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/>
              <a:t>          </a:t>
            </a:r>
            <a:r>
              <a:rPr lang="en-US" altLang="zh-CN" sz="2800" b="1" smtClean="0">
                <a:solidFill>
                  <a:srgbClr val="92D050"/>
                </a:solidFill>
              </a:rPr>
              <a:t>both, and, he, Jack, </a:t>
            </a:r>
          </a:p>
          <a:p>
            <a:pPr eaLnBrk="1" hangingPunct="1">
              <a:buFontTx/>
              <a:buNone/>
            </a:pPr>
            <a:r>
              <a:rPr lang="en-US" altLang="zh-CN" sz="2800" b="1" smtClean="0">
                <a:solidFill>
                  <a:srgbClr val="92D050"/>
                </a:solidFill>
              </a:rPr>
              <a:t>           fire, be</a:t>
            </a:r>
          </a:p>
        </p:txBody>
      </p:sp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395288" y="4868863"/>
            <a:ext cx="72009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3200">
                <a:solidFill>
                  <a:schemeClr val="bg2"/>
                </a:solidFill>
              </a:rPr>
              <a:t>   </a:t>
            </a:r>
            <a:r>
              <a:rPr lang="en-US" altLang="zh-CN" sz="3200">
                <a:solidFill>
                  <a:srgbClr val="002060"/>
                </a:solidFill>
              </a:rPr>
              <a:t>Both he and Jack </a:t>
            </a:r>
            <a:r>
              <a:rPr lang="en-US" altLang="zh-CN" sz="3200" b="1">
                <a:solidFill>
                  <a:srgbClr val="FF0000"/>
                </a:solidFill>
              </a:rPr>
              <a:t>are</a:t>
            </a:r>
            <a:r>
              <a:rPr lang="en-US" altLang="zh-CN" sz="3200">
                <a:solidFill>
                  <a:srgbClr val="002060"/>
                </a:solidFill>
              </a:rPr>
              <a:t> fired. </a:t>
            </a:r>
            <a:endParaRPr lang="en-US" altLang="zh-CN" sz="2800">
              <a:solidFill>
                <a:srgbClr val="002060"/>
              </a:solidFill>
            </a:endParaRPr>
          </a:p>
        </p:txBody>
      </p:sp>
      <p:pic>
        <p:nvPicPr>
          <p:cNvPr id="23557" name="Picture 7" descr="5-3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33600"/>
            <a:ext cx="20732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8"/>
          <p:cNvSpPr>
            <a:spLocks noChangeArrowheads="1"/>
          </p:cNvSpPr>
          <p:nvPr/>
        </p:nvSpPr>
        <p:spPr bwMode="auto">
          <a:xfrm>
            <a:off x="900113" y="1543050"/>
            <a:ext cx="2735262" cy="590550"/>
          </a:xfrm>
          <a:prstGeom prst="wedgeEllipseCallout">
            <a:avLst>
              <a:gd name="adj1" fmla="val -49227"/>
              <a:gd name="adj2" fmla="val 66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eaLnBrk="1" hangingPunct="1"/>
            <a:r>
              <a:rPr lang="en-US" altLang="zh-CN"/>
              <a:t>You two are fired!</a:t>
            </a:r>
          </a:p>
        </p:txBody>
      </p:sp>
      <p:sp>
        <p:nvSpPr>
          <p:cNvPr id="23559" name="Oval 5"/>
          <p:cNvSpPr>
            <a:spLocks noChangeArrowheads="1"/>
          </p:cNvSpPr>
          <p:nvPr/>
        </p:nvSpPr>
        <p:spPr bwMode="auto">
          <a:xfrm>
            <a:off x="223838" y="404813"/>
            <a:ext cx="603250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eaLnBrk="1" hangingPunct="1"/>
            <a:r>
              <a:rPr lang="en-US" altLang="zh-CN" sz="3200">
                <a:solidFill>
                  <a:schemeClr val="tx2"/>
                </a:solidFill>
              </a:rPr>
              <a:t>3</a:t>
            </a:r>
            <a:endParaRPr lang="zh-CN" alt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0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蓝色简约商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蓝色简约商务模板_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蓝色简约商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主题48</Template>
  <TotalTime>0</TotalTime>
  <Words>938</Words>
  <Application>Microsoft Office PowerPoint</Application>
  <PresentationFormat>全屏显示(4:3)</PresentationFormat>
  <Paragraphs>168</Paragraphs>
  <Slides>21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Times New Roman</vt:lpstr>
      <vt:lpstr>WWW.2PPT.COM
</vt:lpstr>
      <vt:lpstr>Unit 5 Topic 3 </vt:lpstr>
      <vt:lpstr>PowerPoint 演示文稿</vt:lpstr>
      <vt:lpstr>PowerPoint 演示文稿</vt:lpstr>
      <vt:lpstr>PowerPoint 演示文稿</vt:lpstr>
      <vt:lpstr>PowerPoint 演示文稿</vt:lpstr>
      <vt:lpstr>      Make sentences by following the example.</vt:lpstr>
      <vt:lpstr>     Make sentences by following the example.</vt:lpstr>
      <vt:lpstr>      Make sentences by following the example.</vt:lpstr>
      <vt:lpstr>     Make sentences by following the example.</vt:lpstr>
      <vt:lpstr>    Abraham Lincoln was one of the greatest presidents of the USA.</vt:lpstr>
      <vt:lpstr>1b  Listen to 1a and complete the table.</vt:lpstr>
      <vt:lpstr>1a   Look, listen and say.</vt:lpstr>
      <vt:lpstr>PowerPoint 演示文稿</vt:lpstr>
      <vt:lpstr>1c  Work in groups of three to retell the information based on 1b.</vt:lpstr>
      <vt:lpstr>PowerPoint 演示文稿</vt:lpstr>
      <vt:lpstr>2 A. Listen to the passage about Florence              Nightingale and complete the following                     information.</vt:lpstr>
      <vt:lpstr>B. Listen again and mark T (True) or     F (False).</vt:lpstr>
      <vt:lpstr>Florence Nightingale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2014-02-22T03:07:00Z</dcterms:created>
  <dcterms:modified xsi:type="dcterms:W3CDTF">2023-01-16T20:57:55Z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DA2BD87AE0A448D4931BEE689C8DD7B1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