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497" r:id="rId3"/>
    <p:sldId id="498" r:id="rId4"/>
    <p:sldId id="549" r:id="rId5"/>
    <p:sldId id="550" r:id="rId6"/>
    <p:sldId id="557" r:id="rId7"/>
    <p:sldId id="558" r:id="rId8"/>
    <p:sldId id="560" r:id="rId9"/>
    <p:sldId id="562" r:id="rId10"/>
    <p:sldId id="565" r:id="rId11"/>
    <p:sldId id="567" r:id="rId12"/>
    <p:sldId id="568" r:id="rId13"/>
    <p:sldId id="570" r:id="rId14"/>
    <p:sldId id="573" r:id="rId15"/>
    <p:sldId id="579" r:id="rId16"/>
    <p:sldId id="580" r:id="rId17"/>
    <p:sldId id="581" r:id="rId18"/>
    <p:sldId id="582" r:id="rId19"/>
    <p:sldId id="585" r:id="rId20"/>
    <p:sldId id="589" r:id="rId21"/>
    <p:sldId id="592" r:id="rId22"/>
    <p:sldId id="593" r:id="rId23"/>
    <p:sldId id="594" r:id="rId24"/>
    <p:sldId id="602" r:id="rId25"/>
    <p:sldId id="604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8146" autoAdjust="0"/>
  </p:normalViewPr>
  <p:slideViewPr>
    <p:cSldViewPr snapToGrid="0">
      <p:cViewPr>
        <p:scale>
          <a:sx n="100" d="100"/>
          <a:sy n="100" d="100"/>
        </p:scale>
        <p:origin x="-240" y="-264"/>
      </p:cViewPr>
      <p:guideLst>
        <p:guide orient="horz" pos="21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24005-1CC4-46EC-862D-504F2FE6E25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80159" y="593766"/>
            <a:ext cx="8933213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 userDrawn="1"/>
        </p:nvSpPr>
        <p:spPr>
          <a:xfrm>
            <a:off x="138050" y="308759"/>
            <a:ext cx="3887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必修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 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 At one with nature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200" b="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marL="4572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/>
        </p:nvSpPr>
        <p:spPr bwMode="auto">
          <a:xfrm>
            <a:off x="0" y="1497761"/>
            <a:ext cx="6479999" cy="154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36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6 At one with nature</a:t>
            </a:r>
          </a:p>
          <a:p>
            <a:pPr algn="ctr"/>
            <a:endParaRPr lang="en-US" altLang="zh-CN" sz="16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480000" y="1834055"/>
            <a:ext cx="2430000" cy="232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副标题 2"/>
          <p:cNvSpPr txBox="1"/>
          <p:nvPr/>
        </p:nvSpPr>
        <p:spPr>
          <a:xfrm>
            <a:off x="0" y="3032271"/>
            <a:ext cx="6480000" cy="1677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Section C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Developing ideas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Presenting ideas &amp; Reflection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6781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）［词汇复现］</a:t>
            </a:r>
            <a:r>
              <a:rPr lang="en-US" altLang="zh-CN" dirty="0"/>
              <a:t>The research team </a:t>
            </a:r>
            <a:r>
              <a:rPr lang="en-US" altLang="zh-CN" i="1" dirty="0"/>
              <a:t>rented </a:t>
            </a:r>
            <a:r>
              <a:rPr lang="en-US" altLang="zh-CN" dirty="0"/>
              <a:t>an </a:t>
            </a:r>
            <a:r>
              <a:rPr lang="en-US" altLang="zh-CN" i="1" dirty="0"/>
              <a:t>apartment </a:t>
            </a:r>
            <a:r>
              <a:rPr lang="en-US" altLang="zh-CN" dirty="0"/>
              <a:t>and began to study the </a:t>
            </a:r>
            <a:r>
              <a:rPr lang="en-US" altLang="zh-CN" i="1" dirty="0"/>
              <a:t>structure </a:t>
            </a:r>
            <a:r>
              <a:rPr lang="en-US" altLang="zh-CN" dirty="0"/>
              <a:t>of the </a:t>
            </a:r>
            <a:r>
              <a:rPr lang="en-US" altLang="zh-CN" i="1" dirty="0"/>
              <a:t>valley</a:t>
            </a:r>
            <a:r>
              <a:rPr lang="en-US" altLang="zh-CN" dirty="0"/>
              <a:t>. </a:t>
            </a:r>
            <a:r>
              <a:rPr lang="en-US" altLang="zh-CN" i="1" dirty="0"/>
              <a:t>After all</a:t>
            </a:r>
            <a:r>
              <a:rPr lang="zh-CN" altLang="en-US" dirty="0"/>
              <a:t>，</a:t>
            </a:r>
            <a:r>
              <a:rPr lang="en-US" altLang="zh-CN" dirty="0"/>
              <a:t>they had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limit</a:t>
            </a:r>
            <a:r>
              <a:rPr lang="zh-CN" altLang="en-US" dirty="0"/>
              <a:t>） </a:t>
            </a:r>
            <a:r>
              <a:rPr lang="en-US" altLang="zh-CN" dirty="0"/>
              <a:t>resources.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There is a limit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what one person can tolerate.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My knowledge of running a restaurant 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limit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/>
              <a:t>	</a:t>
            </a:r>
          </a:p>
          <a:p>
            <a:endParaRPr lang="zh-CN" altLang="en-US" dirty="0"/>
          </a:p>
        </p:txBody>
      </p:sp>
      <p:sp>
        <p:nvSpPr>
          <p:cNvPr id="10" name="文本框 4"/>
          <p:cNvSpPr txBox="1"/>
          <p:nvPr/>
        </p:nvSpPr>
        <p:spPr>
          <a:xfrm>
            <a:off x="4324042" y="1812926"/>
            <a:ext cx="792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4"/>
          <p:cNvSpPr txBox="1"/>
          <p:nvPr/>
        </p:nvSpPr>
        <p:spPr>
          <a:xfrm>
            <a:off x="2490303" y="2438576"/>
            <a:ext cx="7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to/on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4"/>
          <p:cNvSpPr txBox="1"/>
          <p:nvPr/>
        </p:nvSpPr>
        <p:spPr>
          <a:xfrm>
            <a:off x="4649031" y="3064444"/>
            <a:ext cx="935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词汇五 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rent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v.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租用，租借；出租（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租金 	</a:t>
            </a:r>
            <a:endParaRPr lang="en-US" altLang="zh-CN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dirty="0" smtClean="0"/>
              <a:t>【</a:t>
            </a:r>
            <a:r>
              <a:rPr lang="zh-CN" altLang="en-US" b="1" dirty="0" smtClean="0"/>
              <a:t>教材原句】</a:t>
            </a:r>
            <a:r>
              <a:rPr lang="en-US" altLang="zh-CN" dirty="0" smtClean="0"/>
              <a:t>Those </a:t>
            </a:r>
            <a:r>
              <a:rPr lang="en-US" altLang="zh-CN" dirty="0"/>
              <a:t>without outside space can </a:t>
            </a:r>
            <a:r>
              <a:rPr lang="en-US" altLang="zh-CN" b="1" dirty="0"/>
              <a:t>rent </a:t>
            </a:r>
            <a:r>
              <a:rPr lang="en-US" altLang="zh-CN" dirty="0"/>
              <a:t>small pieces of land on which to grow things. </a:t>
            </a:r>
            <a:r>
              <a:rPr lang="zh-CN" altLang="en-US" dirty="0"/>
              <a:t>那些房屋没有外部空间的人们可以租用小块土地来种植作物。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</a:p>
          <a:p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rent </a:t>
            </a:r>
            <a:r>
              <a:rPr lang="en-US" altLang="zh-CN" dirty="0" err="1"/>
              <a:t>sth</a:t>
            </a:r>
            <a:r>
              <a:rPr lang="en-US" altLang="zh-CN" dirty="0"/>
              <a:t>. from sb. </a:t>
            </a:r>
            <a:r>
              <a:rPr lang="zh-CN" altLang="en-US" dirty="0"/>
              <a:t>从某人那里租用某物</a:t>
            </a:r>
          </a:p>
          <a:p>
            <a:r>
              <a:rPr lang="en-US" altLang="zh-CN" dirty="0"/>
              <a:t>rent </a:t>
            </a:r>
            <a:r>
              <a:rPr lang="en-US" altLang="zh-CN" dirty="0" err="1"/>
              <a:t>sth</a:t>
            </a:r>
            <a:r>
              <a:rPr lang="en-US" altLang="zh-CN" dirty="0"/>
              <a:t>. out to sb. </a:t>
            </a:r>
            <a:r>
              <a:rPr lang="zh-CN" altLang="en-US" dirty="0"/>
              <a:t>把某物出租给某人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 month’s rent in advance </a:t>
            </a:r>
            <a:r>
              <a:rPr lang="zh-CN" altLang="en-US" dirty="0"/>
              <a:t>预付的月租金</a:t>
            </a:r>
          </a:p>
          <a:p>
            <a:r>
              <a:rPr lang="en-US" altLang="zh-CN" dirty="0"/>
              <a:t>a high/low/fair rent </a:t>
            </a:r>
            <a:r>
              <a:rPr lang="zh-CN" altLang="en-US" dirty="0"/>
              <a:t>高的</a:t>
            </a:r>
            <a:r>
              <a:rPr lang="en-US" altLang="zh-CN" dirty="0"/>
              <a:t>/ </a:t>
            </a:r>
            <a:r>
              <a:rPr lang="zh-CN" altLang="en-US" dirty="0"/>
              <a:t>低的</a:t>
            </a:r>
            <a:r>
              <a:rPr lang="en-US" altLang="zh-CN" dirty="0"/>
              <a:t>/ </a:t>
            </a:r>
            <a:r>
              <a:rPr lang="zh-CN" altLang="en-US" dirty="0"/>
              <a:t>合理的租金</a:t>
            </a:r>
          </a:p>
          <a:p>
            <a:r>
              <a:rPr lang="en-US" altLang="zh-CN" dirty="0"/>
              <a:t>for rent</a:t>
            </a:r>
            <a:r>
              <a:rPr lang="zh-CN" altLang="en-US" dirty="0"/>
              <a:t>（尤用于告示）出租；</a:t>
            </a:r>
            <a:r>
              <a:rPr lang="zh-CN" altLang="en-US" dirty="0" smtClean="0"/>
              <a:t>招租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7500"/>
          </a:bodyPr>
          <a:lstStyle/>
          <a:p>
            <a:pPr>
              <a:spcBef>
                <a:spcPts val="0"/>
              </a:spcBef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词语辨析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pPr>
              <a:spcBef>
                <a:spcPts val="0"/>
              </a:spcBef>
            </a:pPr>
            <a:r>
              <a:rPr lang="en-US" altLang="zh-CN" dirty="0"/>
              <a:t>rent</a:t>
            </a:r>
            <a:r>
              <a:rPr lang="zh-CN" altLang="en-US" dirty="0"/>
              <a:t>，</a:t>
            </a:r>
            <a:r>
              <a:rPr lang="en-US" altLang="zh-CN" dirty="0"/>
              <a:t>hire </a:t>
            </a:r>
            <a:r>
              <a:rPr lang="zh-CN" altLang="en-US" dirty="0"/>
              <a:t>与</a:t>
            </a:r>
            <a:r>
              <a:rPr lang="en-US" altLang="zh-CN" dirty="0"/>
              <a:t>employ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rent</a:t>
            </a:r>
            <a:r>
              <a:rPr lang="zh-CN" altLang="en-US" dirty="0"/>
              <a:t>“租用”，指长期租赁土地、房屋等；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hire</a:t>
            </a:r>
            <a:r>
              <a:rPr lang="zh-CN" altLang="en-US" dirty="0"/>
              <a:t>“雇用，租用”，指按工作量或 时间雇用人或租用物；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 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employ“</a:t>
            </a:r>
            <a:r>
              <a:rPr lang="zh-CN" altLang="en-US" dirty="0"/>
              <a:t>雇用”，指商店或公司长期 雇用人。	</a:t>
            </a:r>
          </a:p>
          <a:p>
            <a:pPr>
              <a:spcBef>
                <a:spcPts val="0"/>
              </a:spcBef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图解助记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pPr>
              <a:spcBef>
                <a:spcPts val="0"/>
              </a:spcBef>
            </a:pP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775" y="3773210"/>
            <a:ext cx="3165432" cy="21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辨析填空</a:t>
            </a:r>
            <a:r>
              <a:rPr lang="zh-CN" altLang="en-US" dirty="0"/>
              <a:t>（</a:t>
            </a:r>
            <a:r>
              <a:rPr lang="en-US" altLang="zh-CN" dirty="0"/>
              <a:t>rent/employ/hire</a:t>
            </a:r>
            <a:r>
              <a:rPr lang="zh-CN" altLang="en-US" dirty="0"/>
              <a:t>）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The four of us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a flat together to save our house-paying.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We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two workers to decorate our house.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We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</a:t>
            </a:r>
            <a:r>
              <a:rPr lang="en-US" altLang="zh-CN" dirty="0"/>
              <a:t>both male and female workers.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They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an office in the city with the purpose of running a business</a:t>
            </a:r>
            <a:r>
              <a:rPr lang="zh-CN" altLang="en-US" dirty="0"/>
              <a:t>，</a:t>
            </a:r>
            <a:r>
              <a:rPr lang="en-US" altLang="zh-CN" dirty="0"/>
              <a:t>which turned out to be a great success. 	</a:t>
            </a:r>
            <a:endParaRPr lang="zh-CN" altLang="en-US" dirty="0"/>
          </a:p>
        </p:txBody>
      </p:sp>
      <p:sp>
        <p:nvSpPr>
          <p:cNvPr id="8" name="文本框 1"/>
          <p:cNvSpPr txBox="1"/>
          <p:nvPr/>
        </p:nvSpPr>
        <p:spPr>
          <a:xfrm>
            <a:off x="2588994" y="1424590"/>
            <a:ext cx="840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rented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1"/>
          <p:cNvSpPr txBox="1"/>
          <p:nvPr/>
        </p:nvSpPr>
        <p:spPr>
          <a:xfrm>
            <a:off x="1631731" y="1994735"/>
            <a:ext cx="764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hired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1"/>
          <p:cNvSpPr txBox="1"/>
          <p:nvPr/>
        </p:nvSpPr>
        <p:spPr>
          <a:xfrm>
            <a:off x="1353617" y="2663190"/>
            <a:ext cx="1320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"/>
          <p:cNvSpPr txBox="1"/>
          <p:nvPr/>
        </p:nvSpPr>
        <p:spPr>
          <a:xfrm>
            <a:off x="1633456" y="3227114"/>
            <a:ext cx="1041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rented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591503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</a:t>
            </a:r>
            <a:r>
              <a:rPr lang="zh-CN" altLang="en-US" b="1" dirty="0" smtClean="0"/>
              <a:t>写作</a:t>
            </a:r>
            <a:endParaRPr lang="en-US" altLang="zh-CN" b="1" dirty="0" smtClean="0"/>
          </a:p>
          <a:p>
            <a:r>
              <a:rPr lang="zh-CN" altLang="en-US" dirty="0" smtClean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The man has been out of work for a year</a:t>
            </a:r>
            <a:r>
              <a:rPr lang="zh-CN" altLang="en-US" dirty="0"/>
              <a:t>，</a:t>
            </a:r>
            <a:r>
              <a:rPr lang="en-US" altLang="zh-CN" dirty="0"/>
              <a:t>so he doesn’t have money 	</a:t>
            </a:r>
            <a:endParaRPr lang="en-US" altLang="zh-CN" dirty="0" smtClean="0"/>
          </a:p>
          <a:p>
            <a:r>
              <a:rPr lang="en-US" altLang="zh-CN" dirty="0"/>
              <a:t>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</a:t>
            </a:r>
            <a:r>
              <a:rPr lang="zh-CN" altLang="en-US" dirty="0" smtClean="0"/>
              <a:t>（</a:t>
            </a:r>
            <a:r>
              <a:rPr lang="zh-CN" altLang="en-US" dirty="0"/>
              <a:t>付租金）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The landlord has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</a:t>
            </a:r>
            <a:r>
              <a:rPr lang="zh-CN" altLang="en-US" dirty="0" smtClean="0"/>
              <a:t>（</a:t>
            </a:r>
            <a:r>
              <a:rPr lang="zh-CN" altLang="en-US" dirty="0"/>
              <a:t>提高房租） </a:t>
            </a:r>
            <a:r>
              <a:rPr lang="en-US" altLang="zh-CN" dirty="0"/>
              <a:t>by </a:t>
            </a:r>
            <a:r>
              <a:rPr lang="zh-CN" altLang="en-US" dirty="0"/>
              <a:t>￡</a:t>
            </a:r>
            <a:r>
              <a:rPr lang="en-US" altLang="zh-CN" dirty="0"/>
              <a:t>20 a month.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r>
              <a:rPr lang="en-US" altLang="zh-CN" dirty="0"/>
              <a:t>My dad has a cottage which 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</a:t>
            </a:r>
            <a:r>
              <a:rPr lang="zh-CN" altLang="en-US" dirty="0"/>
              <a:t>（向</a:t>
            </a:r>
            <a:r>
              <a:rPr lang="en-US" altLang="zh-CN" dirty="0"/>
              <a:t>…… </a:t>
            </a:r>
            <a:r>
              <a:rPr lang="zh-CN" altLang="en-US" dirty="0"/>
              <a:t>出租）</a:t>
            </a:r>
            <a:r>
              <a:rPr lang="en-US" altLang="zh-CN" dirty="0"/>
              <a:t>tourists. 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969579" y="1971124"/>
            <a:ext cx="1805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rent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3089548" y="2594853"/>
            <a:ext cx="1655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the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4486023" y="3242358"/>
            <a:ext cx="1291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词汇六 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be in doubt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about </a:t>
            </a:r>
            <a:r>
              <a:rPr lang="en-US" altLang="zh-CN" b="1" dirty="0" err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）（对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）不肯定；不确定；拿不准</a:t>
            </a:r>
            <a:r>
              <a:rPr lang="zh-CN" altLang="en-US" dirty="0"/>
              <a:t>	</a:t>
            </a:r>
          </a:p>
          <a:p>
            <a:pPr>
              <a:spcBef>
                <a:spcPts val="0"/>
              </a:spcBef>
            </a:pPr>
            <a:r>
              <a:rPr lang="zh-CN" altLang="en-US" b="1" dirty="0" smtClean="0"/>
              <a:t>【教材原句】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en-US" altLang="zh-CN" dirty="0" smtClean="0"/>
              <a:t>And </a:t>
            </a:r>
            <a:r>
              <a:rPr lang="en-US" altLang="zh-CN" dirty="0"/>
              <a:t>if you</a:t>
            </a:r>
            <a:r>
              <a:rPr lang="en-US" altLang="zh-CN" b="1" dirty="0"/>
              <a:t>’re in any doubt about </a:t>
            </a:r>
            <a:r>
              <a:rPr lang="en-US" altLang="zh-CN" dirty="0"/>
              <a:t>this... </a:t>
            </a:r>
            <a:r>
              <a:rPr lang="zh-CN" altLang="en-US" dirty="0" smtClean="0"/>
              <a:t>如果</a:t>
            </a:r>
            <a:r>
              <a:rPr lang="zh-CN" altLang="en-US" dirty="0"/>
              <a:t>你对此有任何疑问</a:t>
            </a:r>
            <a:r>
              <a:rPr lang="en-US" altLang="zh-CN" dirty="0"/>
              <a:t>…… 	</a:t>
            </a:r>
          </a:p>
          <a:p>
            <a:pPr>
              <a:spcBef>
                <a:spcPts val="0"/>
              </a:spcBef>
            </a:pPr>
            <a:r>
              <a:rPr lang="zh-CN" altLang="en-US" b="1" dirty="0" smtClean="0"/>
              <a:t>【要点必记】</a:t>
            </a:r>
            <a:endParaRPr lang="zh-CN" altLang="en-US" dirty="0"/>
          </a:p>
          <a:p>
            <a:pPr>
              <a:spcBef>
                <a:spcPts val="0"/>
              </a:spcBef>
            </a:pPr>
            <a:r>
              <a:rPr lang="en-US" altLang="zh-CN" dirty="0"/>
              <a:t>There is no doubt that</a:t>
            </a:r>
            <a:r>
              <a:rPr lang="en-US" altLang="zh-CN" dirty="0" smtClean="0"/>
              <a:t>...</a:t>
            </a:r>
            <a:r>
              <a:rPr lang="zh-CN" altLang="en-US" dirty="0"/>
              <a:t>毫无疑问</a:t>
            </a:r>
            <a:r>
              <a:rPr lang="en-US" altLang="zh-CN" dirty="0"/>
              <a:t>…… 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There is no doubt about/of... </a:t>
            </a:r>
            <a:r>
              <a:rPr lang="zh-CN" altLang="en-US" dirty="0" smtClean="0"/>
              <a:t> 毫无疑问</a:t>
            </a:r>
            <a:r>
              <a:rPr lang="en-US" altLang="zh-CN" dirty="0"/>
              <a:t>…… 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en-US" altLang="zh-CN" dirty="0"/>
              <a:t>I don’t/never doubt that... </a:t>
            </a:r>
            <a:r>
              <a:rPr lang="zh-CN" altLang="en-US" dirty="0"/>
              <a:t>我确信</a:t>
            </a:r>
            <a:r>
              <a:rPr lang="en-US" altLang="zh-CN" dirty="0"/>
              <a:t>……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I doubt whether/if... </a:t>
            </a:r>
            <a:r>
              <a:rPr lang="zh-CN" altLang="en-US" dirty="0"/>
              <a:t>我怀疑</a:t>
            </a:r>
            <a:r>
              <a:rPr lang="en-US" altLang="zh-CN" dirty="0"/>
              <a:t>……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without/beyond doubt </a:t>
            </a:r>
            <a:r>
              <a:rPr lang="zh-CN" altLang="en-US" dirty="0"/>
              <a:t>无疑地；必定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no doubt </a:t>
            </a:r>
            <a:r>
              <a:rPr lang="zh-CN" altLang="en-US" dirty="0"/>
              <a:t>无疑，很可能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in doubt </a:t>
            </a:r>
            <a:r>
              <a:rPr lang="zh-CN" altLang="en-US" dirty="0"/>
              <a:t>不肯定，没把握</a:t>
            </a:r>
            <a:endParaRPr lang="en-US" altLang="zh-CN" dirty="0"/>
          </a:p>
          <a:p>
            <a:r>
              <a:rPr lang="zh-CN" alt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误区警示 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）肯定句中：</a:t>
            </a:r>
            <a:r>
              <a:rPr lang="en-US" altLang="zh-CN" dirty="0"/>
              <a:t>doubt</a:t>
            </a:r>
            <a:r>
              <a:rPr lang="zh-CN" altLang="en-US" dirty="0"/>
              <a:t>（</a:t>
            </a:r>
            <a:r>
              <a:rPr lang="en-US" altLang="zh-CN" i="1" dirty="0"/>
              <a:t>n</a:t>
            </a:r>
            <a:r>
              <a:rPr lang="en-US" altLang="zh-CN" dirty="0"/>
              <a:t>.</a:t>
            </a:r>
            <a:r>
              <a:rPr lang="zh-CN" altLang="en-US" dirty="0"/>
              <a:t>）</a:t>
            </a:r>
            <a:r>
              <a:rPr lang="en-US" altLang="zh-CN" dirty="0"/>
              <a:t>+ whether </a:t>
            </a:r>
            <a:r>
              <a:rPr lang="zh-CN" altLang="en-US" dirty="0"/>
              <a:t>引 导的同位语从句（不用 </a:t>
            </a:r>
            <a:r>
              <a:rPr lang="en-US" altLang="zh-CN" dirty="0"/>
              <a:t>if</a:t>
            </a:r>
            <a:r>
              <a:rPr lang="zh-CN" altLang="en-US" dirty="0"/>
              <a:t>）；</a:t>
            </a:r>
            <a:r>
              <a:rPr lang="en-US" altLang="zh-CN" dirty="0"/>
              <a:t>doubt</a:t>
            </a:r>
            <a:r>
              <a:rPr lang="zh-CN" altLang="en-US" dirty="0"/>
              <a:t>（</a:t>
            </a:r>
            <a:r>
              <a:rPr lang="en-US" altLang="zh-CN" i="1" dirty="0"/>
              <a:t>v</a:t>
            </a:r>
            <a:r>
              <a:rPr lang="en-US" altLang="zh-CN" dirty="0"/>
              <a:t>.</a:t>
            </a:r>
            <a:r>
              <a:rPr lang="zh-CN" altLang="en-US" dirty="0"/>
              <a:t>）</a:t>
            </a:r>
            <a:r>
              <a:rPr lang="en-US" altLang="zh-CN" dirty="0"/>
              <a:t>+ whether/ if </a:t>
            </a:r>
            <a:r>
              <a:rPr lang="zh-CN" altLang="en-US" dirty="0"/>
              <a:t>引导的宾语从句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）否定句、疑问句中：</a:t>
            </a:r>
            <a:r>
              <a:rPr lang="en-US" altLang="zh-CN" dirty="0"/>
              <a:t>doubt + that </a:t>
            </a:r>
            <a:r>
              <a:rPr lang="zh-CN" altLang="en-US" dirty="0"/>
              <a:t>引导 的同位语从句或宾语从句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If you are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any doubt about whether you should do these exercises</a:t>
            </a:r>
            <a:r>
              <a:rPr lang="zh-CN" altLang="en-US" dirty="0"/>
              <a:t>，</a:t>
            </a:r>
            <a:r>
              <a:rPr lang="en-US" altLang="zh-CN" dirty="0"/>
              <a:t>consult</a:t>
            </a:r>
            <a:r>
              <a:rPr lang="zh-CN" altLang="en-US" dirty="0"/>
              <a:t>（咨询）</a:t>
            </a:r>
            <a:r>
              <a:rPr lang="en-US" altLang="zh-CN" dirty="0"/>
              <a:t>your doctor.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There is still some doubt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he will survive the crisis.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I don’t doubt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work will be finished in less than one week.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There is no doubt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wooden chair is much stronger than the plastic one you bought yesterday. 	</a:t>
            </a:r>
            <a:endParaRPr lang="zh-CN" altLang="en-US" dirty="0"/>
          </a:p>
        </p:txBody>
      </p:sp>
      <p:sp>
        <p:nvSpPr>
          <p:cNvPr id="4" name="文本框 1"/>
          <p:cNvSpPr txBox="1"/>
          <p:nvPr/>
        </p:nvSpPr>
        <p:spPr>
          <a:xfrm>
            <a:off x="2276483" y="1433891"/>
            <a:ext cx="573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dirty="0"/>
          </a:p>
        </p:txBody>
      </p:sp>
      <p:sp>
        <p:nvSpPr>
          <p:cNvPr id="5" name="文本框 1"/>
          <p:cNvSpPr txBox="1"/>
          <p:nvPr/>
        </p:nvSpPr>
        <p:spPr>
          <a:xfrm>
            <a:off x="3344814" y="2464712"/>
            <a:ext cx="891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dirty="0"/>
          </a:p>
        </p:txBody>
      </p:sp>
      <p:sp>
        <p:nvSpPr>
          <p:cNvPr id="6" name="文本框 1"/>
          <p:cNvSpPr txBox="1"/>
          <p:nvPr/>
        </p:nvSpPr>
        <p:spPr>
          <a:xfrm>
            <a:off x="2446054" y="3150884"/>
            <a:ext cx="64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en-US" altLang="zh-CN" sz="2400" dirty="0"/>
          </a:p>
        </p:txBody>
      </p:sp>
      <p:sp>
        <p:nvSpPr>
          <p:cNvPr id="7" name="文本框 1"/>
          <p:cNvSpPr txBox="1"/>
          <p:nvPr/>
        </p:nvSpPr>
        <p:spPr>
          <a:xfrm>
            <a:off x="2849527" y="3771681"/>
            <a:ext cx="900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altLang="zh-CN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/>
          <a:lstStyle/>
          <a:p>
            <a:r>
              <a:rPr lang="zh-CN" altLang="en-US" b="1" dirty="0"/>
              <a:t>单句</a:t>
            </a:r>
            <a:r>
              <a:rPr lang="zh-CN" altLang="en-US" b="1" dirty="0" smtClean="0"/>
              <a:t>写作</a:t>
            </a:r>
            <a:endParaRPr lang="en-US" altLang="zh-CN" b="1" dirty="0" smtClean="0"/>
          </a:p>
          <a:p>
            <a:r>
              <a:rPr lang="zh-CN" altLang="en-US" dirty="0" smtClean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I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</a:t>
            </a:r>
            <a:r>
              <a:rPr lang="zh-CN" altLang="en-US" dirty="0" smtClean="0"/>
              <a:t>（</a:t>
            </a:r>
            <a:r>
              <a:rPr lang="zh-CN" altLang="en-US" dirty="0"/>
              <a:t>确信）</a:t>
            </a:r>
            <a:r>
              <a:rPr lang="en-US" altLang="zh-CN" dirty="0"/>
              <a:t>people have suffered a lot because the two countries have been at war for many years.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zh-CN" altLang="en-US" u="sng" dirty="0"/>
              <a:t> 　　　　  　　　　  　　　　</a:t>
            </a:r>
            <a:r>
              <a:rPr lang="zh-CN" altLang="en-US" dirty="0" smtClean="0"/>
              <a:t>（</a:t>
            </a:r>
            <a:r>
              <a:rPr lang="zh-CN" altLang="en-US" dirty="0"/>
              <a:t>毫无疑问）</a:t>
            </a:r>
            <a:r>
              <a:rPr lang="en-US" altLang="zh-CN" dirty="0"/>
              <a:t>we will select the best players to take part in the coming Olympic Games.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r>
              <a:rPr lang="zh-CN" altLang="en-US" u="sng" dirty="0"/>
              <a:t> 　　　　  　　　　  　　　　  　　　</a:t>
            </a:r>
            <a:r>
              <a:rPr lang="zh-CN" altLang="en-US" dirty="0" smtClean="0"/>
              <a:t>（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有些疑问）</a:t>
            </a:r>
            <a:r>
              <a:rPr lang="en-US" altLang="zh-CN" dirty="0"/>
              <a:t>they can survive the air crash. </a:t>
            </a:r>
          </a:p>
          <a:p>
            <a:r>
              <a:rPr lang="en-US" altLang="zh-CN" dirty="0"/>
              <a:t>	</a:t>
            </a:r>
          </a:p>
          <a:p>
            <a:endParaRPr lang="zh-CN" altLang="en-US" dirty="0"/>
          </a:p>
        </p:txBody>
      </p:sp>
      <p:sp>
        <p:nvSpPr>
          <p:cNvPr id="4" name="文本框 1"/>
          <p:cNvSpPr txBox="1"/>
          <p:nvPr/>
        </p:nvSpPr>
        <p:spPr>
          <a:xfrm>
            <a:off x="1674742" y="1365061"/>
            <a:ext cx="1692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doubt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1488299" y="2523349"/>
            <a:ext cx="275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 doubt that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1661375" y="3666826"/>
            <a:ext cx="275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There’s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doubt whether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词汇七 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benefit </a:t>
            </a:r>
            <a:r>
              <a:rPr lang="en-US" altLang="zh-CN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好处，益处</a:t>
            </a:r>
            <a:r>
              <a:rPr lang="zh-CN" altLang="en-US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v.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使受益；得益于	</a:t>
            </a:r>
          </a:p>
          <a:p>
            <a:pPr>
              <a:spcBef>
                <a:spcPts val="0"/>
              </a:spcBef>
            </a:pPr>
            <a:r>
              <a:rPr lang="zh-CN" altLang="en-US" b="1" dirty="0" smtClean="0"/>
              <a:t>【教材原句】</a:t>
            </a:r>
            <a:endParaRPr lang="en-US" altLang="zh-CN" b="1" dirty="0" smtClean="0"/>
          </a:p>
          <a:p>
            <a:pPr>
              <a:spcBef>
                <a:spcPts val="0"/>
              </a:spcBef>
            </a:pPr>
            <a:r>
              <a:rPr lang="en-US" altLang="zh-CN" dirty="0" smtClean="0"/>
              <a:t>What </a:t>
            </a:r>
            <a:r>
              <a:rPr lang="en-US" altLang="zh-CN" dirty="0"/>
              <a:t>are the </a:t>
            </a:r>
            <a:r>
              <a:rPr lang="en-US" altLang="zh-CN" b="1" dirty="0"/>
              <a:t>benefits </a:t>
            </a:r>
            <a:r>
              <a:rPr lang="en-US" altLang="zh-CN" dirty="0"/>
              <a:t>of gardening? </a:t>
            </a:r>
            <a:r>
              <a:rPr lang="zh-CN" altLang="en-US" dirty="0"/>
              <a:t>园艺的好处是什么？ </a:t>
            </a:r>
          </a:p>
          <a:p>
            <a:pPr>
              <a:spcBef>
                <a:spcPts val="0"/>
              </a:spcBef>
            </a:pPr>
            <a:r>
              <a:rPr lang="en-US" altLang="zh-CN" b="1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pPr>
              <a:spcBef>
                <a:spcPts val="0"/>
              </a:spcBef>
            </a:pPr>
            <a:r>
              <a:rPr lang="en-US" altLang="zh-CN" dirty="0"/>
              <a:t>be of benefit to...=be beneficial to... </a:t>
            </a:r>
            <a:r>
              <a:rPr lang="zh-CN" altLang="en-US" dirty="0" smtClean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有益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for the benefit of... </a:t>
            </a:r>
            <a:r>
              <a:rPr lang="zh-CN" altLang="en-US" dirty="0"/>
              <a:t>为了</a:t>
            </a:r>
            <a:r>
              <a:rPr lang="en-US" altLang="zh-CN" dirty="0"/>
              <a:t>……</a:t>
            </a:r>
            <a:r>
              <a:rPr lang="zh-CN" altLang="en-US" dirty="0"/>
              <a:t>的利益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benefit sb./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对某人</a:t>
            </a:r>
            <a:r>
              <a:rPr lang="en-US" altLang="zh-CN" dirty="0"/>
              <a:t>/ </a:t>
            </a:r>
            <a:r>
              <a:rPr lang="zh-CN" altLang="en-US" dirty="0"/>
              <a:t>某事物有益</a:t>
            </a:r>
          </a:p>
          <a:p>
            <a:pPr>
              <a:spcBef>
                <a:spcPts val="0"/>
              </a:spcBef>
            </a:pPr>
            <a:r>
              <a:rPr lang="en-US" altLang="zh-CN" dirty="0"/>
              <a:t>benefit from/by... </a:t>
            </a:r>
            <a:r>
              <a:rPr lang="zh-CN" altLang="en-US" dirty="0"/>
              <a:t>得益于</a:t>
            </a:r>
            <a:r>
              <a:rPr lang="en-US" altLang="zh-CN" dirty="0"/>
              <a:t>……</a:t>
            </a:r>
            <a:r>
              <a:rPr lang="zh-CN" altLang="en-US" dirty="0"/>
              <a:t>，从</a:t>
            </a:r>
            <a:r>
              <a:rPr lang="en-US" altLang="zh-CN" dirty="0"/>
              <a:t>……</a:t>
            </a:r>
            <a:r>
              <a:rPr lang="zh-CN" altLang="en-US" dirty="0"/>
              <a:t>中受益</a:t>
            </a:r>
          </a:p>
          <a:p>
            <a:pPr>
              <a:spcBef>
                <a:spcPts val="0"/>
              </a:spcBef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词</a:t>
            </a:r>
            <a:r>
              <a:rPr lang="zh-CN" altLang="en-US" b="1" dirty="0"/>
              <a:t>语</a:t>
            </a:r>
            <a:r>
              <a:rPr lang="zh-CN" altLang="en-US" b="1" dirty="0" smtClean="0"/>
              <a:t>积累</a:t>
            </a:r>
            <a:r>
              <a:rPr lang="en-US" altLang="zh-CN" b="1" dirty="0" smtClean="0"/>
              <a:t>】</a:t>
            </a:r>
          </a:p>
          <a:p>
            <a:pPr>
              <a:spcBef>
                <a:spcPts val="0"/>
              </a:spcBef>
            </a:pPr>
            <a:r>
              <a:rPr lang="en-US" altLang="zh-CN" dirty="0" smtClean="0"/>
              <a:t>beneficial </a:t>
            </a:r>
            <a:r>
              <a:rPr lang="en-US" altLang="zh-CN" i="1" dirty="0"/>
              <a:t>adj. </a:t>
            </a:r>
            <a:r>
              <a:rPr lang="zh-CN" altLang="en-US" dirty="0"/>
              <a:t>有益的，有利的，有帮助的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52177"/>
            <a:ext cx="7886700" cy="4724786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</a:pP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490753" y="804105"/>
            <a:ext cx="264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领悟方法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09" y="629645"/>
            <a:ext cx="1002846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内容占位符 2"/>
          <p:cNvSpPr>
            <a:spLocks noGrp="1"/>
          </p:cNvSpPr>
          <p:nvPr/>
        </p:nvSpPr>
        <p:spPr>
          <a:xfrm>
            <a:off x="628649" y="1191195"/>
            <a:ext cx="8315653" cy="505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核心词汇</a:t>
            </a:r>
            <a:endParaRPr lang="en-US" altLang="zh-CN" sz="20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词汇一 </a:t>
            </a:r>
            <a:r>
              <a:rPr lang="en-US" altLang="zh-CN" sz="20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publish </a:t>
            </a:r>
            <a:r>
              <a:rPr lang="en-US" altLang="zh-CN" sz="20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v. </a:t>
            </a:r>
            <a:r>
              <a:rPr lang="zh-CN" altLang="en-US" sz="2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出版</a:t>
            </a:r>
            <a:r>
              <a:rPr lang="zh-CN" altLang="en-US" sz="2000" dirty="0"/>
              <a:t>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【教材原句】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words come from the author of the book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Secret Garden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1911.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这句话出自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秘密花园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的作者之口，该书在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1911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年首次出版。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要点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必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记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published in English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用英语出版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词语辨析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out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是及物动词，可用于被动语态；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out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是不及物动词短语，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不能用于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被动语态。</a:t>
            </a:r>
            <a:r>
              <a:rPr lang="zh-CN" altLang="en-US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87968"/>
            <a:ext cx="7886700" cy="548328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单句语法</a:t>
            </a:r>
            <a:r>
              <a:rPr lang="zh-CN" altLang="en-US" b="1" dirty="0" smtClean="0"/>
              <a:t>填空</a:t>
            </a:r>
            <a:endParaRPr lang="en-US" altLang="zh-CN" b="1" dirty="0" smtClean="0"/>
          </a:p>
          <a:p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It is said that yoga is of great benefit </a:t>
            </a:r>
            <a:r>
              <a:rPr lang="en-US" altLang="zh-CN" u="sng" dirty="0"/>
              <a:t> </a:t>
            </a:r>
            <a:r>
              <a:rPr lang="zh-CN" altLang="en-US" u="sng" dirty="0"/>
              <a:t>　 </a:t>
            </a:r>
            <a:r>
              <a:rPr lang="zh-CN" altLang="en-US" u="sng" dirty="0" smtClean="0"/>
              <a:t>     </a:t>
            </a:r>
            <a:r>
              <a:rPr lang="en-US" altLang="zh-CN" dirty="0" smtClean="0"/>
              <a:t>human </a:t>
            </a:r>
            <a:r>
              <a:rPr lang="en-US" altLang="zh-CN" dirty="0"/>
              <a:t>health. In other words</a:t>
            </a:r>
            <a:r>
              <a:rPr lang="zh-CN" altLang="en-US" dirty="0"/>
              <a:t>，</a:t>
            </a:r>
            <a:r>
              <a:rPr lang="en-US" altLang="zh-CN" dirty="0"/>
              <a:t>we can benefit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yoga.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Music education 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benefit</a:t>
            </a:r>
            <a:r>
              <a:rPr lang="zh-CN" altLang="en-US" dirty="0"/>
              <a:t>）</a:t>
            </a:r>
            <a:r>
              <a:rPr lang="en-US" altLang="zh-CN" dirty="0"/>
              <a:t>and important to all the students. </a:t>
            </a:r>
          </a:p>
          <a:p>
            <a:r>
              <a:rPr lang="zh-CN" altLang="en-US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Taking plenty of exercise can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</a:t>
            </a:r>
            <a:r>
              <a:rPr lang="zh-CN" altLang="en-US" u="sng" dirty="0" smtClean="0"/>
              <a:t>              </a:t>
            </a:r>
            <a:r>
              <a:rPr lang="zh-CN" altLang="en-US" dirty="0" smtClean="0"/>
              <a:t>（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非常有好处）</a:t>
            </a:r>
            <a:r>
              <a:rPr lang="en-US" altLang="zh-CN" dirty="0"/>
              <a:t>your health.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China has been pushing the reform of public hospitals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 </a:t>
            </a:r>
            <a:r>
              <a:rPr lang="zh-CN" altLang="en-US" u="sng" dirty="0" smtClean="0"/>
              <a:t>          </a:t>
            </a:r>
            <a:r>
              <a:rPr lang="zh-CN" altLang="en-US" dirty="0" smtClean="0"/>
              <a:t>（</a:t>
            </a:r>
            <a:r>
              <a:rPr lang="zh-CN" altLang="en-US" dirty="0"/>
              <a:t>为了</a:t>
            </a:r>
            <a:r>
              <a:rPr lang="en-US" altLang="zh-CN" dirty="0"/>
              <a:t>……</a:t>
            </a:r>
            <a:r>
              <a:rPr lang="zh-CN" altLang="en-US" dirty="0"/>
              <a:t>的利益）</a:t>
            </a:r>
            <a:r>
              <a:rPr lang="en-US" altLang="zh-CN" dirty="0"/>
              <a:t>all its citizens. 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7" name="文本框 1"/>
          <p:cNvSpPr txBox="1"/>
          <p:nvPr/>
        </p:nvSpPr>
        <p:spPr>
          <a:xfrm>
            <a:off x="4421062" y="1323674"/>
            <a:ext cx="462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2790495" y="2185814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beneficial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9" name="文本框 1"/>
          <p:cNvSpPr txBox="1"/>
          <p:nvPr/>
        </p:nvSpPr>
        <p:spPr>
          <a:xfrm>
            <a:off x="3680083" y="3729185"/>
            <a:ext cx="2038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great benefit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1"/>
          <p:cNvSpPr txBox="1"/>
          <p:nvPr/>
        </p:nvSpPr>
        <p:spPr>
          <a:xfrm>
            <a:off x="5770180" y="4849015"/>
            <a:ext cx="1736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benefit of 	</a:t>
            </a:r>
          </a:p>
        </p:txBody>
      </p:sp>
      <p:sp>
        <p:nvSpPr>
          <p:cNvPr id="11" name="文本框 1"/>
          <p:cNvSpPr txBox="1"/>
          <p:nvPr/>
        </p:nvSpPr>
        <p:spPr>
          <a:xfrm>
            <a:off x="1299489" y="1896435"/>
            <a:ext cx="120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from/by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421"/>
            <a:ext cx="7886700" cy="54832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词汇八 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energy </a:t>
            </a:r>
            <a:r>
              <a:rPr lang="en-US" altLang="zh-CN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力量，活力；能量	</a:t>
            </a:r>
          </a:p>
          <a:p>
            <a:r>
              <a:rPr lang="zh-CN" altLang="en-US" b="1" dirty="0" smtClean="0"/>
              <a:t>【教材原句】</a:t>
            </a:r>
            <a:endParaRPr lang="zh-CN" altLang="en-US" dirty="0"/>
          </a:p>
          <a:p>
            <a:r>
              <a:rPr lang="en-US" altLang="zh-CN" dirty="0"/>
              <a:t>Many people enjoy herbal tea because it can have a positive effect on </a:t>
            </a:r>
            <a:r>
              <a:rPr lang="en-US" altLang="zh-CN" b="1" dirty="0"/>
              <a:t>energy </a:t>
            </a:r>
            <a:r>
              <a:rPr lang="en-US" altLang="zh-CN" dirty="0"/>
              <a:t>levels. </a:t>
            </a:r>
            <a:r>
              <a:rPr lang="zh-CN" altLang="en-US" dirty="0"/>
              <a:t>很多人喜欢喝香草茶，因为它对能量水平有积极的影响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b="1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r>
              <a:rPr lang="en-US" altLang="zh-CN" dirty="0"/>
              <a:t>full of energy</a:t>
            </a:r>
            <a:r>
              <a:rPr lang="zh-CN" altLang="en-US" dirty="0"/>
              <a:t>（</a:t>
            </a:r>
            <a:r>
              <a:rPr lang="en-US" altLang="zh-CN" dirty="0"/>
              <a:t>=energetic</a:t>
            </a:r>
            <a:r>
              <a:rPr lang="zh-CN" altLang="en-US" dirty="0"/>
              <a:t>）精力充沛</a:t>
            </a:r>
          </a:p>
          <a:p>
            <a:r>
              <a:rPr lang="en-US" altLang="zh-CN" dirty="0"/>
              <a:t>have the energy to do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有精力做某事</a:t>
            </a:r>
          </a:p>
          <a:p>
            <a:r>
              <a:rPr lang="zh-CN" altLang="en-US" dirty="0"/>
              <a:t>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词语辨析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r>
              <a:rPr lang="en-US" altLang="zh-CN" dirty="0"/>
              <a:t>energy</a:t>
            </a:r>
            <a:r>
              <a:rPr lang="zh-CN" altLang="en-US" dirty="0"/>
              <a:t>，</a:t>
            </a:r>
            <a:r>
              <a:rPr lang="en-US" altLang="zh-CN" dirty="0"/>
              <a:t>power</a:t>
            </a:r>
            <a:r>
              <a:rPr lang="zh-CN" altLang="en-US" dirty="0"/>
              <a:t>，</a:t>
            </a:r>
            <a:r>
              <a:rPr lang="en-US" altLang="zh-CN" dirty="0"/>
              <a:t>strength </a:t>
            </a:r>
            <a:r>
              <a:rPr lang="zh-CN" altLang="en-US" dirty="0"/>
              <a:t>与</a:t>
            </a:r>
            <a:r>
              <a:rPr lang="en-US" altLang="zh-CN" dirty="0"/>
              <a:t>force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energy </a:t>
            </a:r>
            <a:r>
              <a:rPr lang="zh-CN" altLang="en-US" dirty="0"/>
              <a:t>精力，活力；能量；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power </a:t>
            </a:r>
            <a:r>
              <a:rPr lang="zh-CN" altLang="en-US" dirty="0"/>
              <a:t>权力；能力；势力；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strength </a:t>
            </a:r>
            <a:r>
              <a:rPr lang="zh-CN" altLang="en-US" dirty="0"/>
              <a:t>力气，体力；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force </a:t>
            </a:r>
            <a:r>
              <a:rPr lang="zh-CN" altLang="en-US" dirty="0"/>
              <a:t>武力，暴力。</a:t>
            </a:r>
          </a:p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词语积累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r>
              <a:rPr lang="en-US" altLang="zh-CN" dirty="0"/>
              <a:t>energetic </a:t>
            </a:r>
            <a:r>
              <a:rPr lang="en-US" altLang="zh-CN" i="1" dirty="0"/>
              <a:t>adj. </a:t>
            </a:r>
            <a:r>
              <a:rPr lang="zh-CN" altLang="en-US" dirty="0"/>
              <a:t>精力充沛的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zh-CN" altLang="en-US" b="1" dirty="0"/>
              <a:t>单句写作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You are always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</a:t>
            </a:r>
            <a:r>
              <a:rPr lang="zh-CN" altLang="en-US" dirty="0" smtClean="0"/>
              <a:t>（</a:t>
            </a:r>
            <a:r>
              <a:rPr lang="zh-CN" altLang="en-US" dirty="0"/>
              <a:t>精力充沛的）</a:t>
            </a:r>
            <a:r>
              <a:rPr lang="en-US" altLang="zh-CN" dirty="0"/>
              <a:t>. Can you tell me the secret?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He works so hard that he doesn’t </a:t>
            </a:r>
            <a:r>
              <a:rPr lang="en-US" altLang="zh-CN" dirty="0" smtClean="0"/>
              <a:t>_____________________________   </a:t>
            </a:r>
            <a:r>
              <a:rPr lang="zh-CN" altLang="en-US" u="sng" dirty="0"/>
              <a:t>　　　　  　　　　  　　　　</a:t>
            </a:r>
            <a:r>
              <a:rPr lang="en-US" altLang="zh-CN" dirty="0" smtClean="0"/>
              <a:t>                                       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  　　　　  　　　　  　　　　  </a:t>
            </a:r>
            <a:r>
              <a:rPr lang="zh-CN" altLang="en-US" dirty="0" smtClean="0"/>
              <a:t>（</a:t>
            </a:r>
            <a:r>
              <a:rPr lang="zh-CN" altLang="en-US" dirty="0"/>
              <a:t>有精力锻炼）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zh-CN" altLang="en-US" b="1" dirty="0"/>
              <a:t>辨析填空</a:t>
            </a:r>
            <a:r>
              <a:rPr lang="zh-CN" altLang="en-US" dirty="0"/>
              <a:t>（</a:t>
            </a:r>
            <a:r>
              <a:rPr lang="en-US" altLang="zh-CN" dirty="0"/>
              <a:t>energy/power/force/strength</a:t>
            </a:r>
            <a:r>
              <a:rPr lang="zh-CN" altLang="en-US" dirty="0"/>
              <a:t>）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The soldiers took the prisoners away by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He pushed against the rock with all his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Don’t waste all your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on such a useless job.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The party came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at the last election. 	</a:t>
            </a:r>
          </a:p>
          <a:p>
            <a:pPr>
              <a:spcBef>
                <a:spcPts val="0"/>
              </a:spcBef>
            </a:pPr>
            <a:endParaRPr lang="en-US" altLang="zh-CN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16" name="文本框 1"/>
          <p:cNvSpPr txBox="1"/>
          <p:nvPr/>
        </p:nvSpPr>
        <p:spPr>
          <a:xfrm>
            <a:off x="2823145" y="1245124"/>
            <a:ext cx="1839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of energy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"/>
          <p:cNvSpPr txBox="1"/>
          <p:nvPr/>
        </p:nvSpPr>
        <p:spPr>
          <a:xfrm>
            <a:off x="4104092" y="1789408"/>
            <a:ext cx="2659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energy to exercise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4620414" y="3273186"/>
            <a:ext cx="95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4477965" y="3802781"/>
            <a:ext cx="1032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2980799" y="4285583"/>
            <a:ext cx="957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2795555" y="4755556"/>
            <a:ext cx="939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8157998" cy="5483280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点句式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	</a:t>
            </a:r>
          </a:p>
          <a:p>
            <a:pPr>
              <a:spcBef>
                <a:spcPts val="0"/>
              </a:spcBef>
            </a:pP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句式一  “否定词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+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比较级”表达最高级的含义	</a:t>
            </a:r>
          </a:p>
          <a:p>
            <a:pPr>
              <a:spcBef>
                <a:spcPts val="0"/>
              </a:spcBef>
            </a:pPr>
            <a:r>
              <a:rPr lang="zh-CN" altLang="en-US" dirty="0" smtClean="0">
                <a:cs typeface="Times New Roman" panose="02020603050405020304" pitchFamily="18" charset="0"/>
              </a:rPr>
              <a:t>【</a:t>
            </a:r>
            <a:r>
              <a:rPr lang="zh-CN" altLang="en-US" b="1" dirty="0" smtClean="0">
                <a:cs typeface="Times New Roman" panose="02020603050405020304" pitchFamily="18" charset="0"/>
              </a:rPr>
              <a:t>教材原句】</a:t>
            </a:r>
            <a:endParaRPr lang="zh-CN" altLang="en-US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zh-CN" dirty="0"/>
              <a:t>And while many Brits like </a:t>
            </a:r>
            <a:r>
              <a:rPr lang="en-US" altLang="zh-CN" b="1" dirty="0"/>
              <a:t>nothing better than </a:t>
            </a:r>
            <a:r>
              <a:rPr lang="en-US" altLang="zh-CN" dirty="0"/>
              <a:t>spending their Sunday cutting the grass... </a:t>
            </a:r>
            <a:r>
              <a:rPr lang="zh-CN" altLang="en-US" dirty="0"/>
              <a:t>尽管许多英国人最喜欢的事情莫过于在星期天修剪草坪</a:t>
            </a:r>
            <a:r>
              <a:rPr lang="en-US" altLang="zh-CN" dirty="0"/>
              <a:t>…… 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en-US" altLang="zh-CN" b="1" dirty="0"/>
              <a:t>【</a:t>
            </a:r>
            <a:r>
              <a:rPr lang="zh-CN" altLang="en-US" b="1" dirty="0"/>
              <a:t>句式分析</a:t>
            </a:r>
            <a:r>
              <a:rPr lang="en-US" altLang="zh-CN" b="1" dirty="0"/>
              <a:t>】</a:t>
            </a:r>
            <a:r>
              <a:rPr lang="zh-CN" altLang="en-US" b="1" dirty="0"/>
              <a:t> </a:t>
            </a:r>
            <a:endParaRPr lang="en-US" altLang="zh-CN" b="1" dirty="0"/>
          </a:p>
          <a:p>
            <a:pPr>
              <a:spcBef>
                <a:spcPts val="0"/>
              </a:spcBef>
            </a:pPr>
            <a:r>
              <a:rPr lang="zh-CN" altLang="en-US" dirty="0"/>
              <a:t>“否定词</a:t>
            </a:r>
            <a:r>
              <a:rPr lang="en-US" altLang="zh-CN" dirty="0"/>
              <a:t>+ </a:t>
            </a:r>
            <a:r>
              <a:rPr lang="zh-CN" altLang="en-US" dirty="0"/>
              <a:t>比较级”是英语中一个比较重要的结构，它的字面意思是“不更</a:t>
            </a:r>
            <a:r>
              <a:rPr lang="en-US" altLang="zh-CN" dirty="0"/>
              <a:t>……</a:t>
            </a:r>
            <a:r>
              <a:rPr lang="zh-CN" altLang="en-US" dirty="0"/>
              <a:t>， 不比</a:t>
            </a:r>
            <a:r>
              <a:rPr lang="en-US" altLang="zh-CN" dirty="0"/>
              <a:t>……</a:t>
            </a:r>
            <a:r>
              <a:rPr lang="zh-CN" altLang="en-US" dirty="0"/>
              <a:t>更</a:t>
            </a:r>
            <a:r>
              <a:rPr lang="en-US" altLang="zh-CN" dirty="0"/>
              <a:t>……”</a:t>
            </a:r>
            <a:r>
              <a:rPr lang="zh-CN" altLang="en-US" dirty="0"/>
              <a:t>，实际上表达的是最高级含义。常用的否定词有</a:t>
            </a:r>
            <a:r>
              <a:rPr lang="en-US" altLang="zh-CN" dirty="0"/>
              <a:t>not</a:t>
            </a:r>
            <a:r>
              <a:rPr lang="zh-CN" altLang="en-US" dirty="0"/>
              <a:t>，</a:t>
            </a:r>
            <a:r>
              <a:rPr lang="en-US" altLang="zh-CN" dirty="0"/>
              <a:t>never</a:t>
            </a:r>
            <a:r>
              <a:rPr lang="zh-CN" altLang="en-US" dirty="0"/>
              <a:t>， </a:t>
            </a:r>
            <a:r>
              <a:rPr lang="en-US" altLang="zh-CN" dirty="0"/>
              <a:t>nothing</a:t>
            </a:r>
            <a:r>
              <a:rPr lang="zh-CN" altLang="en-US" dirty="0"/>
              <a:t>，</a:t>
            </a:r>
            <a:r>
              <a:rPr lang="en-US" altLang="zh-CN" dirty="0"/>
              <a:t>nobody</a:t>
            </a:r>
            <a:r>
              <a:rPr lang="zh-CN" altLang="en-US" dirty="0"/>
              <a:t>，</a:t>
            </a:r>
            <a:r>
              <a:rPr lang="en-US" altLang="zh-CN" dirty="0"/>
              <a:t>little</a:t>
            </a:r>
            <a:r>
              <a:rPr lang="zh-CN" altLang="en-US" dirty="0"/>
              <a:t>，</a:t>
            </a:r>
            <a:r>
              <a:rPr lang="en-US" altLang="zh-CN" dirty="0"/>
              <a:t>no </a:t>
            </a:r>
            <a:r>
              <a:rPr lang="zh-CN" altLang="en-US" dirty="0"/>
              <a:t>等</a:t>
            </a:r>
            <a:r>
              <a:rPr lang="zh-CN" altLang="en-US" dirty="0" smtClean="0"/>
              <a:t>。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8" y="819803"/>
            <a:ext cx="8515351" cy="54832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b="1" dirty="0"/>
              <a:t>单句语法填空</a:t>
            </a:r>
            <a:endParaRPr lang="zh-CN" altLang="en-US" dirty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</a:t>
            </a:r>
            <a:r>
              <a:rPr lang="en-US" altLang="zh-CN" dirty="0"/>
              <a:t>2016·</a:t>
            </a:r>
            <a:r>
              <a:rPr lang="zh-CN" altLang="en-US" dirty="0"/>
              <a:t>天津卷］</a:t>
            </a:r>
            <a:r>
              <a:rPr lang="en-US" altLang="zh-CN" dirty="0"/>
              <a:t>There is nothing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 </a:t>
            </a:r>
            <a:r>
              <a:rPr lang="zh-CN" altLang="en-US" dirty="0" smtClean="0"/>
              <a:t>（</a:t>
            </a:r>
            <a:r>
              <a:rPr lang="en-US" altLang="zh-CN" dirty="0"/>
              <a:t>tire</a:t>
            </a:r>
            <a:r>
              <a:rPr lang="zh-CN" altLang="en-US" dirty="0"/>
              <a:t>）</a:t>
            </a:r>
            <a:r>
              <a:rPr lang="en-US" altLang="zh-CN" dirty="0"/>
              <a:t>than not succeeding. 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As a student</a:t>
            </a:r>
            <a:r>
              <a:rPr lang="zh-CN" altLang="en-US" dirty="0"/>
              <a:t>，</a:t>
            </a:r>
            <a:r>
              <a:rPr lang="en-US" altLang="zh-CN" dirty="0"/>
              <a:t>I can tell you that there is nothing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good</a:t>
            </a:r>
            <a:r>
              <a:rPr lang="zh-CN" altLang="en-US" dirty="0"/>
              <a:t>） </a:t>
            </a:r>
            <a:r>
              <a:rPr lang="en-US" altLang="zh-CN" dirty="0"/>
              <a:t>than being praised by my teacher before my classmates. 	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zh-CN" altLang="en-US" b="1" dirty="0"/>
              <a:t>单句写作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）我非常同意你的意见。 </a:t>
            </a:r>
            <a:endParaRPr lang="en-US" altLang="zh-CN" dirty="0"/>
          </a:p>
          <a:p>
            <a:pPr>
              <a:spcBef>
                <a:spcPts val="0"/>
              </a:spcBef>
            </a:pPr>
            <a:r>
              <a:rPr lang="en-US" altLang="zh-CN" dirty="0"/>
              <a:t>____________________________________________</a:t>
            </a:r>
            <a:endParaRPr lang="zh-CN" altLang="en-US" dirty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）我认为没有什么比读书更令人愉快的了。 </a:t>
            </a:r>
          </a:p>
          <a:p>
            <a:pPr>
              <a:spcBef>
                <a:spcPts val="0"/>
              </a:spcBef>
            </a:pPr>
            <a:r>
              <a:rPr lang="en-US" altLang="zh-CN" dirty="0" smtClean="0"/>
              <a:t>____________________________________________</a:t>
            </a:r>
            <a:endParaRPr lang="zh-CN" altLang="en-US" dirty="0"/>
          </a:p>
        </p:txBody>
      </p:sp>
      <p:sp>
        <p:nvSpPr>
          <p:cNvPr id="5" name="文本框 1"/>
          <p:cNvSpPr txBox="1"/>
          <p:nvPr/>
        </p:nvSpPr>
        <p:spPr>
          <a:xfrm>
            <a:off x="5215182" y="1320538"/>
            <a:ext cx="1815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tiring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6965154" y="2270069"/>
            <a:ext cx="103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622738" y="4391047"/>
            <a:ext cx="4592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couldn’t agree with you more. </a:t>
            </a:r>
          </a:p>
        </p:txBody>
      </p:sp>
      <p:sp>
        <p:nvSpPr>
          <p:cNvPr id="8" name="文本框 1"/>
          <p:cNvSpPr txBox="1"/>
          <p:nvPr/>
        </p:nvSpPr>
        <p:spPr>
          <a:xfrm>
            <a:off x="622738" y="5363254"/>
            <a:ext cx="6555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nothing is more pleasant than reading.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/>
          <a:lstStyle/>
          <a:p>
            <a:r>
              <a:rPr lang="zh-CN" altLang="en-US" dirty="0"/>
              <a:t>	</a:t>
            </a:r>
          </a:p>
          <a:p>
            <a:endParaRPr lang="zh-CN" altLang="en-US" dirty="0"/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628650" y="866347"/>
            <a:ext cx="7886700" cy="47247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单句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语法</a:t>
            </a:r>
            <a:r>
              <a:rPr lang="zh-CN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  <a:endParaRPr lang="zh-CN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first novel 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month is based on a true story.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wrote many children’s books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nearly half of which 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1990s.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单句写作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）［词汇复现］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an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wildlife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发表了这篇重要的文章）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observing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wild animals. </a:t>
            </a: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38651" y="1975381"/>
            <a:ext cx="1521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3"/>
          <p:cNvSpPr txBox="1"/>
          <p:nvPr/>
        </p:nvSpPr>
        <p:spPr>
          <a:xfrm>
            <a:off x="2457351" y="1498069"/>
            <a:ext cx="139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published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4922787" y="3473668"/>
            <a:ext cx="3074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article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2500"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词汇二 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expert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adj.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内行的，专家的　（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专家，行家</a:t>
            </a:r>
            <a:r>
              <a:rPr lang="zh-CN" altLang="en-US" dirty="0"/>
              <a:t>	</a:t>
            </a:r>
          </a:p>
          <a:p>
            <a:r>
              <a:rPr lang="zh-CN" altLang="en-US" dirty="0" smtClean="0"/>
              <a:t>【</a:t>
            </a:r>
            <a:r>
              <a:rPr lang="zh-CN" altLang="en-US" b="1" dirty="0" smtClean="0"/>
              <a:t>教材原句】</a:t>
            </a:r>
            <a:endParaRPr lang="zh-CN" altLang="en-US" dirty="0"/>
          </a:p>
          <a:p>
            <a:r>
              <a:rPr lang="en-US" altLang="zh-CN" b="1" dirty="0"/>
              <a:t>Expert </a:t>
            </a:r>
            <a:r>
              <a:rPr lang="en-US" altLang="zh-CN" dirty="0"/>
              <a:t>gardeners know just the right corner for roses... </a:t>
            </a:r>
            <a:r>
              <a:rPr lang="zh-CN" altLang="en-US" dirty="0"/>
              <a:t>专业的园丁知道玫瑰生长的最佳位置</a:t>
            </a:r>
            <a:r>
              <a:rPr lang="en-US" altLang="zh-CN" dirty="0"/>
              <a:t>…… </a:t>
            </a:r>
            <a:endParaRPr lang="en-US" altLang="zh-CN" dirty="0" smtClean="0"/>
          </a:p>
          <a:p>
            <a:r>
              <a:rPr lang="en-US" altLang="zh-CN" b="1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 smtClean="0"/>
              <a:t>】</a:t>
            </a:r>
          </a:p>
          <a:p>
            <a:r>
              <a:rPr lang="en-US" altLang="zh-CN" dirty="0" smtClean="0"/>
              <a:t>an </a:t>
            </a:r>
            <a:r>
              <a:rPr lang="en-US" altLang="zh-CN" dirty="0"/>
              <a:t>expert at/on/in </a:t>
            </a:r>
            <a:r>
              <a:rPr lang="zh-CN" altLang="en-US" dirty="0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方面的专家</a:t>
            </a:r>
            <a:r>
              <a:rPr lang="en-US" altLang="zh-CN" dirty="0"/>
              <a:t>/ </a:t>
            </a:r>
            <a:r>
              <a:rPr lang="zh-CN" altLang="en-US" dirty="0"/>
              <a:t>行家</a:t>
            </a:r>
          </a:p>
          <a:p>
            <a:r>
              <a:rPr lang="en-US" altLang="zh-CN" dirty="0"/>
              <a:t>be expert at/in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）在（做）</a:t>
            </a:r>
            <a:r>
              <a:rPr lang="en-US" altLang="zh-CN" dirty="0"/>
              <a:t>……</a:t>
            </a:r>
            <a:r>
              <a:rPr lang="zh-CN" altLang="en-US" dirty="0"/>
              <a:t>方面在行</a:t>
            </a:r>
          </a:p>
          <a:p>
            <a:r>
              <a:rPr lang="en-US" altLang="zh-CN" dirty="0"/>
              <a:t>seek expert advice/an expert opinion </a:t>
            </a:r>
            <a:r>
              <a:rPr lang="zh-CN" altLang="en-US" dirty="0"/>
              <a:t>征求专家意见</a:t>
            </a:r>
          </a:p>
          <a:p>
            <a:r>
              <a:rPr lang="en-US" altLang="zh-CN" dirty="0"/>
              <a:t>a medical/technical /financial expert </a:t>
            </a:r>
            <a:r>
              <a:rPr lang="zh-CN" altLang="en-US" dirty="0"/>
              <a:t>医学</a:t>
            </a:r>
            <a:r>
              <a:rPr lang="en-US" altLang="zh-CN" dirty="0"/>
              <a:t>/ </a:t>
            </a:r>
            <a:r>
              <a:rPr lang="zh-CN" altLang="en-US" dirty="0"/>
              <a:t>技术</a:t>
            </a:r>
            <a:r>
              <a:rPr lang="en-US" altLang="zh-CN" dirty="0"/>
              <a:t>/ </a:t>
            </a:r>
            <a:r>
              <a:rPr lang="zh-CN" altLang="en-US" dirty="0"/>
              <a:t>金融专家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704193"/>
            <a:ext cx="7886700" cy="5483280"/>
          </a:xfrm>
        </p:spPr>
        <p:txBody>
          <a:bodyPr>
            <a:normAutofit fontScale="92500"/>
          </a:bodyPr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Linda is expert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finding useful information about study.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He is expert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computer software.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Our headmaster 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</a:t>
            </a:r>
            <a:r>
              <a:rPr lang="zh-CN" altLang="en-US" dirty="0"/>
              <a:t>（是</a:t>
            </a:r>
            <a:r>
              <a:rPr lang="en-US" altLang="zh-CN" dirty="0"/>
              <a:t>……</a:t>
            </a:r>
            <a:r>
              <a:rPr lang="zh-CN" altLang="en-US" dirty="0"/>
              <a:t>方面的专家）</a:t>
            </a:r>
            <a:r>
              <a:rPr lang="en-US" altLang="zh-CN" dirty="0"/>
              <a:t>education.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It is said that the old man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</a:t>
            </a:r>
            <a:r>
              <a:rPr lang="zh-CN" altLang="en-US" dirty="0"/>
              <a:t>（在</a:t>
            </a:r>
            <a:r>
              <a:rPr lang="en-US" altLang="zh-CN" dirty="0"/>
              <a:t>……</a:t>
            </a:r>
            <a:r>
              <a:rPr lang="zh-CN" altLang="en-US" dirty="0"/>
              <a:t>方面很在行）</a:t>
            </a:r>
            <a:r>
              <a:rPr lang="en-US" altLang="zh-CN" dirty="0"/>
              <a:t>repairing all kinds of cars.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The </a:t>
            </a:r>
            <a:r>
              <a:rPr lang="en-US" altLang="zh-CN" dirty="0" err="1"/>
              <a:t>centre</a:t>
            </a:r>
            <a:r>
              <a:rPr lang="en-US" altLang="zh-CN" dirty="0"/>
              <a:t> provides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</a:t>
            </a:r>
            <a:r>
              <a:rPr lang="zh-CN" altLang="en-US" dirty="0"/>
              <a:t>（专家咨询）</a:t>
            </a:r>
            <a:r>
              <a:rPr lang="en-US" altLang="zh-CN" dirty="0"/>
              <a:t>for people with financial problems.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框 1"/>
          <p:cNvSpPr txBox="1"/>
          <p:nvPr/>
        </p:nvSpPr>
        <p:spPr>
          <a:xfrm>
            <a:off x="2471307" y="1291062"/>
            <a:ext cx="695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in/at 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163880" y="1917214"/>
            <a:ext cx="699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in/at 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2863443" y="3096523"/>
            <a:ext cx="2008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expert in 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3521654" y="3641371"/>
            <a:ext cx="191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expert in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2863444" y="4708173"/>
            <a:ext cx="1432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 advice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2500"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词汇三 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beauty </a:t>
            </a:r>
            <a:r>
              <a:rPr lang="en-US" altLang="zh-CN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［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］美，美丽；［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］美人，美好的东西	</a:t>
            </a:r>
          </a:p>
          <a:p>
            <a:r>
              <a:rPr lang="zh-CN" altLang="en-US" dirty="0" smtClean="0">
                <a:solidFill>
                  <a:schemeClr val="tx1"/>
                </a:solidFill>
              </a:rPr>
              <a:t>【</a:t>
            </a:r>
            <a:r>
              <a:rPr lang="zh-CN" altLang="en-US" b="1" dirty="0" smtClean="0">
                <a:solidFill>
                  <a:schemeClr val="tx1"/>
                </a:solidFill>
              </a:rPr>
              <a:t>教材原句</a:t>
            </a:r>
            <a:r>
              <a:rPr lang="zh-CN" altLang="en-US" dirty="0" smtClean="0">
                <a:solidFill>
                  <a:schemeClr val="tx1"/>
                </a:solidFill>
              </a:rPr>
              <a:t>】</a:t>
            </a:r>
            <a:endParaRPr lang="en-US" altLang="zh-CN" dirty="0"/>
          </a:p>
          <a:p>
            <a:r>
              <a:rPr lang="en-US" altLang="zh-CN" dirty="0" smtClean="0"/>
              <a:t>...</a:t>
            </a:r>
            <a:r>
              <a:rPr lang="en-US" altLang="zh-CN" dirty="0"/>
              <a:t>some are happy just to sit under the branches of the trees and enjoy the </a:t>
            </a:r>
            <a:r>
              <a:rPr lang="en-US" altLang="zh-CN" b="1" dirty="0"/>
              <a:t>beauty </a:t>
            </a:r>
            <a:r>
              <a:rPr lang="en-US" altLang="zh-CN" dirty="0"/>
              <a:t>of the world around them. ……</a:t>
            </a:r>
            <a:r>
              <a:rPr lang="zh-CN" altLang="en-US" dirty="0"/>
              <a:t>也有些</a:t>
            </a:r>
            <a:r>
              <a:rPr lang="zh-CN" altLang="en-US" dirty="0" smtClean="0"/>
              <a:t>人很</a:t>
            </a:r>
            <a:r>
              <a:rPr lang="zh-CN" altLang="en-US" dirty="0"/>
              <a:t>乐意坐在树枝下欣赏他们周围世界</a:t>
            </a:r>
            <a:r>
              <a:rPr lang="zh-CN" altLang="en-US" dirty="0" smtClean="0"/>
              <a:t>的</a:t>
            </a:r>
            <a:r>
              <a:rPr lang="zh-CN" altLang="en-US" dirty="0"/>
              <a:t>美丽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b="1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r>
              <a:rPr lang="en-US" altLang="zh-CN" dirty="0"/>
              <a:t>the beauty of the sunset/poetry/his singing </a:t>
            </a:r>
            <a:r>
              <a:rPr lang="zh-CN" altLang="en-US" dirty="0"/>
              <a:t>落日</a:t>
            </a:r>
            <a:r>
              <a:rPr lang="en-US" altLang="zh-CN" dirty="0"/>
              <a:t>/ </a:t>
            </a:r>
            <a:r>
              <a:rPr lang="zh-CN" altLang="en-US" dirty="0"/>
              <a:t>诗作</a:t>
            </a:r>
            <a:r>
              <a:rPr lang="en-US" altLang="zh-CN" dirty="0"/>
              <a:t>/ </a:t>
            </a:r>
            <a:r>
              <a:rPr lang="zh-CN" altLang="en-US" dirty="0"/>
              <a:t>他的歌声之美</a:t>
            </a:r>
          </a:p>
          <a:p>
            <a:r>
              <a:rPr lang="en-US" altLang="zh-CN" dirty="0"/>
              <a:t>an area of outstanding natural beauty </a:t>
            </a:r>
            <a:r>
              <a:rPr lang="zh-CN" altLang="en-US" dirty="0"/>
              <a:t>一个自然风景极美的地区</a:t>
            </a:r>
          </a:p>
          <a:p>
            <a:r>
              <a:rPr lang="en-US" altLang="zh-CN" dirty="0"/>
              <a:t>a woman of great beauty </a:t>
            </a:r>
            <a:r>
              <a:rPr lang="zh-CN" altLang="en-US" dirty="0"/>
              <a:t>一个大</a:t>
            </a:r>
            <a:r>
              <a:rPr lang="zh-CN" altLang="en-US" dirty="0" smtClean="0"/>
              <a:t>美人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归纳拓展</a:t>
            </a:r>
            <a:r>
              <a:rPr lang="en-US" altLang="zh-CN" b="1" dirty="0" smtClean="0"/>
              <a:t>】</a:t>
            </a:r>
          </a:p>
          <a:p>
            <a:r>
              <a:rPr lang="zh-CN" altLang="en-US" dirty="0" smtClean="0"/>
              <a:t>有抽象名词具体化用法的常见名词： </a:t>
            </a:r>
          </a:p>
          <a:p>
            <a:r>
              <a:rPr lang="en-US" altLang="zh-CN" dirty="0" smtClean="0"/>
              <a:t>beauty </a:t>
            </a:r>
            <a:r>
              <a:rPr lang="zh-CN" altLang="en-US" dirty="0" smtClean="0"/>
              <a:t>美丽</a:t>
            </a:r>
          </a:p>
          <a:p>
            <a:r>
              <a:rPr lang="en-US" altLang="zh-CN" dirty="0" smtClean="0"/>
              <a:t>a beauty </a:t>
            </a:r>
            <a:r>
              <a:rPr lang="zh-CN" altLang="en-US" dirty="0" smtClean="0"/>
              <a:t>一个美人</a:t>
            </a:r>
            <a:r>
              <a:rPr lang="en-US" altLang="zh-CN" dirty="0" smtClean="0"/>
              <a:t>/ </a:t>
            </a:r>
            <a:r>
              <a:rPr lang="zh-CN" altLang="en-US" dirty="0" smtClean="0"/>
              <a:t>美丽的事物</a:t>
            </a:r>
          </a:p>
          <a:p>
            <a:r>
              <a:rPr lang="en-US" altLang="zh-CN" dirty="0" smtClean="0"/>
              <a:t>failure </a:t>
            </a:r>
            <a:r>
              <a:rPr lang="zh-CN" altLang="en-US" dirty="0" smtClean="0"/>
              <a:t>失败 </a:t>
            </a:r>
            <a:endParaRPr lang="en-US" altLang="zh-CN" dirty="0" smtClean="0"/>
          </a:p>
          <a:p>
            <a:r>
              <a:rPr lang="en-US" altLang="zh-CN" dirty="0"/>
              <a:t>a failure </a:t>
            </a:r>
            <a:r>
              <a:rPr lang="zh-CN" altLang="en-US" dirty="0"/>
              <a:t>一个失败的人或事</a:t>
            </a:r>
            <a:endParaRPr lang="en-US" altLang="zh-CN" dirty="0"/>
          </a:p>
          <a:p>
            <a:r>
              <a:rPr lang="en-US" altLang="zh-CN" dirty="0"/>
              <a:t>surprise </a:t>
            </a:r>
            <a:r>
              <a:rPr lang="zh-CN" altLang="en-US" dirty="0"/>
              <a:t>吃惊，惊奇 </a:t>
            </a:r>
          </a:p>
          <a:p>
            <a:r>
              <a:rPr lang="en-US" altLang="zh-CN" dirty="0"/>
              <a:t>a surprise </a:t>
            </a:r>
            <a:r>
              <a:rPr lang="zh-CN" altLang="en-US" dirty="0"/>
              <a:t>一件意想不到的</a:t>
            </a:r>
            <a:r>
              <a:rPr lang="zh-CN" altLang="en-US" dirty="0" smtClean="0"/>
              <a:t>事</a:t>
            </a:r>
            <a:endParaRPr lang="en-US" altLang="zh-CN" dirty="0" smtClean="0"/>
          </a:p>
          <a:p>
            <a:r>
              <a:rPr lang="en-US" altLang="zh-CN" dirty="0" smtClean="0"/>
              <a:t>success </a:t>
            </a:r>
            <a:r>
              <a:rPr lang="zh-CN" altLang="en-US" dirty="0"/>
              <a:t>成功</a:t>
            </a:r>
          </a:p>
          <a:p>
            <a:r>
              <a:rPr lang="en-US" altLang="zh-CN" dirty="0"/>
              <a:t>a success </a:t>
            </a:r>
            <a:r>
              <a:rPr lang="zh-CN" altLang="en-US" dirty="0"/>
              <a:t>一个成功的人</a:t>
            </a:r>
            <a:r>
              <a:rPr lang="en-US" altLang="zh-CN" dirty="0"/>
              <a:t>/ </a:t>
            </a:r>
            <a:r>
              <a:rPr lang="zh-CN" altLang="en-US" dirty="0"/>
              <a:t>一件成功的</a:t>
            </a:r>
            <a:r>
              <a:rPr lang="zh-CN" altLang="en-US" dirty="0" smtClean="0"/>
              <a:t>事 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  </a:t>
            </a:r>
          </a:p>
          <a:p>
            <a:endParaRPr lang="zh-CN" altLang="en-US" dirty="0"/>
          </a:p>
          <a:p>
            <a:r>
              <a:rPr lang="zh-CN" altLang="en-US" dirty="0"/>
              <a:t>  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27008"/>
            <a:ext cx="7886700" cy="548328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Millions of dollars are spent each year on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</a:t>
            </a:r>
            <a:r>
              <a:rPr lang="zh-CN" altLang="en-US" dirty="0"/>
              <a:t>（美容产品）</a:t>
            </a:r>
            <a:r>
              <a:rPr lang="en-US" altLang="zh-CN" dirty="0"/>
              <a:t>. 	</a:t>
            </a:r>
            <a:endParaRPr lang="en-US" altLang="zh-CN" dirty="0" smtClean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She was considered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</a:t>
            </a:r>
            <a:r>
              <a:rPr lang="zh-CN" altLang="en-US" dirty="0" smtClean="0"/>
              <a:t>（</a:t>
            </a:r>
            <a:r>
              <a:rPr lang="zh-CN" altLang="en-US" dirty="0"/>
              <a:t>大美人）</a:t>
            </a:r>
            <a:r>
              <a:rPr lang="en-US" altLang="zh-CN" dirty="0"/>
              <a:t>in her youth.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）我认为我不是一个失败者，因为失败是成功之母。 	</a:t>
            </a:r>
          </a:p>
          <a:p>
            <a:r>
              <a:rPr lang="zh-CN" altLang="en-US" dirty="0"/>
              <a:t>　</a:t>
            </a:r>
            <a:r>
              <a:rPr lang="en-US" altLang="zh-CN" dirty="0" smtClean="0"/>
              <a:t>_________________________________________________________</a:t>
            </a:r>
            <a:endParaRPr lang="en-US" altLang="zh-CN" dirty="0"/>
          </a:p>
          <a:p>
            <a:endParaRPr lang="en-US" altLang="zh-CN" b="1" dirty="0" smtClean="0"/>
          </a:p>
        </p:txBody>
      </p:sp>
      <p:sp>
        <p:nvSpPr>
          <p:cNvPr id="12" name="文本框 1"/>
          <p:cNvSpPr txBox="1"/>
          <p:nvPr/>
        </p:nvSpPr>
        <p:spPr>
          <a:xfrm>
            <a:off x="4819059" y="1354231"/>
            <a:ext cx="1667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beauty products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dirty="0"/>
          </a:p>
        </p:txBody>
      </p:sp>
      <p:sp>
        <p:nvSpPr>
          <p:cNvPr id="13" name="文本框 1"/>
          <p:cNvSpPr txBox="1"/>
          <p:nvPr/>
        </p:nvSpPr>
        <p:spPr>
          <a:xfrm>
            <a:off x="756745" y="3192129"/>
            <a:ext cx="6101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think I’m a failure for failure is the mother of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success.</a:t>
            </a:r>
            <a:endParaRPr lang="en-US" altLang="zh-CN" sz="2400" dirty="0"/>
          </a:p>
        </p:txBody>
      </p:sp>
      <p:sp>
        <p:nvSpPr>
          <p:cNvPr id="14" name="文本框 1"/>
          <p:cNvSpPr txBox="1"/>
          <p:nvPr/>
        </p:nvSpPr>
        <p:spPr>
          <a:xfrm>
            <a:off x="3183385" y="1930706"/>
            <a:ext cx="232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beauty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词汇四  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limited </a:t>
            </a:r>
            <a:r>
              <a:rPr lang="en-US" altLang="zh-CN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adj. </a:t>
            </a:r>
            <a:r>
              <a: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有限的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zh-CN" altLang="en-US" sz="2000" b="1" dirty="0" smtClean="0"/>
              <a:t>【教材原句】</a:t>
            </a:r>
            <a:endParaRPr lang="zh-CN" altLang="en-US" sz="2000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altLang="zh-CN" sz="2000" dirty="0"/>
              <a:t>But in cities</a:t>
            </a:r>
            <a:r>
              <a:rPr lang="zh-CN" altLang="en-US" sz="2000" dirty="0"/>
              <a:t>，</a:t>
            </a:r>
            <a:r>
              <a:rPr lang="en-US" altLang="zh-CN" sz="2000" b="1" dirty="0"/>
              <a:t>limited </a:t>
            </a:r>
            <a:r>
              <a:rPr lang="en-US" altLang="zh-CN" sz="2000" dirty="0"/>
              <a:t>space has led to people looking for new solutions. </a:t>
            </a:r>
            <a:r>
              <a:rPr lang="zh-CN" altLang="en-US" sz="2000" dirty="0"/>
              <a:t>但是在城市里，有限的空间促使人们寻找新的解决方案。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zh-CN" altLang="en-US" sz="2000" dirty="0" smtClean="0"/>
              <a:t>（ </a:t>
            </a:r>
            <a:r>
              <a:rPr lang="en-US" altLang="zh-CN" sz="2000" dirty="0"/>
              <a:t>1</a:t>
            </a:r>
            <a:r>
              <a:rPr lang="zh-CN" altLang="en-US" sz="2000" dirty="0"/>
              <a:t>）</a:t>
            </a:r>
            <a:r>
              <a:rPr lang="en-US" altLang="zh-CN" sz="2000" dirty="0"/>
              <a:t>limited resources/time </a:t>
            </a:r>
            <a:r>
              <a:rPr lang="zh-CN" altLang="en-US" sz="2000" dirty="0"/>
              <a:t>有限的资源 </a:t>
            </a:r>
            <a:r>
              <a:rPr lang="en-US" altLang="zh-CN" sz="2000" dirty="0"/>
              <a:t>/ </a:t>
            </a:r>
            <a:r>
              <a:rPr lang="zh-CN" altLang="en-US" sz="2000" dirty="0" smtClean="0"/>
              <a:t>时间</a:t>
            </a:r>
            <a:r>
              <a:rPr lang="en-US" altLang="zh-CN" sz="2000" dirty="0" smtClean="0"/>
              <a:t>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altLang="zh-CN" sz="2000" dirty="0" smtClean="0"/>
              <a:t>limited </a:t>
            </a:r>
            <a:r>
              <a:rPr lang="en-US" altLang="zh-CN" sz="2000" dirty="0"/>
              <a:t>number/amount </a:t>
            </a:r>
            <a:r>
              <a:rPr lang="zh-CN" altLang="en-US" sz="2000" dirty="0"/>
              <a:t>有限的数量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zh-CN" altLang="en-US" sz="2000" dirty="0"/>
              <a:t>（</a:t>
            </a:r>
            <a:r>
              <a:rPr lang="en-US" altLang="zh-CN" sz="2000" dirty="0"/>
              <a:t>be of</a:t>
            </a:r>
            <a:r>
              <a:rPr lang="zh-CN" altLang="en-US" sz="2000" dirty="0"/>
              <a:t>）</a:t>
            </a:r>
            <a:r>
              <a:rPr lang="en-US" altLang="zh-CN" sz="2000" dirty="0"/>
              <a:t>limited use/value </a:t>
            </a:r>
            <a:r>
              <a:rPr lang="zh-CN" altLang="en-US" sz="2000" dirty="0" smtClean="0"/>
              <a:t>作用</a:t>
            </a:r>
            <a:r>
              <a:rPr lang="zh-CN" altLang="en-US" sz="2000" dirty="0"/>
              <a:t>有限</a:t>
            </a:r>
            <a:r>
              <a:rPr lang="en-US" altLang="zh-CN" sz="2000" dirty="0"/>
              <a:t>/ </a:t>
            </a:r>
            <a:r>
              <a:rPr lang="zh-CN" altLang="en-US" sz="2000" dirty="0"/>
              <a:t>价值</a:t>
            </a:r>
            <a:r>
              <a:rPr lang="zh-CN" altLang="en-US" sz="2000" dirty="0" smtClean="0"/>
              <a:t>有限</a:t>
            </a:r>
            <a:r>
              <a:rPr lang="en-US" altLang="zh-CN" sz="2000" dirty="0" smtClean="0"/>
              <a:t>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altLang="zh-CN" sz="2000" dirty="0" smtClean="0"/>
              <a:t>limited </a:t>
            </a:r>
            <a:r>
              <a:rPr lang="en-US" altLang="zh-CN" sz="2000" dirty="0"/>
              <a:t>ability </a:t>
            </a:r>
            <a:r>
              <a:rPr lang="zh-CN" altLang="en-US" sz="2000" dirty="0"/>
              <a:t>能力</a:t>
            </a:r>
            <a:r>
              <a:rPr lang="zh-CN" altLang="en-US" sz="2000" dirty="0" smtClean="0"/>
              <a:t>有限</a:t>
            </a:r>
            <a:endParaRPr lang="en-US" altLang="zh-CN" sz="20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</a:t>
            </a:r>
            <a:r>
              <a:rPr lang="en-US" altLang="zh-CN" sz="2000" dirty="0"/>
              <a:t>limit </a:t>
            </a:r>
            <a:r>
              <a:rPr lang="en-US" altLang="zh-CN" sz="2000" i="1" dirty="0"/>
              <a:t>n. </a:t>
            </a:r>
            <a:r>
              <a:rPr lang="en-US" altLang="zh-CN" sz="2000" dirty="0"/>
              <a:t>&amp; </a:t>
            </a:r>
            <a:r>
              <a:rPr lang="en-US" altLang="zh-CN" sz="2000" i="1" dirty="0"/>
              <a:t>vt. </a:t>
            </a:r>
            <a:r>
              <a:rPr lang="zh-CN" altLang="en-US" sz="2000" dirty="0" smtClean="0"/>
              <a:t>限制</a:t>
            </a:r>
            <a:r>
              <a:rPr lang="en-US" altLang="zh-CN" sz="2000" dirty="0" smtClean="0"/>
              <a:t>			set </a:t>
            </a:r>
            <a:r>
              <a:rPr lang="en-US" altLang="zh-CN" sz="2000" dirty="0"/>
              <a:t>a limit to/on </a:t>
            </a:r>
            <a:r>
              <a:rPr lang="zh-CN" altLang="en-US" sz="2000" dirty="0"/>
              <a:t>限制，</a:t>
            </a:r>
            <a:r>
              <a:rPr lang="zh-CN" altLang="en-US" sz="2000" dirty="0" smtClean="0"/>
              <a:t>控制</a:t>
            </a:r>
            <a:r>
              <a:rPr lang="en-US" altLang="zh-CN" sz="2000" dirty="0" smtClean="0"/>
              <a:t>	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altLang="zh-CN" sz="2000" dirty="0" smtClean="0"/>
              <a:t>within</a:t>
            </a:r>
            <a:r>
              <a:rPr lang="zh-CN" altLang="en-US" sz="2000" dirty="0"/>
              <a:t>（</a:t>
            </a:r>
            <a:r>
              <a:rPr lang="en-US" altLang="zh-CN" sz="2000" dirty="0"/>
              <a:t>the</a:t>
            </a:r>
            <a:r>
              <a:rPr lang="zh-CN" altLang="en-US" sz="2000" dirty="0"/>
              <a:t>）</a:t>
            </a:r>
            <a:r>
              <a:rPr lang="en-US" altLang="zh-CN" sz="2000" dirty="0"/>
              <a:t>limits </a:t>
            </a:r>
            <a:r>
              <a:rPr lang="zh-CN" altLang="en-US" sz="2000" dirty="0"/>
              <a:t>不超出</a:t>
            </a:r>
            <a:r>
              <a:rPr lang="zh-CN" altLang="en-US" sz="2000" dirty="0" smtClean="0"/>
              <a:t>限度</a:t>
            </a:r>
            <a:r>
              <a:rPr lang="en-US" altLang="zh-CN" sz="2000" dirty="0" smtClean="0"/>
              <a:t>		There </a:t>
            </a:r>
            <a:r>
              <a:rPr lang="en-US" altLang="zh-CN" sz="2000" dirty="0"/>
              <a:t>is no/a limit to/on... ……</a:t>
            </a:r>
            <a:r>
              <a:rPr lang="zh-CN" altLang="en-US" sz="2000" dirty="0"/>
              <a:t>是无限的</a:t>
            </a:r>
            <a:r>
              <a:rPr lang="en-US" altLang="zh-CN" sz="2000" dirty="0"/>
              <a:t>/ </a:t>
            </a:r>
            <a:r>
              <a:rPr lang="zh-CN" altLang="en-US" sz="2000" dirty="0"/>
              <a:t>有限的。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altLang="zh-CN" sz="2000" dirty="0"/>
              <a:t>limit...to... </a:t>
            </a:r>
            <a:r>
              <a:rPr lang="zh-CN" altLang="en-US" sz="2000" dirty="0"/>
              <a:t>把</a:t>
            </a:r>
            <a:r>
              <a:rPr lang="en-US" altLang="zh-CN" sz="2000" dirty="0"/>
              <a:t>……</a:t>
            </a:r>
            <a:r>
              <a:rPr lang="zh-CN" altLang="en-US" sz="2000" dirty="0"/>
              <a:t>限定在</a:t>
            </a:r>
            <a:r>
              <a:rPr lang="en-US" altLang="zh-CN" sz="2000" dirty="0"/>
              <a:t>…… </a:t>
            </a:r>
            <a:r>
              <a:rPr lang="en-US" altLang="zh-CN" sz="2000" dirty="0" smtClean="0"/>
              <a:t>		be </a:t>
            </a:r>
            <a:r>
              <a:rPr lang="en-US" altLang="zh-CN" sz="2000" dirty="0"/>
              <a:t>limited to </a:t>
            </a:r>
            <a:r>
              <a:rPr lang="zh-CN" altLang="en-US" sz="2000" dirty="0"/>
              <a:t>限定在</a:t>
            </a:r>
            <a:r>
              <a:rPr lang="en-US" altLang="zh-CN" sz="2000" dirty="0"/>
              <a:t>…… 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全屏显示(4:3)</PresentationFormat>
  <Paragraphs>227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等线 Light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2018-05-18T09:56:00Z</dcterms:created>
  <dcterms:modified xsi:type="dcterms:W3CDTF">2023-01-16T20:58:10Z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D10C638BD6054C399AC337D5843A58AE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