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6" r:id="rId2"/>
    <p:sldId id="327" r:id="rId3"/>
    <p:sldId id="328" r:id="rId4"/>
    <p:sldId id="263" r:id="rId5"/>
    <p:sldId id="329" r:id="rId6"/>
    <p:sldId id="337" r:id="rId7"/>
    <p:sldId id="335" r:id="rId8"/>
    <p:sldId id="330" r:id="rId9"/>
    <p:sldId id="339" r:id="rId10"/>
    <p:sldId id="340" r:id="rId11"/>
    <p:sldId id="331" r:id="rId12"/>
    <p:sldId id="336" r:id="rId13"/>
    <p:sldId id="342" r:id="rId14"/>
    <p:sldId id="332" r:id="rId15"/>
    <p:sldId id="345" r:id="rId16"/>
    <p:sldId id="341" r:id="rId17"/>
    <p:sldId id="343" r:id="rId18"/>
    <p:sldId id="344" r:id="rId19"/>
    <p:sldId id="333" r:id="rId20"/>
    <p:sldId id="346" r:id="rId21"/>
    <p:sldId id="349" r:id="rId22"/>
    <p:sldId id="347" r:id="rId23"/>
    <p:sldId id="334" r:id="rId24"/>
    <p:sldId id="348" r:id="rId25"/>
    <p:sldId id="35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 畅" initials="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3E"/>
    <a:srgbClr val="231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F07CC-87FF-4F41-94B1-F1F7B1CDA940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B5784-D08A-4F99-9301-9E42F44C2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687399" y="15701218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5428" y="749553"/>
            <a:ext cx="7003221" cy="3743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96912" y="1036955"/>
            <a:ext cx="4359820" cy="53879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18822" y="4389473"/>
            <a:ext cx="5860220" cy="1053297"/>
            <a:chOff x="927382" y="4407761"/>
            <a:chExt cx="5860220" cy="105329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27382" y="4407761"/>
              <a:ext cx="5860220" cy="105329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352036" y="4536719"/>
              <a:ext cx="50109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七夕良缘情人节习俗</a:t>
              </a: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528039" y="5428761"/>
            <a:ext cx="5016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汇报： 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www.PPT818.com      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七夕传说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7120" y="4288477"/>
            <a:ext cx="10046703" cy="149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从此，牛郎织女只能泪眼盈盈，隔河相望，天长地久，玉皇大帝和王母娘娘也拗不过他们之间的真挚情感，准许他们每年七月七日相会一次，相传，每逢七月初七，人间的喜鹊就要飞上天去，在银河为牛郎织女搭鹊桥相会。此外，七夕夜深人静之时，人们还能在瓜果架下听到牛郎织女在天上的脉脉情话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9453" y="1553971"/>
            <a:ext cx="6512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织女和牛郎成亲的事被天庭的玉帝和王母娘娘知道后，他们勃然大怒，下界抓回织女。王母趁牛郎不在家的时候，抓走了织女。牛郎回家不见织女，急忙穿上牛皮鞋，担了两个小孩追去。眼看就要追上，王母娘娘心中一急，拔下头上的金钗向银河一划，昔日清浅的银河一霎间变得浊浪滔天，牛郎再也过不去了。</a:t>
            </a:r>
          </a:p>
        </p:txBody>
      </p:sp>
      <p:sp>
        <p:nvSpPr>
          <p:cNvPr id="7" name="矩形 6"/>
          <p:cNvSpPr/>
          <p:nvPr/>
        </p:nvSpPr>
        <p:spPr>
          <a:xfrm>
            <a:off x="849453" y="4222831"/>
            <a:ext cx="10375900" cy="1981200"/>
          </a:xfrm>
          <a:prstGeom prst="rect">
            <a:avLst/>
          </a:prstGeom>
          <a:noFill/>
          <a:ln>
            <a:solidFill>
              <a:srgbClr val="FF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250896" y="570936"/>
            <a:ext cx="4091651" cy="4091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77949" y="1264920"/>
            <a:ext cx="5794412" cy="5794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96719" y="495817"/>
            <a:ext cx="5657662" cy="3866051"/>
            <a:chOff x="535268" y="1264920"/>
            <a:chExt cx="6060402" cy="4328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35268" y="1264920"/>
              <a:ext cx="6060402" cy="4328160"/>
            </a:xfrm>
            <a:prstGeom prst="rect">
              <a:avLst/>
            </a:prstGeom>
          </p:spPr>
        </p:pic>
        <p:sp>
          <p:nvSpPr>
            <p:cNvPr id="18" name="PA_文本框 9"/>
            <p:cNvSpPr txBox="1"/>
            <p:nvPr>
              <p:custDataLst>
                <p:tags r:id="rId1"/>
              </p:custDataLst>
            </p:nvPr>
          </p:nvSpPr>
          <p:spPr>
            <a:xfrm>
              <a:off x="3345661" y="2181507"/>
              <a:ext cx="1616075" cy="2084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kern="0" dirty="0">
                  <a:solidFill>
                    <a:srgbClr val="FF253E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0" name="PA_文本框 9"/>
            <p:cNvSpPr txBox="1"/>
            <p:nvPr>
              <p:custDataLst>
                <p:tags r:id="rId2"/>
              </p:custDataLst>
            </p:nvPr>
          </p:nvSpPr>
          <p:spPr>
            <a:xfrm rot="20279603">
              <a:off x="1720062" y="3565797"/>
              <a:ext cx="1616075" cy="113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kern="0" dirty="0">
                  <a:solidFill>
                    <a:srgbClr val="FF253E"/>
                  </a:solidFill>
                  <a:cs typeface="+mn-ea"/>
                  <a:sym typeface="+mn-lt"/>
                </a:rPr>
                <a:t>04</a:t>
              </a:r>
              <a:endParaRPr lang="zh-CN" altLang="en-US" sz="6000" kern="0" dirty="0">
                <a:solidFill>
                  <a:srgbClr val="FF25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26092" y="4162126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七夕别称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七夕别称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91527" y="2110560"/>
            <a:ext cx="4204473" cy="584775"/>
            <a:chOff x="1846975" y="1656454"/>
            <a:chExt cx="4204473" cy="584775"/>
          </a:xfrm>
        </p:grpSpPr>
        <p:sp>
          <p:nvSpPr>
            <p:cNvPr id="6" name="文本框 111"/>
            <p:cNvSpPr txBox="1"/>
            <p:nvPr/>
          </p:nvSpPr>
          <p:spPr>
            <a:xfrm>
              <a:off x="1846975" y="1701208"/>
              <a:ext cx="140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46975" y="1656454"/>
              <a:ext cx="4204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七夕节以少女拜仙及乞巧、赛巧等为主要节俗活动，故称女节，亦称女儿节、少女节。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92595" y="2051034"/>
            <a:ext cx="646076" cy="645842"/>
            <a:chOff x="982766" y="1701208"/>
            <a:chExt cx="646076" cy="645843"/>
          </a:xfrm>
          <a:solidFill>
            <a:srgbClr val="00B050"/>
          </a:solidFill>
        </p:grpSpPr>
        <p:sp>
          <p:nvSpPr>
            <p:cNvPr id="9" name="椭圆 8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solidFill>
              <a:srgbClr val="FF253E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1"/>
            <p:cNvSpPr txBox="1"/>
            <p:nvPr/>
          </p:nvSpPr>
          <p:spPr>
            <a:xfrm>
              <a:off x="994230" y="1791512"/>
              <a:ext cx="59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91527" y="2979629"/>
            <a:ext cx="4204473" cy="584775"/>
            <a:chOff x="1846975" y="1596928"/>
            <a:chExt cx="2376573" cy="584775"/>
          </a:xfrm>
        </p:grpSpPr>
        <p:sp>
          <p:nvSpPr>
            <p:cNvPr id="13" name="文本框 111"/>
            <p:cNvSpPr txBox="1"/>
            <p:nvPr/>
          </p:nvSpPr>
          <p:spPr>
            <a:xfrm>
              <a:off x="1846975" y="1701208"/>
              <a:ext cx="140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846975" y="1596928"/>
              <a:ext cx="2376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俗传七夕牛女相会，织女要梳妆打扮、涂脂抹粉，以至满天飘香，故称。 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92595" y="2979629"/>
            <a:ext cx="646076" cy="645842"/>
            <a:chOff x="982766" y="1701208"/>
            <a:chExt cx="646076" cy="645843"/>
          </a:xfrm>
          <a:solidFill>
            <a:srgbClr val="00B050"/>
          </a:solidFill>
        </p:grpSpPr>
        <p:sp>
          <p:nvSpPr>
            <p:cNvPr id="16" name="椭圆 15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solidFill>
              <a:srgbClr val="FF253E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01"/>
            <p:cNvSpPr txBox="1"/>
            <p:nvPr/>
          </p:nvSpPr>
          <p:spPr>
            <a:xfrm>
              <a:off x="994230" y="1791512"/>
              <a:ext cx="59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1527" y="3914612"/>
            <a:ext cx="4204473" cy="584775"/>
            <a:chOff x="1846975" y="1596928"/>
            <a:chExt cx="2376573" cy="584775"/>
          </a:xfrm>
        </p:grpSpPr>
        <p:sp>
          <p:nvSpPr>
            <p:cNvPr id="19" name="文本框 111"/>
            <p:cNvSpPr txBox="1"/>
            <p:nvPr/>
          </p:nvSpPr>
          <p:spPr>
            <a:xfrm>
              <a:off x="1846975" y="1701208"/>
              <a:ext cx="140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46975" y="1596928"/>
              <a:ext cx="2376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牛郎织女二星所在的方位特别，一年才能一相遇，故称这一日为星期。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92595" y="3914612"/>
            <a:ext cx="646076" cy="645842"/>
            <a:chOff x="982766" y="1701208"/>
            <a:chExt cx="646076" cy="645843"/>
          </a:xfrm>
          <a:solidFill>
            <a:srgbClr val="00B050"/>
          </a:solidFill>
        </p:grpSpPr>
        <p:sp>
          <p:nvSpPr>
            <p:cNvPr id="22" name="椭圆 21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solidFill>
              <a:srgbClr val="FF253E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01"/>
            <p:cNvSpPr txBox="1"/>
            <p:nvPr/>
          </p:nvSpPr>
          <p:spPr>
            <a:xfrm>
              <a:off x="994230" y="1791512"/>
              <a:ext cx="59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91527" y="4871317"/>
            <a:ext cx="3918964" cy="412057"/>
            <a:chOff x="1846975" y="1596928"/>
            <a:chExt cx="2376573" cy="412057"/>
          </a:xfrm>
        </p:grpSpPr>
        <p:sp>
          <p:nvSpPr>
            <p:cNvPr id="25" name="文本框 111"/>
            <p:cNvSpPr txBox="1"/>
            <p:nvPr/>
          </p:nvSpPr>
          <p:spPr>
            <a:xfrm>
              <a:off x="1846975" y="1701208"/>
              <a:ext cx="1409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46975" y="1596928"/>
              <a:ext cx="2376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因七夕有乞巧的风俗，故称。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2595" y="4871317"/>
            <a:ext cx="646076" cy="645842"/>
            <a:chOff x="982766" y="1701208"/>
            <a:chExt cx="646076" cy="645843"/>
          </a:xfrm>
          <a:solidFill>
            <a:srgbClr val="00B050"/>
          </a:solidFill>
        </p:grpSpPr>
        <p:sp>
          <p:nvSpPr>
            <p:cNvPr id="28" name="椭圆 27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solidFill>
              <a:srgbClr val="FF253E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101"/>
            <p:cNvSpPr txBox="1"/>
            <p:nvPr/>
          </p:nvSpPr>
          <p:spPr>
            <a:xfrm>
              <a:off x="994230" y="1791512"/>
              <a:ext cx="59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5131" y="1191228"/>
            <a:ext cx="8321369" cy="5942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七夕别称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906052" y="2844225"/>
            <a:ext cx="4204473" cy="584775"/>
            <a:chOff x="1846975" y="1656454"/>
            <a:chExt cx="4204473" cy="584775"/>
          </a:xfrm>
        </p:grpSpPr>
        <p:sp>
          <p:nvSpPr>
            <p:cNvPr id="6" name="文本框 111"/>
            <p:cNvSpPr txBox="1"/>
            <p:nvPr/>
          </p:nvSpPr>
          <p:spPr>
            <a:xfrm>
              <a:off x="1846975" y="1701208"/>
              <a:ext cx="140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46975" y="1656454"/>
              <a:ext cx="4204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农历七月古称“兰月”，故七夕又称“兰夜”。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07120" y="2784699"/>
            <a:ext cx="646076" cy="645842"/>
            <a:chOff x="982766" y="1701208"/>
            <a:chExt cx="646076" cy="645843"/>
          </a:xfrm>
          <a:solidFill>
            <a:srgbClr val="00B050"/>
          </a:solidFill>
        </p:grpSpPr>
        <p:sp>
          <p:nvSpPr>
            <p:cNvPr id="9" name="椭圆 8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solidFill>
              <a:srgbClr val="FF253E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1"/>
            <p:cNvSpPr txBox="1"/>
            <p:nvPr/>
          </p:nvSpPr>
          <p:spPr>
            <a:xfrm>
              <a:off x="994230" y="1791512"/>
              <a:ext cx="59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06052" y="3713294"/>
            <a:ext cx="4204473" cy="442834"/>
            <a:chOff x="1846975" y="1596928"/>
            <a:chExt cx="2376573" cy="442834"/>
          </a:xfrm>
        </p:grpSpPr>
        <p:sp>
          <p:nvSpPr>
            <p:cNvPr id="13" name="文本框 111"/>
            <p:cNvSpPr txBox="1"/>
            <p:nvPr/>
          </p:nvSpPr>
          <p:spPr>
            <a:xfrm>
              <a:off x="1846975" y="1701208"/>
              <a:ext cx="140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846975" y="1596928"/>
              <a:ext cx="2376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因为这天有穿针的习俗，故称。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7120" y="3713294"/>
            <a:ext cx="646076" cy="645842"/>
            <a:chOff x="982766" y="1701208"/>
            <a:chExt cx="646076" cy="645843"/>
          </a:xfrm>
          <a:solidFill>
            <a:srgbClr val="00B050"/>
          </a:solidFill>
        </p:grpSpPr>
        <p:sp>
          <p:nvSpPr>
            <p:cNvPr id="16" name="椭圆 15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solidFill>
              <a:srgbClr val="FF253E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01"/>
            <p:cNvSpPr txBox="1"/>
            <p:nvPr/>
          </p:nvSpPr>
          <p:spPr>
            <a:xfrm>
              <a:off x="994230" y="1791512"/>
              <a:ext cx="59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06052" y="4648277"/>
            <a:ext cx="4204473" cy="442834"/>
            <a:chOff x="1846975" y="1596928"/>
            <a:chExt cx="2376573" cy="442834"/>
          </a:xfrm>
        </p:grpSpPr>
        <p:sp>
          <p:nvSpPr>
            <p:cNvPr id="19" name="文本框 111"/>
            <p:cNvSpPr txBox="1"/>
            <p:nvPr/>
          </p:nvSpPr>
          <p:spPr>
            <a:xfrm>
              <a:off x="1846975" y="1701208"/>
              <a:ext cx="140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46975" y="1596928"/>
              <a:ext cx="2376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此日月、日皆为七，故称，也称重七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7120" y="4648277"/>
            <a:ext cx="646076" cy="645842"/>
            <a:chOff x="982766" y="1701208"/>
            <a:chExt cx="646076" cy="645843"/>
          </a:xfrm>
          <a:solidFill>
            <a:srgbClr val="00B050"/>
          </a:solidFill>
        </p:grpSpPr>
        <p:sp>
          <p:nvSpPr>
            <p:cNvPr id="22" name="椭圆 21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solidFill>
              <a:srgbClr val="FF253E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01"/>
            <p:cNvSpPr txBox="1"/>
            <p:nvPr/>
          </p:nvSpPr>
          <p:spPr>
            <a:xfrm>
              <a:off x="994230" y="1791512"/>
              <a:ext cx="59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07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911866" y="1042904"/>
            <a:ext cx="4204473" cy="4946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77949" y="1264920"/>
            <a:ext cx="5794412" cy="5794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96719" y="495817"/>
            <a:ext cx="5657662" cy="3866051"/>
            <a:chOff x="535268" y="1264920"/>
            <a:chExt cx="6060402" cy="4328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35268" y="1264920"/>
              <a:ext cx="6060402" cy="4328160"/>
            </a:xfrm>
            <a:prstGeom prst="rect">
              <a:avLst/>
            </a:prstGeom>
          </p:spPr>
        </p:pic>
        <p:sp>
          <p:nvSpPr>
            <p:cNvPr id="18" name="PA_文本框 9"/>
            <p:cNvSpPr txBox="1"/>
            <p:nvPr>
              <p:custDataLst>
                <p:tags r:id="rId1"/>
              </p:custDataLst>
            </p:nvPr>
          </p:nvSpPr>
          <p:spPr>
            <a:xfrm>
              <a:off x="3345661" y="2181507"/>
              <a:ext cx="1616075" cy="2084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kern="0" dirty="0">
                  <a:solidFill>
                    <a:srgbClr val="FF253E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20" name="PA_文本框 9"/>
            <p:cNvSpPr txBox="1"/>
            <p:nvPr>
              <p:custDataLst>
                <p:tags r:id="rId2"/>
              </p:custDataLst>
            </p:nvPr>
          </p:nvSpPr>
          <p:spPr>
            <a:xfrm rot="20279603">
              <a:off x="1720062" y="3565797"/>
              <a:ext cx="1616075" cy="113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kern="0" dirty="0">
                  <a:solidFill>
                    <a:srgbClr val="FF253E"/>
                  </a:solidFill>
                  <a:cs typeface="+mn-ea"/>
                  <a:sym typeface="+mn-lt"/>
                </a:rPr>
                <a:t>05</a:t>
              </a:r>
              <a:endParaRPr lang="zh-CN" altLang="en-US" sz="6000" kern="0" dirty="0">
                <a:solidFill>
                  <a:srgbClr val="FF25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26092" y="4162126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七夕习俗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七夕习俗</a:t>
            </a:r>
          </a:p>
        </p:txBody>
      </p:sp>
      <p:sp>
        <p:nvSpPr>
          <p:cNvPr id="5" name="3"/>
          <p:cNvSpPr/>
          <p:nvPr/>
        </p:nvSpPr>
        <p:spPr>
          <a:xfrm>
            <a:off x="4677945" y="1255565"/>
            <a:ext cx="6798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是最早的乞巧方式，始于汉，流于后世。农历七月初七的夜晚即七夕节（乞巧节），根据传统，凡间的女子要手执五色丝线和连续排列的九孔针（或五孔针、七孔针）趁月光对月连续穿针引线，将线快速全部穿过者称为“得巧”。</a:t>
            </a:r>
          </a:p>
        </p:txBody>
      </p:sp>
      <p:sp>
        <p:nvSpPr>
          <p:cNvPr id="6" name="3"/>
          <p:cNvSpPr/>
          <p:nvPr/>
        </p:nvSpPr>
        <p:spPr>
          <a:xfrm>
            <a:off x="4677945" y="3888414"/>
            <a:ext cx="6815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把一些瓜果食品放在果盆上，“穿针乞巧”以后，大家都睁大眼睛看果盆上有否“喜蛛”在结网，谁先发现，谁就大吉大利。 　所谓喜蛛，其实是一种米粒大的小蜘蛛，夏秋之交，在一些花草树木上，常能见到，偶而有一只爬在人身上或被人发现在屋内，都说是喜事之兆。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536754" y="1444861"/>
            <a:ext cx="0" cy="1316381"/>
          </a:xfrm>
          <a:prstGeom prst="line">
            <a:avLst/>
          </a:prstGeom>
          <a:ln>
            <a:solidFill>
              <a:srgbClr val="FF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69735" y="3888414"/>
            <a:ext cx="0" cy="1316381"/>
          </a:xfrm>
          <a:prstGeom prst="line">
            <a:avLst/>
          </a:prstGeom>
          <a:ln>
            <a:solidFill>
              <a:srgbClr val="FF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8593" y="2369231"/>
            <a:ext cx="4278339" cy="42783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32339" y="732345"/>
            <a:ext cx="3129047" cy="523220"/>
          </a:xfrm>
          <a:prstGeom prst="rect">
            <a:avLst/>
          </a:prstGeom>
          <a:solidFill>
            <a:srgbClr val="FF25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穿 针 乞 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69735" y="3259105"/>
            <a:ext cx="3129047" cy="523220"/>
          </a:xfrm>
          <a:prstGeom prst="rect">
            <a:avLst/>
          </a:prstGeom>
          <a:solidFill>
            <a:srgbClr val="FF25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喜 蛛 应 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17968" y="1485900"/>
            <a:ext cx="2980223" cy="4533900"/>
            <a:chOff x="5236683" y="1485900"/>
            <a:chExt cx="2980223" cy="4533900"/>
          </a:xfrm>
        </p:grpSpPr>
        <p:sp>
          <p:nvSpPr>
            <p:cNvPr id="6" name="文本框 5"/>
            <p:cNvSpPr txBox="1"/>
            <p:nvPr/>
          </p:nvSpPr>
          <p:spPr>
            <a:xfrm>
              <a:off x="5236683" y="1485900"/>
              <a:ext cx="2446824" cy="45339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在七夕前几天，将绿豆、小豆、小麦等浸于磁碗中，等它长出敷寸的芽，再以红、蓝丝绳扎成一束，称为“种生”，又叫“五生盆”或“生花盆”。南方各地也称为“泡巧”，将长出的豆芽称为巧芽，有人也以巧芽取代针，抛在水面乞巧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539798" y="1485900"/>
              <a:ext cx="677108" cy="20992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253E"/>
                  </a:solidFill>
                  <a:cs typeface="+mn-ea"/>
                  <a:sym typeface="+mn-lt"/>
                </a:rPr>
                <a:t>种 生 求 子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24388" y="1485900"/>
            <a:ext cx="3838919" cy="4533900"/>
            <a:chOff x="7324388" y="1485900"/>
            <a:chExt cx="3838919" cy="4533900"/>
          </a:xfrm>
        </p:grpSpPr>
        <p:sp>
          <p:nvSpPr>
            <p:cNvPr id="9" name="文本框 8"/>
            <p:cNvSpPr txBox="1"/>
            <p:nvPr/>
          </p:nvSpPr>
          <p:spPr>
            <a:xfrm>
              <a:off x="7324388" y="1485900"/>
              <a:ext cx="3305520" cy="45339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</a:t>
              </a:r>
              <a:r>
                <a:rPr lang="zh-CN" altLang="en-US" sz="1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这是七夕穿针乞巧风俗的变体，是明清两代的盛行的七夕节俗。</a:t>
              </a:r>
            </a:p>
            <a:p>
              <a:pPr algn="just">
                <a:lnSpc>
                  <a:spcPct val="130000"/>
                </a:lnSpc>
              </a:pPr>
              <a:r>
                <a:rPr lang="zh-CN" altLang="en-US" sz="1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先准备一只面盆，放在天井里，倒入“鸳鸯水”，即把白天取的水和夜间取的水混合在一起。面盆和水要露天过夜，再经七月初七白天太阳一晒，原来面盆里的水，表面生成薄膜，于是取缝衣针轻轻平放在水面上，针不会下沉，水底下，就出现针影，这针影若是笔直的一条，即是“乞巧”失败，若是针影形成各种形状，便是“得巧”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486199" y="1485900"/>
              <a:ext cx="677108" cy="20992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253E"/>
                  </a:solidFill>
                  <a:cs typeface="+mn-ea"/>
                  <a:sym typeface="+mn-lt"/>
                </a:rPr>
                <a:t>投 针 验 巧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3136" y="2715826"/>
            <a:ext cx="3867854" cy="3867854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7037407" y="1485900"/>
            <a:ext cx="0" cy="4243568"/>
          </a:xfrm>
          <a:prstGeom prst="line">
            <a:avLst/>
          </a:prstGeom>
          <a:ln w="38100">
            <a:solidFill>
              <a:srgbClr val="FF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647477" y="2074407"/>
            <a:ext cx="6765161" cy="3302893"/>
            <a:chOff x="-615544" y="2793971"/>
            <a:chExt cx="7846455" cy="2638631"/>
          </a:xfrm>
        </p:grpSpPr>
        <p:grpSp>
          <p:nvGrpSpPr>
            <p:cNvPr id="6" name="组合 5"/>
            <p:cNvGrpSpPr/>
            <p:nvPr/>
          </p:nvGrpSpPr>
          <p:grpSpPr>
            <a:xfrm>
              <a:off x="-615544" y="2793972"/>
              <a:ext cx="3181653" cy="2638630"/>
              <a:chOff x="2743648" y="1272379"/>
              <a:chExt cx="2357453" cy="1955095"/>
            </a:xfrm>
          </p:grpSpPr>
          <p:sp>
            <p:nvSpPr>
              <p:cNvPr id="11" name="Rounded Rectangle 72"/>
              <p:cNvSpPr/>
              <p:nvPr/>
            </p:nvSpPr>
            <p:spPr>
              <a:xfrm>
                <a:off x="2905376" y="1272379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FF253E"/>
              </a:solidFill>
              <a:ln>
                <a:solidFill>
                  <a:srgbClr val="FF2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800" dirty="0">
                    <a:solidFill>
                      <a:srgbClr val="FFFFFF"/>
                    </a:solidFill>
                    <a:cs typeface="+mn-ea"/>
                    <a:sym typeface="+mn-lt"/>
                  </a:rPr>
                  <a:t>拜织女</a:t>
                </a:r>
                <a:endParaRPr lang="en-US"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8"/>
              <p:cNvSpPr txBox="1"/>
              <p:nvPr/>
            </p:nvSpPr>
            <p:spPr>
              <a:xfrm>
                <a:off x="2743648" y="1647029"/>
                <a:ext cx="2357453" cy="1580445"/>
              </a:xfrm>
              <a:prstGeom prst="rect">
                <a:avLst/>
              </a:prstGeom>
              <a:noFill/>
            </p:spPr>
            <p:txBody>
              <a:bodyPr wrap="square" lIns="68580" tIns="34292" rIns="68580" bIns="3429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CN" altLang="en-US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　</a:t>
                </a:r>
                <a:r>
                  <a:rPr lang="zh-CN" altLang="en-US" sz="1600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“拜织女”纯是女子的事。她们大都是预先和自己朋友或邻里们联合举办。举行的仪式，是在月光下摆一张桌子，桌子上摆上祭品、插有鲜花的瓶子和小香炉。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78097" y="2793971"/>
              <a:ext cx="4052814" cy="2606668"/>
              <a:chOff x="5554556" y="1272380"/>
              <a:chExt cx="3002942" cy="1931415"/>
            </a:xfrm>
          </p:grpSpPr>
          <p:sp>
            <p:nvSpPr>
              <p:cNvPr id="8" name="Rounded Rectangle 72"/>
              <p:cNvSpPr/>
              <p:nvPr/>
            </p:nvSpPr>
            <p:spPr>
              <a:xfrm>
                <a:off x="5930897" y="1272380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FF253E"/>
              </a:solidFill>
              <a:ln>
                <a:solidFill>
                  <a:srgbClr val="FF2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800" dirty="0">
                    <a:solidFill>
                      <a:srgbClr val="FFFFFF"/>
                    </a:solidFill>
                    <a:cs typeface="+mn-ea"/>
                    <a:sym typeface="+mn-lt"/>
                  </a:rPr>
                  <a:t>拜织女</a:t>
                </a:r>
                <a:endParaRPr lang="en-US" altLang="zh-CN"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554556" y="1647033"/>
                <a:ext cx="3002942" cy="1556762"/>
              </a:xfrm>
              <a:prstGeom prst="rect">
                <a:avLst/>
              </a:prstGeom>
              <a:noFill/>
            </p:spPr>
            <p:txBody>
              <a:bodyPr wrap="square" lIns="68580" tIns="34292" rIns="68580" bIns="3429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CN" altLang="en-US" sz="1600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参加拜织女的女子，斋戒一天，沐浴停当，准时到主办的家，在桌前焚香礼拜后，一起围坐在桌前朝着织女星，默念自己的心事。少女们希望长得漂亮或嫁个如意郎、少妇们希望早生贵子等，都向织女星默祷。 </a:t>
                </a: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73652" y="2442258"/>
            <a:ext cx="5798926" cy="4141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七夕习俗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3960" y="2058060"/>
            <a:ext cx="597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：我们刚刚一共讲了几个关于“七夕”的习俗呢？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276628" y="2484186"/>
            <a:ext cx="314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b="0" i="0" dirty="0">
                <a:solidFill>
                  <a:srgbClr val="FF253E"/>
                </a:solidFill>
                <a:latin typeface="+mn-lt"/>
                <a:ea typeface="+mn-ea"/>
                <a:cs typeface="+mn-ea"/>
                <a:sym typeface="+mn-lt"/>
              </a:rPr>
              <a:t>答案：</a:t>
            </a:r>
            <a:r>
              <a:rPr lang="en-US" altLang="zh-CN" sz="2400" b="0" i="0" dirty="0">
                <a:solidFill>
                  <a:srgbClr val="FF253E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400" b="0" i="0" dirty="0">
                <a:solidFill>
                  <a:srgbClr val="FF253E"/>
                </a:solidFill>
                <a:latin typeface="+mn-lt"/>
                <a:ea typeface="+mn-ea"/>
                <a:cs typeface="+mn-ea"/>
                <a:sym typeface="+mn-lt"/>
              </a:rPr>
              <a:t>个。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23960" y="3104909"/>
            <a:ext cx="5783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：在“投针验巧”这个习俗中，白天取的水与晚上取的水混合被称作什么水呢？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346576" y="3922699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b="0" i="0" dirty="0">
                <a:solidFill>
                  <a:srgbClr val="FF253E"/>
                </a:solidFill>
                <a:latin typeface="+mn-lt"/>
                <a:ea typeface="+mn-ea"/>
                <a:cs typeface="+mn-ea"/>
                <a:sym typeface="+mn-lt"/>
              </a:rPr>
              <a:t>答案：鸳鸯水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23960" y="4474711"/>
            <a:ext cx="5458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 ：在这几种习俗中，哪一种习俗是最早的呢？</a:t>
            </a:r>
            <a:endParaRPr lang="en-US" altLang="zh-CN" sz="2000" b="0" i="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    A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、喜蛛应巧   </a:t>
            </a:r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、拜织女  </a:t>
            </a:r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、穿针乞巧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392875" y="5192513"/>
            <a:ext cx="2930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b="0" i="0" dirty="0">
                <a:solidFill>
                  <a:srgbClr val="FF253E"/>
                </a:solidFill>
                <a:latin typeface="+mn-lt"/>
                <a:ea typeface="+mn-ea"/>
                <a:cs typeface="+mn-ea"/>
                <a:sym typeface="+mn-lt"/>
              </a:rPr>
              <a:t>答案：</a:t>
            </a:r>
            <a:r>
              <a:rPr lang="en-US" altLang="zh-CN" sz="2400" b="0" i="0" dirty="0">
                <a:solidFill>
                  <a:srgbClr val="FF253E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2400" b="0" i="0" dirty="0">
                <a:solidFill>
                  <a:srgbClr val="FF253E"/>
                </a:solidFill>
                <a:latin typeface="+mn-lt"/>
                <a:ea typeface="+mn-ea"/>
                <a:cs typeface="+mn-ea"/>
                <a:sym typeface="+mn-lt"/>
              </a:rPr>
              <a:t>、穿针乞巧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19094" y="1390306"/>
            <a:ext cx="4954625" cy="5284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utoUpdateAnimBg="0"/>
      <p:bldP spid="7" grpId="0"/>
      <p:bldP spid="8" grpId="0" bldLvl="0" autoUpdateAnimBg="0"/>
      <p:bldP spid="9" grpId="0"/>
      <p:bldP spid="11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77949" y="1264920"/>
            <a:ext cx="5794412" cy="5794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96719" y="495817"/>
            <a:ext cx="5657662" cy="3866051"/>
            <a:chOff x="535268" y="1264920"/>
            <a:chExt cx="6060402" cy="4328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35268" y="1264920"/>
              <a:ext cx="6060402" cy="4328160"/>
            </a:xfrm>
            <a:prstGeom prst="rect">
              <a:avLst/>
            </a:prstGeom>
          </p:spPr>
        </p:pic>
        <p:sp>
          <p:nvSpPr>
            <p:cNvPr id="18" name="PA_文本框 9"/>
            <p:cNvSpPr txBox="1"/>
            <p:nvPr>
              <p:custDataLst>
                <p:tags r:id="rId1"/>
              </p:custDataLst>
            </p:nvPr>
          </p:nvSpPr>
          <p:spPr>
            <a:xfrm>
              <a:off x="3345661" y="2181507"/>
              <a:ext cx="1616075" cy="2084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kern="0" dirty="0">
                  <a:solidFill>
                    <a:srgbClr val="FF253E"/>
                  </a:solidFill>
                  <a:cs typeface="+mn-ea"/>
                  <a:sym typeface="+mn-lt"/>
                </a:rPr>
                <a:t>陆</a:t>
              </a:r>
            </a:p>
          </p:txBody>
        </p:sp>
        <p:sp>
          <p:nvSpPr>
            <p:cNvPr id="20" name="PA_文本框 9"/>
            <p:cNvSpPr txBox="1"/>
            <p:nvPr>
              <p:custDataLst>
                <p:tags r:id="rId2"/>
              </p:custDataLst>
            </p:nvPr>
          </p:nvSpPr>
          <p:spPr>
            <a:xfrm rot="20279603">
              <a:off x="1720062" y="3565797"/>
              <a:ext cx="1616075" cy="113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kern="0" dirty="0">
                  <a:solidFill>
                    <a:srgbClr val="FF253E"/>
                  </a:solidFill>
                  <a:cs typeface="+mn-ea"/>
                  <a:sym typeface="+mn-lt"/>
                </a:rPr>
                <a:t>06</a:t>
              </a:r>
              <a:endParaRPr lang="zh-CN" altLang="en-US" sz="6000" kern="0" dirty="0">
                <a:solidFill>
                  <a:srgbClr val="FF25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26092" y="4162126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世界七夕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96912" y="1036955"/>
            <a:ext cx="4359820" cy="53879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43818" y="1155963"/>
            <a:ext cx="404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  七夕的简介</a:t>
            </a:r>
          </a:p>
        </p:txBody>
      </p:sp>
      <p:sp>
        <p:nvSpPr>
          <p:cNvPr id="14" name="矩形 13"/>
          <p:cNvSpPr/>
          <p:nvPr/>
        </p:nvSpPr>
        <p:spPr>
          <a:xfrm>
            <a:off x="2275388" y="3015634"/>
            <a:ext cx="404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  七夕的别称</a:t>
            </a:r>
          </a:p>
        </p:txBody>
      </p:sp>
      <p:sp>
        <p:nvSpPr>
          <p:cNvPr id="15" name="矩形 14"/>
          <p:cNvSpPr/>
          <p:nvPr/>
        </p:nvSpPr>
        <p:spPr>
          <a:xfrm>
            <a:off x="2275388" y="2412421"/>
            <a:ext cx="404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  七夕的传说</a:t>
            </a:r>
          </a:p>
        </p:txBody>
      </p:sp>
      <p:sp>
        <p:nvSpPr>
          <p:cNvPr id="17" name="矩形 16"/>
          <p:cNvSpPr/>
          <p:nvPr/>
        </p:nvSpPr>
        <p:spPr>
          <a:xfrm>
            <a:off x="2266174" y="1803010"/>
            <a:ext cx="404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  七夕的由来</a:t>
            </a:r>
          </a:p>
        </p:txBody>
      </p:sp>
      <p:sp>
        <p:nvSpPr>
          <p:cNvPr id="19" name="矩形 18"/>
          <p:cNvSpPr/>
          <p:nvPr/>
        </p:nvSpPr>
        <p:spPr>
          <a:xfrm>
            <a:off x="2266172" y="4130922"/>
            <a:ext cx="404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陆  世界的七夕</a:t>
            </a:r>
          </a:p>
        </p:txBody>
      </p:sp>
      <p:sp>
        <p:nvSpPr>
          <p:cNvPr id="21" name="矩形 20"/>
          <p:cNvSpPr/>
          <p:nvPr/>
        </p:nvSpPr>
        <p:spPr>
          <a:xfrm>
            <a:off x="2291173" y="3526993"/>
            <a:ext cx="404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伍  七夕的习俗</a:t>
            </a:r>
          </a:p>
        </p:txBody>
      </p:sp>
      <p:sp>
        <p:nvSpPr>
          <p:cNvPr id="22" name="矩形 21"/>
          <p:cNvSpPr/>
          <p:nvPr/>
        </p:nvSpPr>
        <p:spPr>
          <a:xfrm>
            <a:off x="2266173" y="4711439"/>
            <a:ext cx="404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柒  七夕的诗词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93848" y="1443514"/>
            <a:ext cx="1227991" cy="3790570"/>
            <a:chOff x="682088" y="1114621"/>
            <a:chExt cx="1227991" cy="3790570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-599201" y="2395910"/>
              <a:ext cx="3790570" cy="1227991"/>
              <a:chOff x="927382" y="4058925"/>
              <a:chExt cx="5860220" cy="140213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927382" y="4058925"/>
                <a:ext cx="5860220" cy="1402133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1912454" y="4147857"/>
                <a:ext cx="3890072" cy="80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endParaRPr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1031917" y="1685375"/>
              <a:ext cx="861774" cy="24157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目  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世界七夕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990766" y="221786"/>
            <a:ext cx="8869167" cy="6334097"/>
            <a:chOff x="3990766" y="700643"/>
            <a:chExt cx="8869167" cy="633409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990766" y="700643"/>
              <a:ext cx="8869167" cy="633409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6085840" y="2490664"/>
              <a:ext cx="4452253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>
                  <a:cs typeface="+mn-ea"/>
                  <a:sym typeface="+mn-lt"/>
                </a:rPr>
                <a:t>日本</a:t>
              </a:r>
              <a:r>
                <a:rPr lang="en-US" altLang="zh-CN" b="1" dirty="0">
                  <a:cs typeface="+mn-ea"/>
                  <a:sym typeface="+mn-lt"/>
                </a:rPr>
                <a:t>——</a:t>
              </a:r>
              <a:r>
                <a:rPr lang="zh-CN" altLang="en-US" b="1" dirty="0">
                  <a:cs typeface="+mn-ea"/>
                  <a:sym typeface="+mn-lt"/>
                </a:rPr>
                <a:t>与爱情无关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　　日本的“七夕节”源自中国，延续了“乞巧”的风俗与习惯，现已成为民间重要的传统节日。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　　日本七夕节主要不是用来祈祷得到爱情，而是祈求姑娘们能拥有一身好手艺。每年这个时候，大人和孩子都会聚在一起，在五颜六色的纸条上写下愿望挂在许愿树上。这个习俗是从江户时代开始的。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113872" y="453459"/>
            <a:ext cx="6445223" cy="644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世界七夕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48169" y="455630"/>
            <a:ext cx="6334097" cy="6334097"/>
            <a:chOff x="5118532" y="715408"/>
            <a:chExt cx="6334097" cy="633409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118532" y="715408"/>
              <a:ext cx="6334097" cy="633409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6085840" y="2490664"/>
              <a:ext cx="4452253" cy="2446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>
                  <a:cs typeface="+mn-ea"/>
                  <a:sym typeface="+mn-lt"/>
                </a:rPr>
                <a:t>韩国</a:t>
              </a:r>
              <a:r>
                <a:rPr lang="en-US" altLang="zh-CN" b="1" dirty="0">
                  <a:cs typeface="+mn-ea"/>
                  <a:sym typeface="+mn-lt"/>
                </a:rPr>
                <a:t>—</a:t>
              </a:r>
              <a:r>
                <a:rPr lang="zh-CN" altLang="en-US" b="1" dirty="0">
                  <a:cs typeface="+mn-ea"/>
                  <a:sym typeface="+mn-lt"/>
                </a:rPr>
                <a:t>重祭祀讲究饮食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　　韩国七夕最具代表性的风俗就是祈求织女星，希望自己也跟织女一样有着灵巧的手。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     韩国七夕的另一个重要的是就是祭祀，韩国女性要在祭台放上干净的井水，主要是为了祈求亲朋好友的平安，有些地方则举行祈求丰收的田祭。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　　韩国的七夕饮食也有讲究，传统食品有面条、麦煎饼，还有蒸糕。 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82266" y="2025528"/>
            <a:ext cx="4376842" cy="4376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世界七夕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951159" y="2040626"/>
            <a:ext cx="6220050" cy="1248157"/>
            <a:chOff x="4951159" y="2040626"/>
            <a:chExt cx="6220050" cy="1248157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951160" y="2040626"/>
              <a:ext cx="59769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2400" b="0" i="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2400" b="0" i="0" dirty="0">
                  <a:latin typeface="+mn-lt"/>
                  <a:ea typeface="+mn-ea"/>
                  <a:cs typeface="+mn-ea"/>
                  <a:sym typeface="+mn-lt"/>
                </a:rPr>
                <a:t>：日本的七夕节习俗是什么呢？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951159" y="2888673"/>
              <a:ext cx="6220050" cy="400110"/>
            </a:xfrm>
            <a:prstGeom prst="rect">
              <a:avLst/>
            </a:prstGeom>
            <a:solidFill>
              <a:srgbClr val="FF253E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20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答案：在五颜六色的纸条上写下愿望挂在 许愿树上。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51159" y="3936908"/>
            <a:ext cx="6220049" cy="1274469"/>
            <a:chOff x="4951159" y="3936908"/>
            <a:chExt cx="6220049" cy="1274469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951159" y="3936908"/>
              <a:ext cx="597693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2200" b="0" i="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2100" b="0" i="0" dirty="0">
                  <a:latin typeface="+mn-lt"/>
                  <a:ea typeface="+mn-ea"/>
                  <a:cs typeface="+mn-ea"/>
                  <a:sym typeface="+mn-lt"/>
                </a:rPr>
                <a:t>：韩国七夕的祭祀中，要放什么在祭祀台上呢？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951159" y="4754177"/>
              <a:ext cx="6220049" cy="457200"/>
            </a:xfrm>
            <a:prstGeom prst="rect">
              <a:avLst/>
            </a:prstGeom>
            <a:solidFill>
              <a:srgbClr val="FF253E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答案：干净的井水。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47687" y="1302085"/>
            <a:ext cx="5700532" cy="5700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77949" y="1264920"/>
            <a:ext cx="5794412" cy="5794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96719" y="495817"/>
            <a:ext cx="5657662" cy="3866051"/>
            <a:chOff x="535268" y="1264920"/>
            <a:chExt cx="6060402" cy="4328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35268" y="1264920"/>
              <a:ext cx="6060402" cy="4328160"/>
            </a:xfrm>
            <a:prstGeom prst="rect">
              <a:avLst/>
            </a:prstGeom>
          </p:spPr>
        </p:pic>
        <p:sp>
          <p:nvSpPr>
            <p:cNvPr id="18" name="PA_文本框 9"/>
            <p:cNvSpPr txBox="1"/>
            <p:nvPr>
              <p:custDataLst>
                <p:tags r:id="rId1"/>
              </p:custDataLst>
            </p:nvPr>
          </p:nvSpPr>
          <p:spPr>
            <a:xfrm>
              <a:off x="3345661" y="2181507"/>
              <a:ext cx="1616075" cy="2084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kern="0" dirty="0">
                  <a:solidFill>
                    <a:srgbClr val="FF253E"/>
                  </a:solidFill>
                  <a:cs typeface="+mn-ea"/>
                  <a:sym typeface="+mn-lt"/>
                </a:rPr>
                <a:t>柒</a:t>
              </a:r>
            </a:p>
          </p:txBody>
        </p:sp>
        <p:sp>
          <p:nvSpPr>
            <p:cNvPr id="20" name="PA_文本框 9"/>
            <p:cNvSpPr txBox="1"/>
            <p:nvPr>
              <p:custDataLst>
                <p:tags r:id="rId2"/>
              </p:custDataLst>
            </p:nvPr>
          </p:nvSpPr>
          <p:spPr>
            <a:xfrm rot="20279603">
              <a:off x="1720062" y="3565797"/>
              <a:ext cx="1616075" cy="113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kern="0" dirty="0">
                  <a:solidFill>
                    <a:srgbClr val="FF253E"/>
                  </a:solidFill>
                  <a:cs typeface="+mn-ea"/>
                  <a:sym typeface="+mn-lt"/>
                </a:rPr>
                <a:t>07</a:t>
              </a:r>
              <a:endParaRPr lang="zh-CN" altLang="en-US" sz="6000" kern="0" dirty="0">
                <a:solidFill>
                  <a:srgbClr val="FF25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26092" y="4162126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七夕诗词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七夕诗词</a:t>
            </a:r>
          </a:p>
        </p:txBody>
      </p:sp>
      <p:sp>
        <p:nvSpPr>
          <p:cNvPr id="5" name="矩形 4"/>
          <p:cNvSpPr/>
          <p:nvPr/>
        </p:nvSpPr>
        <p:spPr>
          <a:xfrm>
            <a:off x="102219" y="2700258"/>
            <a:ext cx="3877985" cy="2901075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烟霄微月澹长空，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银汉秋期万古同。 </a:t>
            </a:r>
            <a:b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几许欢情与离恨，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年年并在此宵中。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1196" y="1615816"/>
            <a:ext cx="1404435" cy="707886"/>
          </a:xfrm>
          <a:prstGeom prst="rect">
            <a:avLst/>
          </a:prstGeom>
          <a:solidFill>
            <a:srgbClr val="FF253E"/>
          </a:solidFill>
          <a:ln>
            <a:solidFill>
              <a:srgbClr val="FF253E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七 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31687" y="1256666"/>
            <a:ext cx="5347353" cy="534735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59636" y="2700258"/>
            <a:ext cx="3877985" cy="2901075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银烛秋光冷画屏，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轻罗小扇扑流萤。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天阶夜色凉如水，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坐看牵牛织女星。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02860" y="1527343"/>
            <a:ext cx="1776027" cy="707886"/>
          </a:xfrm>
          <a:prstGeom prst="rect">
            <a:avLst/>
          </a:prstGeom>
          <a:solidFill>
            <a:srgbClr val="FF253E"/>
          </a:solidFill>
          <a:ln>
            <a:solidFill>
              <a:srgbClr val="FF253E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秋  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5428" y="749553"/>
            <a:ext cx="7003221" cy="3743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96912" y="1036955"/>
            <a:ext cx="4359820" cy="53879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18822" y="4389473"/>
            <a:ext cx="5860220" cy="1053297"/>
            <a:chOff x="927382" y="4407761"/>
            <a:chExt cx="5860220" cy="105329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27382" y="4407761"/>
              <a:ext cx="5860220" cy="105329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352036" y="4565747"/>
              <a:ext cx="50109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七夕良缘情人节习俗</a:t>
              </a: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528039" y="5428761"/>
            <a:ext cx="5016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汇报： 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www.PPT818.com      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77949" y="1264920"/>
            <a:ext cx="5794412" cy="5794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96719" y="495817"/>
            <a:ext cx="5657662" cy="3866051"/>
            <a:chOff x="535268" y="1264920"/>
            <a:chExt cx="6060402" cy="4328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35268" y="1264920"/>
              <a:ext cx="6060402" cy="4328160"/>
            </a:xfrm>
            <a:prstGeom prst="rect">
              <a:avLst/>
            </a:prstGeom>
          </p:spPr>
        </p:pic>
        <p:sp>
          <p:nvSpPr>
            <p:cNvPr id="18" name="PA_文本框 9"/>
            <p:cNvSpPr txBox="1"/>
            <p:nvPr>
              <p:custDataLst>
                <p:tags r:id="rId1"/>
              </p:custDataLst>
            </p:nvPr>
          </p:nvSpPr>
          <p:spPr>
            <a:xfrm>
              <a:off x="3345661" y="2181507"/>
              <a:ext cx="1616075" cy="2084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kern="0" dirty="0">
                  <a:solidFill>
                    <a:srgbClr val="FF253E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0" name="PA_文本框 9"/>
            <p:cNvSpPr txBox="1"/>
            <p:nvPr>
              <p:custDataLst>
                <p:tags r:id="rId2"/>
              </p:custDataLst>
            </p:nvPr>
          </p:nvSpPr>
          <p:spPr>
            <a:xfrm rot="20279603">
              <a:off x="1720062" y="3565797"/>
              <a:ext cx="1616075" cy="113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kern="0" dirty="0">
                  <a:solidFill>
                    <a:srgbClr val="FF253E"/>
                  </a:solidFill>
                  <a:cs typeface="+mn-ea"/>
                  <a:sym typeface="+mn-lt"/>
                </a:rPr>
                <a:t>01</a:t>
              </a:r>
              <a:endParaRPr lang="zh-CN" altLang="en-US" sz="6000" kern="0" dirty="0">
                <a:solidFill>
                  <a:srgbClr val="FF25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26092" y="4162126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七夕简介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93219" y="2285785"/>
            <a:ext cx="6001643" cy="3378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在晴朗的夏秋之夜，天上繁星闪耀，一道白茫茫的银河像天桥横贯南北，在河两岸有两颗闪亮的星星隔河相望，那就是牵牛星和织女星。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  传说在每年农历七月初七的夜晚，就是天上织女与牛郎在鹊桥相会之时。抬头可以看到牛郎织女的银河相会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或在瓜果架下可偷听到两人在天上相会时的情话。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　织女是一个美丽聪明、心灵手巧的仙女，凡间的女孩子便在这一天晚上向她乞求智慧和巧艺，所以七月初七也被称为乞巧节。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七夕简介</a:t>
            </a:r>
          </a:p>
        </p:txBody>
      </p:sp>
      <p:sp>
        <p:nvSpPr>
          <p:cNvPr id="4" name="矩形 3"/>
          <p:cNvSpPr/>
          <p:nvPr/>
        </p:nvSpPr>
        <p:spPr>
          <a:xfrm>
            <a:off x="10536655" y="2424197"/>
            <a:ext cx="1060070" cy="2800767"/>
          </a:xfrm>
          <a:prstGeom prst="rect">
            <a:avLst/>
          </a:prstGeom>
          <a:solidFill>
            <a:srgbClr val="FF253E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七夕简介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9585" y="1725622"/>
            <a:ext cx="4881950" cy="4881950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77949" y="1264920"/>
            <a:ext cx="5794412" cy="5794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96719" y="495817"/>
            <a:ext cx="5657662" cy="3866051"/>
            <a:chOff x="535268" y="1264920"/>
            <a:chExt cx="6060402" cy="4328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35268" y="1264920"/>
              <a:ext cx="6060402" cy="4328160"/>
            </a:xfrm>
            <a:prstGeom prst="rect">
              <a:avLst/>
            </a:prstGeom>
          </p:spPr>
        </p:pic>
        <p:sp>
          <p:nvSpPr>
            <p:cNvPr id="18" name="PA_文本框 9"/>
            <p:cNvSpPr txBox="1"/>
            <p:nvPr>
              <p:custDataLst>
                <p:tags r:id="rId1"/>
              </p:custDataLst>
            </p:nvPr>
          </p:nvSpPr>
          <p:spPr>
            <a:xfrm>
              <a:off x="3345661" y="2181507"/>
              <a:ext cx="1616075" cy="2084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kern="0" dirty="0">
                  <a:solidFill>
                    <a:srgbClr val="FF253E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0" name="PA_文本框 9"/>
            <p:cNvSpPr txBox="1"/>
            <p:nvPr>
              <p:custDataLst>
                <p:tags r:id="rId2"/>
              </p:custDataLst>
            </p:nvPr>
          </p:nvSpPr>
          <p:spPr>
            <a:xfrm rot="20279603">
              <a:off x="1720062" y="3565797"/>
              <a:ext cx="1616075" cy="113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kern="0" dirty="0">
                  <a:solidFill>
                    <a:srgbClr val="FF253E"/>
                  </a:solidFill>
                  <a:cs typeface="+mn-ea"/>
                  <a:sym typeface="+mn-lt"/>
                </a:rPr>
                <a:t>02</a:t>
              </a:r>
              <a:endParaRPr lang="zh-CN" altLang="en-US" sz="6000" kern="0" dirty="0">
                <a:solidFill>
                  <a:srgbClr val="FF25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26092" y="4162126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七夕由来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七夕由来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61629" y="2792446"/>
            <a:ext cx="5736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七夕乞巧，这个节日起源于汉代。七夕最早来源于人们对自然的崇拜。至少在三四千年前，有关牵牛星织女星的记载就有了。人们对星星的崇拜远不止是牵牛星和织女星。天空中北斗七星最亮，可供夜间辨别方向。北斗七星的第一颗星叫魁星，又称魁首。古时候中状元叫“大魁天下士”，于是读书人把七夕叫“晒书节”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0141" y="1145063"/>
            <a:ext cx="9944100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 七夕，原名为乞巧节。</a:t>
            </a:r>
            <a:endParaRPr lang="zh-CN" altLang="en-US" sz="2400" b="1" dirty="0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24424" y="2096068"/>
            <a:ext cx="4213185" cy="0"/>
          </a:xfrm>
          <a:prstGeom prst="line">
            <a:avLst/>
          </a:prstGeom>
          <a:ln w="28575">
            <a:solidFill>
              <a:srgbClr val="FF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93781" y="2278632"/>
            <a:ext cx="4138248" cy="413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七夕由来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01868" y="1304924"/>
            <a:ext cx="2692398" cy="5032375"/>
            <a:chOff x="393524" y="1304924"/>
            <a:chExt cx="2692398" cy="5032375"/>
          </a:xfrm>
        </p:grpSpPr>
        <p:sp>
          <p:nvSpPr>
            <p:cNvPr id="12" name="矩形: 圆角 11"/>
            <p:cNvSpPr/>
            <p:nvPr/>
          </p:nvSpPr>
          <p:spPr>
            <a:xfrm>
              <a:off x="482600" y="1304924"/>
              <a:ext cx="2603322" cy="5032375"/>
            </a:xfrm>
            <a:prstGeom prst="roundRect">
              <a:avLst/>
            </a:prstGeom>
            <a:solidFill>
              <a:srgbClr val="FF253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93524" y="2530706"/>
              <a:ext cx="2692398" cy="269239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59229" y="3083605"/>
              <a:ext cx="2603322" cy="1459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"/>
                </a:spcBef>
                <a:spcAft>
                  <a:spcPts val="30"/>
                </a:spcAft>
              </a:pPr>
              <a:r>
                <a:rPr lang="zh-CN" altLang="en-US" sz="4400" dirty="0">
                  <a:solidFill>
                    <a:srgbClr val="FF253E"/>
                  </a:solidFill>
                  <a:cs typeface="+mn-ea"/>
                  <a:sym typeface="+mn-lt"/>
                </a:rPr>
                <a:t>七夕</a:t>
              </a:r>
              <a:endParaRPr lang="en-US" altLang="zh-CN" sz="4400" dirty="0">
                <a:solidFill>
                  <a:srgbClr val="FF253E"/>
                </a:solidFill>
                <a:cs typeface="+mn-ea"/>
                <a:sym typeface="+mn-lt"/>
              </a:endParaRPr>
            </a:p>
            <a:p>
              <a:pPr algn="ctr">
                <a:spcBef>
                  <a:spcPts val="105"/>
                </a:spcBef>
                <a:spcAft>
                  <a:spcPts val="30"/>
                </a:spcAft>
              </a:pPr>
              <a:r>
                <a:rPr lang="zh-CN" altLang="en-US" sz="4400" dirty="0">
                  <a:solidFill>
                    <a:srgbClr val="FF253E"/>
                  </a:solidFill>
                  <a:cs typeface="+mn-ea"/>
                  <a:sym typeface="+mn-lt"/>
                </a:rPr>
                <a:t>由来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31210" y="1304924"/>
            <a:ext cx="7149620" cy="1450100"/>
            <a:chOff x="3731210" y="1304924"/>
            <a:chExt cx="7149620" cy="1450100"/>
          </a:xfrm>
        </p:grpSpPr>
        <p:grpSp>
          <p:nvGrpSpPr>
            <p:cNvPr id="15" name="组合 14"/>
            <p:cNvGrpSpPr/>
            <p:nvPr/>
          </p:nvGrpSpPr>
          <p:grpSpPr>
            <a:xfrm>
              <a:off x="4079078" y="1575190"/>
              <a:ext cx="5971072" cy="939020"/>
              <a:chOff x="5641812" y="2095900"/>
              <a:chExt cx="5971072" cy="939020"/>
            </a:xfrm>
          </p:grpSpPr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5641812" y="2095900"/>
                <a:ext cx="5971072" cy="468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0" i="0" dirty="0"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lang="zh-CN" altLang="en-US" sz="2400" b="0" i="0" dirty="0">
                    <a:latin typeface="+mn-lt"/>
                    <a:ea typeface="+mn-ea"/>
                    <a:cs typeface="+mn-ea"/>
                    <a:sym typeface="+mn-lt"/>
                  </a:rPr>
                  <a:t>：“七夕”起源于哪一个朝代呢？</a:t>
                </a: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6096000" y="2566548"/>
                <a:ext cx="2031591" cy="468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400" b="0" i="0" dirty="0">
                    <a:latin typeface="+mn-lt"/>
                    <a:ea typeface="+mn-ea"/>
                    <a:cs typeface="+mn-ea"/>
                    <a:sym typeface="+mn-lt"/>
                  </a:rPr>
                  <a:t>答案：汉</a:t>
                </a:r>
              </a:p>
            </p:txBody>
          </p:sp>
        </p:grpSp>
        <p:sp>
          <p:nvSpPr>
            <p:cNvPr id="5" name="矩形: 圆角 4"/>
            <p:cNvSpPr/>
            <p:nvPr/>
          </p:nvSpPr>
          <p:spPr>
            <a:xfrm>
              <a:off x="3731210" y="1304924"/>
              <a:ext cx="7149620" cy="1450100"/>
            </a:xfrm>
            <a:prstGeom prst="roundRect">
              <a:avLst/>
            </a:prstGeom>
            <a:noFill/>
            <a:ln>
              <a:solidFill>
                <a:srgbClr val="FF2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31210" y="3035255"/>
            <a:ext cx="7149620" cy="1450100"/>
            <a:chOff x="3731210" y="3035255"/>
            <a:chExt cx="7149620" cy="1450100"/>
          </a:xfrm>
        </p:grpSpPr>
        <p:grpSp>
          <p:nvGrpSpPr>
            <p:cNvPr id="19" name="组合 18"/>
            <p:cNvGrpSpPr/>
            <p:nvPr/>
          </p:nvGrpSpPr>
          <p:grpSpPr>
            <a:xfrm>
              <a:off x="4079078" y="3246436"/>
              <a:ext cx="6619875" cy="933430"/>
              <a:chOff x="5656694" y="3140512"/>
              <a:chExt cx="6619875" cy="933430"/>
            </a:xfrm>
          </p:grpSpPr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5656694" y="3140512"/>
                <a:ext cx="66198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0" i="0" dirty="0"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lang="zh-CN" altLang="en-US" sz="2400" b="0" i="0" dirty="0">
                    <a:latin typeface="+mn-lt"/>
                    <a:ea typeface="+mn-ea"/>
                    <a:cs typeface="+mn-ea"/>
                    <a:sym typeface="+mn-lt"/>
                  </a:rPr>
                  <a:t>：我们还可以把七夕节称为什么节？</a:t>
                </a: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6094445" y="3616742"/>
                <a:ext cx="42481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400" b="0" i="0" dirty="0">
                    <a:latin typeface="+mn-lt"/>
                    <a:ea typeface="+mn-ea"/>
                    <a:cs typeface="+mn-ea"/>
                    <a:sym typeface="+mn-lt"/>
                  </a:rPr>
                  <a:t>答案：1、乞巧节 2、晒书节</a:t>
                </a:r>
              </a:p>
            </p:txBody>
          </p:sp>
        </p:grpSp>
        <p:sp>
          <p:nvSpPr>
            <p:cNvPr id="25" name="矩形: 圆角 24"/>
            <p:cNvSpPr/>
            <p:nvPr/>
          </p:nvSpPr>
          <p:spPr>
            <a:xfrm>
              <a:off x="3731210" y="3035255"/>
              <a:ext cx="7149620" cy="1450100"/>
            </a:xfrm>
            <a:prstGeom prst="roundRect">
              <a:avLst/>
            </a:prstGeom>
            <a:noFill/>
            <a:ln>
              <a:solidFill>
                <a:srgbClr val="FF2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31210" y="4685621"/>
            <a:ext cx="7149620" cy="1450100"/>
            <a:chOff x="3731210" y="4685621"/>
            <a:chExt cx="7149620" cy="14501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990002" y="4980628"/>
              <a:ext cx="5969517" cy="1036629"/>
              <a:chOff x="5641812" y="4361504"/>
              <a:chExt cx="5969517" cy="1036629"/>
            </a:xfrm>
          </p:grpSpPr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5641812" y="4361504"/>
                <a:ext cx="596951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0" i="0" dirty="0"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lang="zh-CN" altLang="en-US" sz="2400" b="0" i="0" dirty="0">
                    <a:latin typeface="+mn-lt"/>
                    <a:ea typeface="+mn-ea"/>
                    <a:cs typeface="+mn-ea"/>
                    <a:sym typeface="+mn-lt"/>
                  </a:rPr>
                  <a:t>：天上把牵牛星和织女星隔开的河叫什么？</a:t>
                </a: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6195810" y="4936468"/>
                <a:ext cx="19270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400" b="0" i="0" dirty="0">
                    <a:latin typeface="+mn-lt"/>
                    <a:ea typeface="+mn-ea"/>
                    <a:cs typeface="+mn-ea"/>
                    <a:sym typeface="+mn-lt"/>
                  </a:rPr>
                  <a:t>答案：银河</a:t>
                </a:r>
              </a:p>
            </p:txBody>
          </p:sp>
        </p:grpSp>
        <p:sp>
          <p:nvSpPr>
            <p:cNvPr id="26" name="矩形: 圆角 25"/>
            <p:cNvSpPr/>
            <p:nvPr/>
          </p:nvSpPr>
          <p:spPr>
            <a:xfrm>
              <a:off x="3731210" y="4685621"/>
              <a:ext cx="7149620" cy="1450100"/>
            </a:xfrm>
            <a:prstGeom prst="roundRect">
              <a:avLst/>
            </a:prstGeom>
            <a:noFill/>
            <a:ln>
              <a:solidFill>
                <a:srgbClr val="FF2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77949" y="1264920"/>
            <a:ext cx="5794412" cy="5794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" y="5632090"/>
            <a:ext cx="12191996" cy="1225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96719" y="495817"/>
            <a:ext cx="5657662" cy="3866051"/>
            <a:chOff x="535268" y="1264920"/>
            <a:chExt cx="6060402" cy="4328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35268" y="1264920"/>
              <a:ext cx="6060402" cy="4328160"/>
            </a:xfrm>
            <a:prstGeom prst="rect">
              <a:avLst/>
            </a:prstGeom>
          </p:spPr>
        </p:pic>
        <p:sp>
          <p:nvSpPr>
            <p:cNvPr id="18" name="PA_文本框 9"/>
            <p:cNvSpPr txBox="1"/>
            <p:nvPr>
              <p:custDataLst>
                <p:tags r:id="rId1"/>
              </p:custDataLst>
            </p:nvPr>
          </p:nvSpPr>
          <p:spPr>
            <a:xfrm>
              <a:off x="3345661" y="2181507"/>
              <a:ext cx="1616075" cy="2084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kern="0" dirty="0">
                  <a:solidFill>
                    <a:srgbClr val="FF253E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0" name="PA_文本框 9"/>
            <p:cNvSpPr txBox="1"/>
            <p:nvPr>
              <p:custDataLst>
                <p:tags r:id="rId2"/>
              </p:custDataLst>
            </p:nvPr>
          </p:nvSpPr>
          <p:spPr>
            <a:xfrm rot="20279603">
              <a:off x="1720062" y="3565797"/>
              <a:ext cx="1616075" cy="113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kern="0" dirty="0">
                  <a:solidFill>
                    <a:srgbClr val="FF253E"/>
                  </a:solidFill>
                  <a:cs typeface="+mn-ea"/>
                  <a:sym typeface="+mn-lt"/>
                </a:rPr>
                <a:t>03</a:t>
              </a:r>
              <a:endParaRPr lang="zh-CN" altLang="en-US" sz="6000" kern="0" dirty="0">
                <a:solidFill>
                  <a:srgbClr val="FF25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26092" y="4162126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七夕传说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347" y="247412"/>
            <a:ext cx="893737" cy="7954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20" y="4534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253E"/>
                </a:solidFill>
                <a:cs typeface="+mn-ea"/>
                <a:sym typeface="+mn-lt"/>
              </a:rPr>
              <a:t>七夕传说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7120" y="4288477"/>
            <a:ext cx="10046703" cy="149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惊惶失措的仙女们急忙上岸穿好衣裳飞走了，唯独剩下织女。在牛郎的恳求下，织女答应做他的妻子。婚后，牛郎织女男耕女织，相亲相爱，生活得十分幸福美满。织女还给牛郎生了一儿一女。后来，老牛要死去的时候，叮嘱牛郎要把它的皮留下来，到急难时做成鞋子以求帮助。老牛死后，夫妻俩忍痛剥下牛皮，把牛埋在山坡上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9454" y="1715030"/>
            <a:ext cx="54976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相传牛郎父母早逝，又常受到哥嫂的虐待，只有一头老牛相伴。有一天老牛给他出了计谋，教他怎样娶织女做妻子。到了那一天，美丽的仙女们果然到银河沐浴，并在水中嬉戏。这时藏在芦苇中的牛郎突然跑出来拿走了织女的衣裳。</a:t>
            </a:r>
          </a:p>
        </p:txBody>
      </p:sp>
      <p:sp>
        <p:nvSpPr>
          <p:cNvPr id="7" name="矩形 6"/>
          <p:cNvSpPr/>
          <p:nvPr/>
        </p:nvSpPr>
        <p:spPr>
          <a:xfrm>
            <a:off x="849453" y="4222831"/>
            <a:ext cx="10375900" cy="1981200"/>
          </a:xfrm>
          <a:prstGeom prst="rect">
            <a:avLst/>
          </a:prstGeom>
          <a:noFill/>
          <a:ln>
            <a:solidFill>
              <a:srgbClr val="FF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838843" y="274457"/>
            <a:ext cx="4091651" cy="4091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h0ssbl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宽屏</PresentationFormat>
  <Paragraphs>145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Yu Gothic</vt:lpstr>
      <vt:lpstr>等线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2022-03-04T03:44:03Z</dcterms:created>
  <dcterms:modified xsi:type="dcterms:W3CDTF">2023-01-10T11:46:23Z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B5FD085922B341E3B80FFED8EDB6BE9E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