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0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258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51B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8685B8-E780-4286-A0C4-8C769315C02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ABCA84F-BD37-4EBC-8B53-344623F100A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DEA51B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DEA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DEA51B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DEA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t="6757" b="202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EA51B">
                  <a:alpha val="0"/>
                </a:srgbClr>
              </a:gs>
              <a:gs pos="100000">
                <a:srgbClr val="DEA51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470384" y="1440959"/>
            <a:ext cx="6318532" cy="2388698"/>
            <a:chOff x="421012" y="2478673"/>
            <a:chExt cx="5412107" cy="2388698"/>
          </a:xfrm>
        </p:grpSpPr>
        <p:sp>
          <p:nvSpPr>
            <p:cNvPr id="16" name="文本框 15"/>
            <p:cNvSpPr txBox="1"/>
            <p:nvPr/>
          </p:nvSpPr>
          <p:spPr>
            <a:xfrm>
              <a:off x="421012" y="2478673"/>
              <a:ext cx="54121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8000" b="1" dirty="0">
                  <a:solidFill>
                    <a:schemeClr val="bg1"/>
                  </a:solidFill>
                  <a:cs typeface="+mn-ea"/>
                  <a:sym typeface="+mn-lt"/>
                </a:rPr>
                <a:t>乡下人家</a:t>
              </a:r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7396061" y="4647514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1" y="3889829"/>
            <a:ext cx="2241991" cy="2968171"/>
          </a:xfrm>
          <a:prstGeom prst="rect">
            <a:avLst/>
          </a:prstGeom>
        </p:spPr>
      </p:pic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254500" y="429589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左窄右宽，点撇呼应，竖钩支撑。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蹲下  蹲在    蹲着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楼门前蹲着一对石狮子。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足</a:t>
            </a:r>
          </a:p>
        </p:txBody>
      </p:sp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蹲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631831" y="2119806"/>
            <a:ext cx="1218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dūn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1" y="3889829"/>
            <a:ext cx="2241991" cy="2968171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32728" y="4276749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横斜钩舒展，捺变成点。</a:t>
            </a:r>
            <a:endParaRPr kumimoji="0" lang="zh-CN" altLang="en-US" sz="2200" b="1" i="0" u="none" strike="noStrike" kern="14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半包围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1885439" cy="4298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凤凰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308644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我很喜欢凤凰。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几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凤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62835" y="2095549"/>
            <a:ext cx="1399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fèng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1" y="3889829"/>
            <a:ext cx="2241991" cy="2968171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撇要舒展，横钩写小，竖钩支撑。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半包围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64773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有序  排序    顺序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一公园里的花，依着时令，顺序开放。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广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29215" y="2216210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xù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1" y="3889829"/>
            <a:ext cx="2241991" cy="2968171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左窄右宽，竖钩挺拔。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照例     例外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张老师对学生要求很严格，即使对自己的女儿也不例外。 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亻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01750" y="2176477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lì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1" y="3889829"/>
            <a:ext cx="2241991" cy="2968171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四点呼应，长平衡舒展。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率领   率先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百米短跑中，张明率先到达了终点。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玄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率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22894" y="2168484"/>
            <a:ext cx="1681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shuài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1" y="3889829"/>
            <a:ext cx="2241991" cy="2968171"/>
          </a:xfrm>
          <a:prstGeom prst="rect">
            <a:avLst/>
          </a:prstGeom>
        </p:spPr>
      </p:pic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第一笔是横钩，捺要写得舒展。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觅食   寻觅</a:t>
            </a: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冬天到了，青蛙已经冬眠，不会出来觅食了。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见</a:t>
            </a:r>
          </a:p>
        </p:txBody>
      </p:sp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觅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31962" y="2119301"/>
            <a:ext cx="843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mì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1" y="3889829"/>
            <a:ext cx="2241991" cy="2968171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“从”字的第一个撇变点，长平衡舒展。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高耸   耸立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巍峨的泰山耸立在祖国的大地上。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耳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耸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21696" y="2136432"/>
            <a:ext cx="1532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sǒng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1" y="3889829"/>
            <a:ext cx="2241991" cy="2968171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左窄右宽，横撇要小，日字平稳。</a:t>
            </a:r>
            <a:endParaRPr kumimoji="0" lang="zh-CN" altLang="en-US" sz="2200" b="1" i="0" u="none" strike="noStrike" kern="14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2840808" cy="4298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踏步    踩踏    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母鸡率领一群小鸡，在场地上大踏步地走来走去。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足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98144" y="2145285"/>
            <a:ext cx="686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tà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1" y="3889829"/>
            <a:ext cx="2241991" cy="2968171"/>
          </a:xfrm>
          <a:prstGeom prst="rect">
            <a:avLst/>
          </a:prstGeom>
        </p:spPr>
      </p:pic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左窄右宽，折钩支撑。</a:t>
            </a:r>
            <a:endParaRPr kumimoji="0" lang="zh-CN" altLang="en-US" sz="2200" b="1" i="0" u="none" strike="noStrike" kern="14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1835563" cy="4298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倘若</a:t>
            </a: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妹你的屋后倘若有一条河，会见到鸭子游戏水中。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亻</a:t>
            </a:r>
          </a:p>
        </p:txBody>
      </p:sp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6642" y="2159480"/>
            <a:ext cx="1375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tǎng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1" y="3889829"/>
            <a:ext cx="2241991" cy="2968171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左窄右宽，撇捺舒展。</a:t>
            </a:r>
            <a:endParaRPr kumimoji="0" lang="zh-CN" altLang="en-US" sz="2200" b="1" i="0" u="none" strike="noStrike" kern="14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绘画    描绘    绘出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妹妹是一名绘画高手。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纟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36642" y="2159480"/>
            <a:ext cx="10695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huì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t="6757" b="202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EA51B">
                  <a:alpha val="0"/>
                </a:srgbClr>
              </a:gs>
              <a:gs pos="100000">
                <a:srgbClr val="DEA51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327900" y="1297801"/>
            <a:ext cx="3168015" cy="912495"/>
            <a:chOff x="360" y="260"/>
            <a:chExt cx="4989" cy="14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327900" y="2251391"/>
            <a:ext cx="3168015" cy="912495"/>
            <a:chOff x="360" y="260"/>
            <a:chExt cx="4989" cy="143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27900" y="3204981"/>
            <a:ext cx="3168015" cy="912495"/>
            <a:chOff x="360" y="260"/>
            <a:chExt cx="4989" cy="143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327900" y="4158571"/>
            <a:ext cx="3168015" cy="912495"/>
            <a:chOff x="360" y="260"/>
            <a:chExt cx="4989" cy="143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327900" y="5112162"/>
            <a:ext cx="3168015" cy="912495"/>
            <a:chOff x="360" y="260"/>
            <a:chExt cx="4989" cy="1437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1" y="3889829"/>
            <a:ext cx="2241991" cy="2968171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左窄右宽，横要写斜，折钩支撑。</a:t>
            </a:r>
            <a:endParaRPr kumimoji="0" lang="zh-CN" altLang="en-US" sz="2200" b="1" i="0" u="none" strike="noStrike" kern="14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1935316" cy="4298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和谐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妹草地和鸭子构成了一幅和谐的田园风景图。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1636057" cy="4298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讠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36642" y="2159480"/>
            <a:ext cx="979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xié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1" y="3889829"/>
            <a:ext cx="2241991" cy="2968171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左上窄下宽，捺要变点，长平衡平稳，折钩支撑。</a:t>
            </a:r>
            <a:endParaRPr kumimoji="0" lang="zh-CN" altLang="en-US" sz="2200" b="1" i="0" u="none" strike="noStrike" kern="14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2633585" cy="4298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寄给    寄住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妹妹寄住在姥姥家里。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宀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寄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01750" y="2176477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jì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1" y="3889829"/>
            <a:ext cx="2241991" cy="2968171"/>
          </a:xfrm>
          <a:prstGeom prst="rect">
            <a:avLst/>
          </a:prstGeom>
        </p:spPr>
      </p:pic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目要窄长，横画等距，斜钩支撑。</a:t>
            </a:r>
            <a:endParaRPr kumimoji="0" lang="zh-CN" altLang="en-US" sz="2200" b="1" i="0" u="none" strike="noStrike" kern="14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睡眠    冬眠    催眠</a:t>
            </a: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一到冬天，很多动物就开始冬眠了。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目</a:t>
            </a:r>
          </a:p>
        </p:txBody>
      </p:sp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眠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6642" y="2159480"/>
            <a:ext cx="1502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mián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5" grpId="0" bldLvl="0" animBg="1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23" name="矩形 5"/>
          <p:cNvSpPr/>
          <p:nvPr/>
        </p:nvSpPr>
        <p:spPr>
          <a:xfrm>
            <a:off x="692739" y="2065836"/>
            <a:ext cx="9500235" cy="523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初读课文，圈画出表示乡下人家空间位置以及时间的词语。</a:t>
            </a:r>
          </a:p>
        </p:txBody>
      </p:sp>
      <p:sp>
        <p:nvSpPr>
          <p:cNvPr id="25" name="TextBox 2"/>
          <p:cNvSpPr txBox="1"/>
          <p:nvPr/>
        </p:nvSpPr>
        <p:spPr>
          <a:xfrm>
            <a:off x="1387753" y="3240643"/>
            <a:ext cx="2436410" cy="14527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屋前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门前的场地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屋后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689970" y="5168159"/>
            <a:ext cx="144783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空间顺序</a:t>
            </a:r>
          </a:p>
        </p:txBody>
      </p:sp>
      <p:sp>
        <p:nvSpPr>
          <p:cNvPr id="27" name="TextBox 7"/>
          <p:cNvSpPr txBox="1"/>
          <p:nvPr/>
        </p:nvSpPr>
        <p:spPr>
          <a:xfrm>
            <a:off x="5372117" y="3159317"/>
            <a:ext cx="1872209" cy="14859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春雨过后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夏天傍晚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秋天到了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5442857" y="5197681"/>
            <a:ext cx="203624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时间顺序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1" y="3889829"/>
            <a:ext cx="2241991" cy="296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1" y="3889829"/>
            <a:ext cx="2241991" cy="2968171"/>
          </a:xfrm>
          <a:prstGeom prst="rect">
            <a:avLst/>
          </a:prstGeom>
        </p:spPr>
      </p:pic>
      <p:sp>
        <p:nvSpPr>
          <p:cNvPr id="10" name="矩形 5"/>
          <p:cNvSpPr/>
          <p:nvPr/>
        </p:nvSpPr>
        <p:spPr>
          <a:xfrm>
            <a:off x="936978" y="1623188"/>
            <a:ext cx="8400869" cy="9544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读了课文后，乡下人家给你留下了怎样的印象？用文中的一句话回答。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268666" y="3282225"/>
            <a:ext cx="6868586" cy="2305531"/>
            <a:chOff x="745147" y="3197976"/>
            <a:chExt cx="6868586" cy="230553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147" y="3197976"/>
              <a:ext cx="6868586" cy="2263758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2477777" y="3749181"/>
              <a:ext cx="399905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乡下人家，不论什么时候，不论什么季节，都有一道独特、迷人的风景。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矩形 4"/>
          <p:cNvSpPr/>
          <p:nvPr/>
        </p:nvSpPr>
        <p:spPr>
          <a:xfrm>
            <a:off x="3991429" y="2321990"/>
            <a:ext cx="7343684" cy="169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作者描写的乡村风景，仿佛美丽的风景画。如果给课文配上画，你觉得可以画几幅？想象这些美景，为每一幅美景取一个如诗如画般的名字吧！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课后第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题）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13" y="3889829"/>
            <a:ext cx="2241991" cy="296817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71" y="2167975"/>
            <a:ext cx="4429501" cy="2522049"/>
          </a:xfrm>
          <a:prstGeom prst="rect">
            <a:avLst/>
          </a:prstGeom>
          <a:noFill/>
          <a:ln w="69850" cmpd="sng">
            <a:solidFill>
              <a:schemeClr val="bg1"/>
            </a:solidFill>
            <a:miter lim="800000"/>
            <a:headEnd/>
            <a:tailEnd/>
          </a:ln>
          <a:effectLst>
            <a:outerShdw blurRad="50800" dir="9960000" sx="102000" sy="102000" algn="ctr" rotWithShape="0">
              <a:srgbClr val="000000">
                <a:alpha val="5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9669165" y="2293525"/>
            <a:ext cx="677108" cy="2186769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瓜藤攀檐图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657851" y="5342087"/>
            <a:ext cx="4381327" cy="46166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）攀上棚架，爬上屋檐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071643" y="5377945"/>
            <a:ext cx="108012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瓜藤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13" y="3889829"/>
            <a:ext cx="2241991" cy="296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4" name="矩形 3"/>
          <p:cNvSpPr/>
          <p:nvPr/>
        </p:nvSpPr>
        <p:spPr>
          <a:xfrm>
            <a:off x="812235" y="1364614"/>
            <a:ext cx="10741135" cy="2248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本文采用白描的写法，按照房前屋后的空间顺序和春夏秋三季、白天傍晚夜间的时间顺序交叉描写，展现了乡下人家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的乡村生活，也赞扬了乡下人家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、善于用自己勤劳的双手装点自己的家园、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________________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的美好品质。</a:t>
            </a:r>
          </a:p>
        </p:txBody>
      </p:sp>
      <p:sp>
        <p:nvSpPr>
          <p:cNvPr id="5" name="矩形 4"/>
          <p:cNvSpPr/>
          <p:nvPr/>
        </p:nvSpPr>
        <p:spPr>
          <a:xfrm>
            <a:off x="6769533" y="2038218"/>
            <a:ext cx="114300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朴实</a:t>
            </a:r>
          </a:p>
        </p:txBody>
      </p:sp>
      <p:sp>
        <p:nvSpPr>
          <p:cNvPr id="6" name="矩形 5"/>
          <p:cNvSpPr/>
          <p:nvPr/>
        </p:nvSpPr>
        <p:spPr>
          <a:xfrm>
            <a:off x="7735868" y="2021562"/>
            <a:ext cx="823995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自然</a:t>
            </a:r>
          </a:p>
        </p:txBody>
      </p:sp>
      <p:sp>
        <p:nvSpPr>
          <p:cNvPr id="7" name="矩形 6"/>
          <p:cNvSpPr/>
          <p:nvPr/>
        </p:nvSpPr>
        <p:spPr>
          <a:xfrm>
            <a:off x="9151933" y="2021562"/>
            <a:ext cx="748529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和谐</a:t>
            </a:r>
          </a:p>
        </p:txBody>
      </p:sp>
      <p:sp>
        <p:nvSpPr>
          <p:cNvPr id="8" name="矩形 7"/>
          <p:cNvSpPr/>
          <p:nvPr/>
        </p:nvSpPr>
        <p:spPr>
          <a:xfrm>
            <a:off x="1064736" y="2488864"/>
            <a:ext cx="1575743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充满诗意</a:t>
            </a:r>
          </a:p>
        </p:txBody>
      </p:sp>
      <p:sp>
        <p:nvSpPr>
          <p:cNvPr id="9" name="矩形 8"/>
          <p:cNvSpPr/>
          <p:nvPr/>
        </p:nvSpPr>
        <p:spPr>
          <a:xfrm>
            <a:off x="7176954" y="2500757"/>
            <a:ext cx="1415767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热爱生活</a:t>
            </a:r>
          </a:p>
        </p:txBody>
      </p:sp>
      <p:sp>
        <p:nvSpPr>
          <p:cNvPr id="10" name="矩形 9"/>
          <p:cNvSpPr/>
          <p:nvPr/>
        </p:nvSpPr>
        <p:spPr>
          <a:xfrm>
            <a:off x="4447365" y="3049278"/>
            <a:ext cx="231353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装点自己的生活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142" y="3889829"/>
            <a:ext cx="2241991" cy="296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17"/>
          <p:cNvSpPr/>
          <p:nvPr/>
        </p:nvSpPr>
        <p:spPr>
          <a:xfrm>
            <a:off x="577999" y="1267460"/>
            <a:ext cx="10496401" cy="33564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.看拼音，写词语。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g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òu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chéng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zhuāng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s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hì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         s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hùn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               d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ú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è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（                ）      （                ）        （                ）      （     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z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hào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lì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à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bù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uī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mián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qǔ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（                ）        （                          ）                （                         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75723" y="2451438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构    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22777" y="2451438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装    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50983" y="2451438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顺   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72148" y="2451438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独    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75723" y="4105275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照     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92805" y="4105275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踏      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574128" y="4097081"/>
            <a:ext cx="193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催    眠    曲       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718" y="4847771"/>
            <a:ext cx="1518415" cy="2010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t="6757" b="202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EA51B">
                  <a:alpha val="0"/>
                </a:srgbClr>
              </a:gs>
              <a:gs pos="100000">
                <a:srgbClr val="DEA51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857465" y="1440959"/>
            <a:ext cx="5528066" cy="2388698"/>
            <a:chOff x="752564" y="2478673"/>
            <a:chExt cx="4735037" cy="2388698"/>
          </a:xfrm>
        </p:grpSpPr>
        <p:sp>
          <p:nvSpPr>
            <p:cNvPr id="16" name="文本框 15"/>
            <p:cNvSpPr txBox="1"/>
            <p:nvPr/>
          </p:nvSpPr>
          <p:spPr>
            <a:xfrm>
              <a:off x="766529" y="2478673"/>
              <a:ext cx="47210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8000" b="1" dirty="0">
                  <a:solidFill>
                    <a:schemeClr val="bg1"/>
                  </a:solidFill>
                  <a:cs typeface="+mn-ea"/>
                  <a:sym typeface="+mn-lt"/>
                </a:rPr>
                <a:t>感谢聆听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7396061" y="4647514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矩形 1"/>
          <p:cNvSpPr/>
          <p:nvPr/>
        </p:nvSpPr>
        <p:spPr>
          <a:xfrm>
            <a:off x="839470" y="2343927"/>
            <a:ext cx="4660201" cy="325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美丽的乡间小路，暮归的老牛，缤纷的云彩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这些是属于乡村的美丽，让我们一起走进乡村人家去看一看吧！ 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03" y="2477950"/>
            <a:ext cx="5222188" cy="2986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2106" y="2128793"/>
            <a:ext cx="6329680" cy="31146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陈醉云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：原名陈英儒，自号醉云楼主，广东台山人。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主要作品：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寒星集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乡下人家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爱的乐章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醉云集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53" y="2128793"/>
            <a:ext cx="3572180" cy="47292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53944" y="1142974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45268" y="2508387"/>
            <a:ext cx="10750667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构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成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 芍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药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鸡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冠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花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朴  素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率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领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倘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若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附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近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捣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衣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绘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画     和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谐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1902" y="1988271"/>
            <a:ext cx="86754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gòu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26934" y="1982400"/>
            <a:ext cx="119616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sháo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96285" y="1965205"/>
            <a:ext cx="77938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pǔ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08328" y="1982400"/>
            <a:ext cx="73129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sù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7999" y="3307419"/>
            <a:ext cx="130837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shuài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48249" y="3303829"/>
            <a:ext cx="101021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dǎo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90382" y="3277423"/>
            <a:ext cx="123463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tǎng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7797407" y="3242301"/>
            <a:ext cx="88517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huì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336373" y="3252570"/>
            <a:ext cx="93647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xié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15" name="矩形 14"/>
          <p:cNvSpPr/>
          <p:nvPr/>
        </p:nvSpPr>
        <p:spPr>
          <a:xfrm>
            <a:off x="5963290" y="1996869"/>
            <a:ext cx="109517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guān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96284" y="3250486"/>
            <a:ext cx="65755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fù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1159" y="201383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词语学习：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838589" y="2388628"/>
            <a:ext cx="1925638" cy="213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照例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天高地阔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263561" y="4077257"/>
            <a:ext cx="3197385" cy="460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天地之间形成的地方。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232222" y="2695921"/>
            <a:ext cx="3399002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按照惯例，按照常情。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53" y="2128793"/>
            <a:ext cx="3572180" cy="4729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0187" y="210091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1808812" y="27696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2953385" y="281236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4112240" y="2786305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5355854" y="276970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6510176" y="277128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1516887" y="4366285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2669776" y="4373429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3821570" y="437680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4991258" y="438035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47"/>
          <p:cNvGraphicFramePr>
            <a:graphicFrameLocks noGrp="1"/>
          </p:cNvGraphicFramePr>
          <p:nvPr/>
        </p:nvGraphicFramePr>
        <p:xfrm>
          <a:off x="6173424" y="437680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矩形 14">
            <a:hlinkClick r:id="rId2" action="ppaction://hlinksldjump"/>
          </p:cNvPr>
          <p:cNvSpPr/>
          <p:nvPr/>
        </p:nvSpPr>
        <p:spPr>
          <a:xfrm>
            <a:off x="1818323" y="277663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构</a:t>
            </a:r>
          </a:p>
        </p:txBody>
      </p:sp>
      <p:sp>
        <p:nvSpPr>
          <p:cNvPr id="16" name="矩形 15">
            <a:hlinkClick r:id="" action="ppaction://noaction"/>
          </p:cNvPr>
          <p:cNvSpPr/>
          <p:nvPr/>
        </p:nvSpPr>
        <p:spPr>
          <a:xfrm>
            <a:off x="2978759" y="275353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饰</a:t>
            </a:r>
          </a:p>
        </p:txBody>
      </p:sp>
      <p:sp>
        <p:nvSpPr>
          <p:cNvPr id="17" name="矩形 16">
            <a:hlinkClick r:id="rId2" action="ppaction://hlinksldjump"/>
          </p:cNvPr>
          <p:cNvSpPr/>
          <p:nvPr/>
        </p:nvSpPr>
        <p:spPr>
          <a:xfrm>
            <a:off x="4095115" y="2777921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蹲</a:t>
            </a:r>
          </a:p>
        </p:txBody>
      </p:sp>
      <p:sp>
        <p:nvSpPr>
          <p:cNvPr id="18" name="矩形 17">
            <a:hlinkClick r:id="" action="ppaction://noaction"/>
          </p:cNvPr>
          <p:cNvSpPr/>
          <p:nvPr/>
        </p:nvSpPr>
        <p:spPr>
          <a:xfrm>
            <a:off x="5354162" y="2792609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凤</a:t>
            </a:r>
          </a:p>
        </p:txBody>
      </p:sp>
      <p:sp>
        <p:nvSpPr>
          <p:cNvPr id="19" name="矩形 18">
            <a:hlinkClick r:id="rId2" action="ppaction://hlinksldjump"/>
          </p:cNvPr>
          <p:cNvSpPr/>
          <p:nvPr/>
        </p:nvSpPr>
        <p:spPr>
          <a:xfrm>
            <a:off x="6536860" y="275747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序</a:t>
            </a:r>
          </a:p>
        </p:txBody>
      </p:sp>
      <p:sp>
        <p:nvSpPr>
          <p:cNvPr id="20" name="矩形 19">
            <a:hlinkClick r:id="" action="ppaction://noaction"/>
          </p:cNvPr>
          <p:cNvSpPr/>
          <p:nvPr/>
        </p:nvSpPr>
        <p:spPr>
          <a:xfrm>
            <a:off x="1542255" y="4351522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觅</a:t>
            </a:r>
          </a:p>
        </p:txBody>
      </p:sp>
      <p:sp>
        <p:nvSpPr>
          <p:cNvPr id="21" name="矩形 20">
            <a:hlinkClick r:id="" action="ppaction://noaction"/>
          </p:cNvPr>
          <p:cNvSpPr/>
          <p:nvPr/>
        </p:nvSpPr>
        <p:spPr>
          <a:xfrm>
            <a:off x="2675277" y="4365847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耸</a:t>
            </a:r>
          </a:p>
        </p:txBody>
      </p:sp>
      <p:sp>
        <p:nvSpPr>
          <p:cNvPr id="22" name="矩形 21">
            <a:hlinkClick r:id="" action="ppaction://noaction"/>
          </p:cNvPr>
          <p:cNvSpPr/>
          <p:nvPr/>
        </p:nvSpPr>
        <p:spPr>
          <a:xfrm>
            <a:off x="3827433" y="43732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踏</a:t>
            </a:r>
          </a:p>
        </p:txBody>
      </p:sp>
      <p:sp>
        <p:nvSpPr>
          <p:cNvPr id="23" name="矩形 22">
            <a:hlinkClick r:id="" action="ppaction://noaction"/>
          </p:cNvPr>
          <p:cNvSpPr/>
          <p:nvPr/>
        </p:nvSpPr>
        <p:spPr>
          <a:xfrm>
            <a:off x="5020834" y="43732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倘</a:t>
            </a:r>
          </a:p>
        </p:txBody>
      </p:sp>
      <p:sp>
        <p:nvSpPr>
          <p:cNvPr id="24" name="矩形 23">
            <a:hlinkClick r:id="" action="ppaction://noaction"/>
          </p:cNvPr>
          <p:cNvSpPr/>
          <p:nvPr/>
        </p:nvSpPr>
        <p:spPr>
          <a:xfrm>
            <a:off x="6196306" y="435929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绘</a:t>
            </a:r>
          </a:p>
        </p:txBody>
      </p:sp>
      <p:graphicFrame>
        <p:nvGraphicFramePr>
          <p:cNvPr id="25" name="Group 47"/>
          <p:cNvGraphicFramePr>
            <a:graphicFrameLocks noGrp="1"/>
          </p:cNvGraphicFramePr>
          <p:nvPr/>
        </p:nvGraphicFramePr>
        <p:xfrm>
          <a:off x="7699948" y="277395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矩形 25">
            <a:hlinkClick r:id="" action="ppaction://noaction"/>
          </p:cNvPr>
          <p:cNvSpPr/>
          <p:nvPr/>
        </p:nvSpPr>
        <p:spPr>
          <a:xfrm>
            <a:off x="7719558" y="2763532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例</a:t>
            </a:r>
          </a:p>
        </p:txBody>
      </p:sp>
      <p:graphicFrame>
        <p:nvGraphicFramePr>
          <p:cNvPr id="27" name="Group 47"/>
          <p:cNvGraphicFramePr>
            <a:graphicFrameLocks noGrp="1"/>
          </p:cNvGraphicFramePr>
          <p:nvPr/>
        </p:nvGraphicFramePr>
        <p:xfrm>
          <a:off x="8922167" y="277663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矩形 27">
            <a:hlinkClick r:id="" action="ppaction://noaction"/>
          </p:cNvPr>
          <p:cNvSpPr/>
          <p:nvPr/>
        </p:nvSpPr>
        <p:spPr>
          <a:xfrm>
            <a:off x="8947156" y="2738548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率</a:t>
            </a:r>
          </a:p>
        </p:txBody>
      </p:sp>
      <p:graphicFrame>
        <p:nvGraphicFramePr>
          <p:cNvPr id="29" name="Group 47"/>
          <p:cNvGraphicFramePr>
            <a:graphicFrameLocks noGrp="1"/>
          </p:cNvGraphicFramePr>
          <p:nvPr/>
        </p:nvGraphicFramePr>
        <p:xfrm>
          <a:off x="7329328" y="4384705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矩形 29">
            <a:hlinkClick r:id="" action="ppaction://noaction"/>
          </p:cNvPr>
          <p:cNvSpPr/>
          <p:nvPr/>
        </p:nvSpPr>
        <p:spPr>
          <a:xfrm>
            <a:off x="7360676" y="438895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谐</a:t>
            </a:r>
          </a:p>
        </p:txBody>
      </p:sp>
      <p:graphicFrame>
        <p:nvGraphicFramePr>
          <p:cNvPr id="31" name="Group 47"/>
          <p:cNvGraphicFramePr>
            <a:graphicFrameLocks noGrp="1"/>
          </p:cNvGraphicFramePr>
          <p:nvPr/>
        </p:nvGraphicFramePr>
        <p:xfrm>
          <a:off x="8479855" y="440153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矩形 31">
            <a:hlinkClick r:id="" action="ppaction://noaction"/>
          </p:cNvPr>
          <p:cNvSpPr/>
          <p:nvPr/>
        </p:nvSpPr>
        <p:spPr>
          <a:xfrm>
            <a:off x="8500290" y="438377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寄</a:t>
            </a:r>
          </a:p>
        </p:txBody>
      </p:sp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9687872" y="4394729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矩形 33">
            <a:hlinkClick r:id="" action="ppaction://noaction"/>
          </p:cNvPr>
          <p:cNvSpPr/>
          <p:nvPr/>
        </p:nvSpPr>
        <p:spPr>
          <a:xfrm>
            <a:off x="9713711" y="4381527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8" grpId="0"/>
      <p:bldP spid="30" grpId="0"/>
      <p:bldP spid="32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89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捺变成点，折钩支撑。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2700087" cy="4298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   构成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爸青、红的瓜，碧绿的叶，构成了别有风趣的装饰。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木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构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06797" y="1879445"/>
            <a:ext cx="1224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gòu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1" y="3889829"/>
            <a:ext cx="2241991" cy="296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89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横钩要短，悬针竖挺拔。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结构：左右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装饰  饰品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小明把房间装饰得很漂亮。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饣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31962" y="2029009"/>
            <a:ext cx="990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shì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41" y="3889829"/>
            <a:ext cx="2241991" cy="296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0fmn3xw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</Words>
  <Application>Microsoft Office PowerPoint</Application>
  <PresentationFormat>宽屏</PresentationFormat>
  <Paragraphs>239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Arial</vt:lpstr>
      <vt:lpstr>Wingdings</vt:lpstr>
      <vt:lpstr>思源黑体 CN Regular</vt:lpstr>
      <vt:lpstr>FandolFang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25</cp:revision>
  <dcterms:created xsi:type="dcterms:W3CDTF">2020-08-04T18:44:00Z</dcterms:created>
  <dcterms:modified xsi:type="dcterms:W3CDTF">2023-01-10T06:18:20Z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4395E0772E5E4B5387562252C9384740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