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7" r:id="rId2"/>
    <p:sldId id="287" r:id="rId3"/>
    <p:sldId id="259" r:id="rId4"/>
    <p:sldId id="309" r:id="rId5"/>
    <p:sldId id="288" r:id="rId6"/>
    <p:sldId id="289" r:id="rId7"/>
    <p:sldId id="260" r:id="rId8"/>
    <p:sldId id="302" r:id="rId9"/>
    <p:sldId id="261" r:id="rId10"/>
    <p:sldId id="303" r:id="rId11"/>
    <p:sldId id="290" r:id="rId12"/>
    <p:sldId id="306" r:id="rId13"/>
    <p:sldId id="292" r:id="rId14"/>
    <p:sldId id="310" r:id="rId15"/>
    <p:sldId id="285" r:id="rId16"/>
    <p:sldId id="286" r:id="rId17"/>
    <p:sldId id="311" r:id="rId18"/>
    <p:sldId id="300" r:id="rId19"/>
    <p:sldId id="312" r:id="rId20"/>
    <p:sldId id="275" r:id="rId21"/>
    <p:sldId id="276" r:id="rId22"/>
    <p:sldId id="308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766">
          <p15:clr>
            <a:srgbClr val="A4A3A4"/>
          </p15:clr>
        </p15:guide>
        <p15:guide id="3" pos="3840">
          <p15:clr>
            <a:srgbClr val="A4A3A4"/>
          </p15:clr>
        </p15:guide>
        <p15:guide id="4" pos="6836">
          <p15:clr>
            <a:srgbClr val="A4A3A4"/>
          </p15:clr>
        </p15:guide>
        <p15:guide id="5" pos="727">
          <p15:clr>
            <a:srgbClr val="A4A3A4"/>
          </p15:clr>
        </p15:guide>
        <p15:guide id="6" pos="389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818" autoAdjust="0"/>
  </p:normalViewPr>
  <p:slideViewPr>
    <p:cSldViewPr snapToGrid="0">
      <p:cViewPr varScale="1">
        <p:scale>
          <a:sx n="116" d="100"/>
          <a:sy n="116" d="100"/>
        </p:scale>
        <p:origin x="-354" y="-96"/>
      </p:cViewPr>
      <p:guideLst>
        <p:guide orient="horz" pos="2160"/>
        <p:guide orient="horz" pos="766"/>
        <p:guide pos="3840"/>
        <p:guide pos="6836"/>
        <p:guide pos="727"/>
        <p:guide pos="3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jpe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五边形 7"/>
          <p:cNvSpPr>
            <a:spLocks noChangeArrowheads="1"/>
          </p:cNvSpPr>
          <p:nvPr/>
        </p:nvSpPr>
        <p:spPr bwMode="auto">
          <a:xfrm>
            <a:off x="-10094" y="489775"/>
            <a:ext cx="4920297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8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第</a:t>
            </a:r>
            <a:r>
              <a:rPr lang="zh-CN" altLang="en-US" sz="2800" dirty="0">
                <a:solidFill>
                  <a:srgbClr val="FFFFFF"/>
                </a:solidFill>
                <a:latin typeface="微软雅黑" panose="020B0503020204020204" pitchFamily="34" charset="-122"/>
              </a:rPr>
              <a:t>六</a:t>
            </a:r>
            <a:r>
              <a:rPr lang="zh-CN" altLang="en-US" sz="28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单元  正比例和反比例</a:t>
            </a:r>
          </a:p>
        </p:txBody>
      </p:sp>
      <p:sp>
        <p:nvSpPr>
          <p:cNvPr id="7" name="文本框 3"/>
          <p:cNvSpPr txBox="1"/>
          <p:nvPr/>
        </p:nvSpPr>
        <p:spPr>
          <a:xfrm>
            <a:off x="0" y="1880042"/>
            <a:ext cx="12192000" cy="117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.3 </a:t>
            </a:r>
            <a:r>
              <a:rPr lang="zh-CN" altLang="en-US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成反比例的量</a:t>
            </a:r>
            <a:endParaRPr lang="zh-CN" altLang="en-US" sz="60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860053" y="3513138"/>
            <a:ext cx="2265492" cy="2412143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10094" y="5826427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9482443" y="4697877"/>
            <a:ext cx="2688609" cy="2160123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1126659" y="1337048"/>
            <a:ext cx="10101635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装配一批计算机，装配计算机的工作效率和工作时间如下表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86967" y="2044793"/>
            <a:ext cx="9155527" cy="1384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1386967" y="3510118"/>
            <a:ext cx="7548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装配计算机的工作效率和工作时间成反比例吗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为什么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1220788" y="4006019"/>
            <a:ext cx="8340070" cy="2232502"/>
          </a:xfrm>
          <a:prstGeom prst="roundRect">
            <a:avLst>
              <a:gd name="adj" fmla="val 75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248242" y="4105694"/>
            <a:ext cx="808426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工作效率和工作时间之间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呈反方向变化</a:t>
            </a: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，而且</a:t>
            </a:r>
            <a:endParaRPr lang="en-US" altLang="zh-CN" sz="28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两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个相关联的量每组对应的数字乘积是一定的</a:t>
            </a: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，所</a:t>
            </a:r>
            <a:endParaRPr lang="en-US" altLang="zh-CN" sz="28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以，工作效率和工作时间成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反比例。</a:t>
            </a:r>
            <a:endParaRPr lang="zh-CN" altLang="en-US" sz="28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1006192" y="1163638"/>
            <a:ext cx="10114525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练一练：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下面每个小方格的边长都表示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厘米。看图填表，并回答问题。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flipH="1">
            <a:off x="10051622" y="3033270"/>
            <a:ext cx="1919088" cy="2540719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8048" y="1744695"/>
            <a:ext cx="7552754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37225" y="3051228"/>
            <a:ext cx="7714397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1154113" y="4778714"/>
            <a:ext cx="752901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(1 )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长方形的面积一定，长与宽成反比例吗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为什么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  <a:p>
            <a:pPr>
              <a:lnSpc>
                <a:spcPts val="36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成；长和宽的乘积一定。</a:t>
            </a:r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36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长方形的周长一定，长与宽成反比例吗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为什么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不成，长和宽的乘积不一定。</a:t>
            </a:r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6920" y="3771358"/>
            <a:ext cx="365806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96920" y="4153231"/>
            <a:ext cx="365806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7877" y="3752306"/>
            <a:ext cx="365806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07877" y="4157422"/>
            <a:ext cx="365806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43648" y="3764740"/>
            <a:ext cx="365806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45920" y="4162804"/>
            <a:ext cx="365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14672" y="3767012"/>
            <a:ext cx="365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16944" y="4165076"/>
            <a:ext cx="365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8877223" y="4304457"/>
            <a:ext cx="2256939" cy="2190679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10" name="矩形 9"/>
          <p:cNvSpPr/>
          <p:nvPr/>
        </p:nvSpPr>
        <p:spPr>
          <a:xfrm>
            <a:off x="1235919" y="1216025"/>
            <a:ext cx="10114525" cy="662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练一练：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64311" y="2262240"/>
            <a:ext cx="2928645" cy="858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42618" y="3711823"/>
            <a:ext cx="2520918" cy="835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50331" y="4802518"/>
            <a:ext cx="3342625" cy="910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96301" y="1938407"/>
                <a:ext cx="841897" cy="11692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80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3600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11</m:t>
                        </m:r>
                      </m:num>
                      <m:den>
                        <m:r>
                          <a:rPr lang="en-US" altLang="zh-CN" sz="3600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7</m:t>
                        </m:r>
                      </m:den>
                    </m:f>
                  </m:oMath>
                </a14:m>
                <a:endParaRPr lang="zh-CN" altLang="en-US" sz="2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301" y="1938407"/>
                <a:ext cx="841897" cy="1169231"/>
              </a:xfrm>
              <a:prstGeom prst="rect">
                <a:avLst/>
              </a:prstGeom>
              <a:blipFill rotWithShape="1">
                <a:blip r:embed="rId7"/>
                <a:stretch>
                  <a:fillRect l="-14" t="-33" r="-7014" b="-39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992956" y="3357209"/>
                <a:ext cx="646331" cy="12700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80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3600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3600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2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2956" y="3357209"/>
                <a:ext cx="646331" cy="1270091"/>
              </a:xfrm>
              <a:prstGeom prst="rect">
                <a:avLst/>
              </a:prstGeom>
              <a:blipFill rotWithShape="1">
                <a:blip r:embed="rId8"/>
                <a:stretch>
                  <a:fillRect l="-91" t="-47" r="-11027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943213" y="4542757"/>
                <a:ext cx="646331" cy="1168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80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3600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3600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4</m:t>
                        </m:r>
                      </m:den>
                    </m:f>
                  </m:oMath>
                </a14:m>
                <a:endParaRPr lang="zh-CN" altLang="en-US" sz="2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3213" y="4542757"/>
                <a:ext cx="646331" cy="1168077"/>
              </a:xfrm>
              <a:prstGeom prst="rect">
                <a:avLst/>
              </a:prstGeom>
              <a:blipFill rotWithShape="1">
                <a:blip r:embed="rId9"/>
                <a:stretch>
                  <a:fillRect l="-58" t="-52" r="-11060" b="-39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椭圆 3"/>
          <p:cNvSpPr/>
          <p:nvPr/>
        </p:nvSpPr>
        <p:spPr>
          <a:xfrm>
            <a:off x="6484033" y="2738258"/>
            <a:ext cx="3734363" cy="1325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想一想：怎么用简便的方法来计算！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54112" y="1216025"/>
            <a:ext cx="9672638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工地要运一批水泥，每天运的吨数和需要的天数如下表：</a:t>
            </a:r>
            <a:endParaRPr lang="zh-CN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五边形 2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9309924" y="4286499"/>
            <a:ext cx="1918583" cy="2518709"/>
          </a:xfrm>
          <a:prstGeom prst="rect">
            <a:avLst/>
          </a:prstGeom>
        </p:spPr>
      </p:pic>
      <p:sp>
        <p:nvSpPr>
          <p:cNvPr id="14" name="圆角矩形 13"/>
          <p:cNvSpPr/>
          <p:nvPr/>
        </p:nvSpPr>
        <p:spPr>
          <a:xfrm>
            <a:off x="1306285" y="3128597"/>
            <a:ext cx="7613369" cy="2700703"/>
          </a:xfrm>
          <a:prstGeom prst="roundRect">
            <a:avLst>
              <a:gd name="adj" fmla="val 60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根据反比例的意义，相对应的两种相关联的量，当它们的乘积总是一定时，这两种量成反比例关系。从上面的表格中，我们不难发现，每天运的吨数与需要的天数是两种相关联的量，而且它们的乘积一定，所以，每天运的吨数与需要的天数成反比例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28214" y="1802990"/>
            <a:ext cx="9132422" cy="1271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9549279" y="3648262"/>
            <a:ext cx="2554941" cy="320973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154112" y="1216025"/>
            <a:ext cx="9672638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工地要运一批水泥，每天运的吨数和需要的天数如下表：</a:t>
            </a:r>
            <a:endParaRPr lang="zh-CN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五边形 2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14" name="圆角矩形 13"/>
          <p:cNvSpPr/>
          <p:nvPr/>
        </p:nvSpPr>
        <p:spPr>
          <a:xfrm>
            <a:off x="1154112" y="3128597"/>
            <a:ext cx="8548687" cy="2497503"/>
          </a:xfrm>
          <a:prstGeom prst="roundRect">
            <a:avLst>
              <a:gd name="adj" fmla="val 45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方法小结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要判断两种量是否成反比例，一是观察两种量是否是相关联的量；二是看两种量的变化方向是否相反；三是看这两种相关联的量的乘积是否一定。如果符合上述条件，则这两种量成反比例关系。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28214" y="1802990"/>
            <a:ext cx="9132422" cy="1271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8847550" y="4266145"/>
            <a:ext cx="2786987" cy="2187257"/>
          </a:xfrm>
          <a:prstGeom prst="rect">
            <a:avLst/>
          </a:prstGeom>
        </p:spPr>
      </p:pic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" name="矩形 2"/>
          <p:cNvSpPr/>
          <p:nvPr/>
        </p:nvSpPr>
        <p:spPr>
          <a:xfrm>
            <a:off x="1111809" y="1397359"/>
            <a:ext cx="98475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加工零件的总个数一定，每小时加工的零件个数和加工的时间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成 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_______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比例；订数学书的本数与所需要的钱数成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________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比例；加工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零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件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的总个数一定，已经加工的零件和没有加工的零件个数</a:t>
            </a:r>
            <a:r>
              <a:rPr lang="zh-CN" altLang="en-US" sz="2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比例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如果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x÷y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712×2,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那么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成（   	）比例；如果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4:x=5: y,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那么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成（    ）比例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已知变量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成反比例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完成下表。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465244" y="4872800"/>
          <a:ext cx="6737461" cy="132629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357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1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1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72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3147">
                <a:tc>
                  <a:txBody>
                    <a:bodyPr/>
                    <a:lstStyle/>
                    <a:p>
                      <a:pPr marL="34290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2400" spc="5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</a:t>
                      </a:r>
                      <a:endParaRPr lang="zh-CN" sz="1600" i="1" spc="5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zh-CN" sz="2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00" indent="215900" algn="l">
                        <a:lnSpc>
                          <a:spcPts val="17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zh-CN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endParaRPr lang="zh-CN" sz="1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0200" indent="215900" algn="l">
                        <a:lnSpc>
                          <a:spcPts val="17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zh-CN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</a:t>
                      </a:r>
                      <a:endParaRPr lang="zh-CN" sz="1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zh-CN" sz="2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147">
                <a:tc>
                  <a:txBody>
                    <a:bodyPr/>
                    <a:lstStyle/>
                    <a:p>
                      <a:pPr marL="34290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spc="5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y</a:t>
                      </a:r>
                      <a:endParaRPr lang="zh-CN" sz="1600" i="1" spc="5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0200" indent="215900" algn="l">
                        <a:lnSpc>
                          <a:spcPts val="17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zh-CN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endParaRPr lang="zh-CN" sz="1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zh-CN" sz="24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0200" indent="215900" algn="l">
                        <a:lnSpc>
                          <a:spcPts val="17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zh-CN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endParaRPr lang="zh-CN" sz="1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0200" indent="215900" algn="l">
                        <a:lnSpc>
                          <a:spcPts val="17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  <a:endParaRPr lang="zh-CN" sz="1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80883" y="1886697"/>
            <a:ext cx="492443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55107" y="1886697"/>
            <a:ext cx="492443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74125" y="2457227"/>
            <a:ext cx="800219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不成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35581" y="3038284"/>
            <a:ext cx="492443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13667" y="3599011"/>
            <a:ext cx="492443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33894" y="4915677"/>
            <a:ext cx="546945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96529" y="5214714"/>
                <a:ext cx="615874" cy="1142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45</m:t>
                          </m:r>
                        </m:num>
                        <m:den>
                          <m: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4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529" y="5214714"/>
                <a:ext cx="615874" cy="1142429"/>
              </a:xfrm>
              <a:prstGeom prst="rect">
                <a:avLst/>
              </a:prstGeom>
              <a:blipFill rotWithShape="1">
                <a:blip r:embed="rId3"/>
                <a:stretch>
                  <a:fillRect l="-65" t="-8" r="-2319" b="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7191812" y="4883844"/>
            <a:ext cx="620683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4.5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904954" y="5150290"/>
            <a:ext cx="2921054" cy="1627028"/>
          </a:xfrm>
          <a:prstGeom prst="rect">
            <a:avLst/>
          </a:prstGeom>
        </p:spPr>
      </p:pic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13" name="矩形 12"/>
          <p:cNvSpPr/>
          <p:nvPr/>
        </p:nvSpPr>
        <p:spPr>
          <a:xfrm>
            <a:off x="1154113" y="1216025"/>
            <a:ext cx="9672637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如果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y=8x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）比例，则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 ∶y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＝（　   ）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∶ （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）。</a:t>
            </a:r>
          </a:p>
        </p:txBody>
      </p:sp>
      <p:sp>
        <p:nvSpPr>
          <p:cNvPr id="23" name="矩形 22"/>
          <p:cNvSpPr/>
          <p:nvPr/>
        </p:nvSpPr>
        <p:spPr>
          <a:xfrm>
            <a:off x="1151426" y="1769175"/>
            <a:ext cx="96484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练习本总价和练习本本数的比值是（    　）；当（　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）一定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   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）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和（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）成（  　    ）比例。</a:t>
            </a:r>
          </a:p>
        </p:txBody>
      </p:sp>
      <p:sp>
        <p:nvSpPr>
          <p:cNvPr id="4" name="矩形 3"/>
          <p:cNvSpPr/>
          <p:nvPr/>
        </p:nvSpPr>
        <p:spPr>
          <a:xfrm>
            <a:off x="1191021" y="2850441"/>
            <a:ext cx="964842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填空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）两种相关联的量，一种量变化，另一种量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  ），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两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种相对应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的量的（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）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一定时，这两种量成反比例关系。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）如果用字母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分别表示两种相关联的量，用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k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表示它们的积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反比例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关系可以表示为（	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）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5801" y="1216025"/>
            <a:ext cx="492443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75495" y="1233954"/>
            <a:ext cx="365806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507072" y="1233954"/>
            <a:ext cx="365806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48855" y="1788117"/>
            <a:ext cx="800219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单价</a:t>
            </a:r>
          </a:p>
        </p:txBody>
      </p:sp>
      <p:sp>
        <p:nvSpPr>
          <p:cNvPr id="16" name="TextBox 10"/>
          <p:cNvSpPr txBox="1"/>
          <p:nvPr/>
        </p:nvSpPr>
        <p:spPr>
          <a:xfrm>
            <a:off x="8261177" y="1768926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单价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86598" y="2428704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练习本总价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817421" y="2441420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练习本总价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16189" y="2315044"/>
            <a:ext cx="492443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726033" y="3502060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也随着变化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44727" y="3923838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积</a:t>
            </a:r>
          </a:p>
        </p:txBody>
      </p:sp>
      <p:sp>
        <p:nvSpPr>
          <p:cNvPr id="7" name="矩形 6"/>
          <p:cNvSpPr/>
          <p:nvPr/>
        </p:nvSpPr>
        <p:spPr>
          <a:xfrm>
            <a:off x="5540970" y="5177184"/>
            <a:ext cx="750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err="1">
                <a:solidFill>
                  <a:srgbClr val="FF0000"/>
                </a:solidFill>
              </a:rPr>
              <a:t>xy</a:t>
            </a:r>
            <a:r>
              <a:rPr lang="en-US" altLang="zh-CN" sz="2400" dirty="0">
                <a:solidFill>
                  <a:srgbClr val="FF0000"/>
                </a:solidFill>
              </a:rPr>
              <a:t>=k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5" grpId="0"/>
      <p:bldP spid="17" grpId="0"/>
      <p:bldP spid="18" grpId="0"/>
      <p:bldP spid="6" grpId="0"/>
      <p:bldP spid="20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345705" y="4719918"/>
            <a:ext cx="2665561" cy="1674581"/>
          </a:xfrm>
          <a:prstGeom prst="rect">
            <a:avLst/>
          </a:prstGeom>
        </p:spPr>
      </p:pic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24" name="矩形 23"/>
          <p:cNvSpPr/>
          <p:nvPr/>
        </p:nvSpPr>
        <p:spPr>
          <a:xfrm>
            <a:off x="1090099" y="1136744"/>
            <a:ext cx="983213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选择题。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）把一堆化肥装入麻袋，麻袋的数量和每袋化肥的重量。（     　）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．成正比例      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．成反比例    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．不成比例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）和一定，加数和另一个加数。（     　）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．成正比例      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．成反比例    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．不成比例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）在汽车每次运货吨数、运货次数和运货的总吨数这三种量中，成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比例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关系是（　     ），成反比例关系是（　     ）。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．汽车每次运货吨数一定，运货次数和运货总吨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数。         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．汽车运货次数一定，每次运货的吨数和运货总吨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C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．汽车运货总吨数一定，每次运货的吨数和运货的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次数。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02905" y="1658097"/>
            <a:ext cx="410690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32175" y="2765238"/>
            <a:ext cx="425116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16187" y="4375194"/>
            <a:ext cx="437940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62046" y="4391916"/>
            <a:ext cx="425116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9042822" y="3751727"/>
            <a:ext cx="2869482" cy="1756101"/>
          </a:xfrm>
          <a:prstGeom prst="rect">
            <a:avLst/>
          </a:prstGeom>
        </p:spPr>
      </p:pic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13" name="矩形 12"/>
          <p:cNvSpPr/>
          <p:nvPr/>
        </p:nvSpPr>
        <p:spPr>
          <a:xfrm>
            <a:off x="1154111" y="1229472"/>
            <a:ext cx="9885923" cy="662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在果园里种植一批果树，果树的行数和每行棵数如下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表。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492623" y="1986154"/>
          <a:ext cx="9203903" cy="101184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926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6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6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6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6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99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8104">
                <a:tc>
                  <a:txBody>
                    <a:bodyPr/>
                    <a:lstStyle/>
                    <a:p>
                      <a:pPr marL="13970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indent="200025" algn="ctr">
                        <a:lnSpc>
                          <a:spcPts val="17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4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745">
                <a:tc>
                  <a:txBody>
                    <a:bodyPr/>
                    <a:lstStyle/>
                    <a:p>
                      <a:pPr marL="13970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每行棵数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1252497" y="3052047"/>
            <a:ext cx="953316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(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1)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写出几组对应的果树的行数和每行棵数的积，积相等吗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30×4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120,6×2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120,10×12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120,15×8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120,20×6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120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积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相等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(2)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果树的行数和每行的棵数成反比例吗？为什么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果树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的行数和每行的棵数成反比例，因为它们的乘积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相等。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7423150" y="4759479"/>
            <a:ext cx="3429000" cy="2098521"/>
          </a:xfrm>
          <a:prstGeom prst="rect">
            <a:avLst/>
          </a:prstGeom>
        </p:spPr>
      </p:pic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13" name="矩形 12"/>
          <p:cNvSpPr/>
          <p:nvPr/>
        </p:nvSpPr>
        <p:spPr>
          <a:xfrm>
            <a:off x="1089258" y="1410072"/>
            <a:ext cx="101817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明画了面积是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平方厘米的长方形，长和宽的数据如下表。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94237" y="3192015"/>
            <a:ext cx="9533165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根据表中数据判断，长方形的长和宽成反比例吗？为什么？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609603" y="2242140"/>
          <a:ext cx="8704292" cy="8826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2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6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7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73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7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74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0111">
                <a:tc>
                  <a:txBody>
                    <a:bodyPr/>
                    <a:lstStyle/>
                    <a:p>
                      <a:pPr marL="20320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长</a:t>
                      </a: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TW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厘米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529">
                <a:tc>
                  <a:txBody>
                    <a:bodyPr/>
                    <a:lstStyle/>
                    <a:p>
                      <a:pPr marL="20320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宽</a:t>
                      </a:r>
                      <a:r>
                        <a:rPr lang="zh-CN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TW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厘米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1534578" y="3863225"/>
            <a:ext cx="73808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长方形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的长和宽成反比例，因为长和宽的乘积一定。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54113" y="4799500"/>
            <a:ext cx="2679621" cy="192597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93220" y="2191132"/>
            <a:ext cx="94690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）正比例关系的意义是什么？怎样用字母表示这种关系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？（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）判断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两种相关联量成不成正比例的关键是什么？说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说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生活中有哪些成正比例的量？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10249536" y="4940490"/>
            <a:ext cx="1942463" cy="1917510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132868" y="1216025"/>
            <a:ext cx="99262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下面每题中的两个量成不成比例？成正比例的画“〇”，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成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反比例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的画“△”。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）比例尺一定，图上距离和实际距离。	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（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	）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）三角形的面积一定，三角形的底和高。	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（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	）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）人的年龄和身高。	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（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	）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）看一本书，每天看的页数和需要的天数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        （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	）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）路程一定，行驶的速度和时间。	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（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	）</a:t>
            </a:r>
          </a:p>
          <a:p>
            <a:pPr>
              <a:lnSpc>
                <a:spcPct val="150000"/>
              </a:lnSpc>
            </a:pP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790776" y="2639217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〇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9819987" y="3212544"/>
            <a:ext cx="5229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△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806540" y="3941644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〇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834212" y="4481386"/>
            <a:ext cx="5229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△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847659" y="5129804"/>
            <a:ext cx="5229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△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4" name="矩形 3"/>
          <p:cNvSpPr/>
          <p:nvPr/>
        </p:nvSpPr>
        <p:spPr>
          <a:xfrm>
            <a:off x="1154111" y="1360666"/>
            <a:ext cx="1027588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判断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下面各题中的两种量是否成比例，如果成比例，成什么比例？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）报纸的单价一定，订阅的份数和总价。	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（      ）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）圆柱的体积一定，它的底面积和高。	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（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）运动员跳高的高度和他的身高。	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（    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    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）把一筐桃平均分给小猴，猴的只数和每只猴分得桃的个 数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 （      ）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）圆的面积和它的半径。	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  （      ）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）在学校会议室的地面上铺地砖，地砖的面积和需要地砖的块数。	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                                                        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                                           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）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53386" y="1846357"/>
            <a:ext cx="543739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553386" y="2396062"/>
            <a:ext cx="543739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316194" y="2982265"/>
            <a:ext cx="902811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不成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35504" y="3494486"/>
            <a:ext cx="543739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97455" y="4064411"/>
            <a:ext cx="902811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不成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496716" y="5183985"/>
            <a:ext cx="543739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3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24" name="矩形 23"/>
          <p:cNvSpPr/>
          <p:nvPr/>
        </p:nvSpPr>
        <p:spPr>
          <a:xfrm>
            <a:off x="1154116" y="998075"/>
            <a:ext cx="9672637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名同学看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红楼梦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一书情况如下：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540215" y="1620045"/>
          <a:ext cx="8900438" cy="1176945"/>
        </p:xfrm>
        <a:graphic>
          <a:graphicData uri="http://schemas.openxmlformats.org/drawingml/2006/table">
            <a:tbl>
              <a:tblPr/>
              <a:tblGrid>
                <a:gridCol w="2244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5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9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07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0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2315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姓名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小明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小花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小红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小军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315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每天看的页数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</a:t>
                      </a:r>
                      <a:endParaRPr lang="zh-CN" sz="24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</a:t>
                      </a:r>
                      <a:endParaRPr lang="zh-CN" sz="24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60</a:t>
                      </a:r>
                      <a:endParaRPr lang="zh-CN" sz="24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zh-CN" sz="2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315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所用的天数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</a:t>
                      </a:r>
                      <a:endParaRPr lang="zh-CN" sz="2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zh-CN" sz="24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zh-CN" sz="24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  <a:endParaRPr lang="zh-CN" sz="24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155610" y="2764762"/>
            <a:ext cx="969803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）把表中的数据填完整。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）小红每天看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页，看了（    ）天，每天看的页数与所用天数的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乘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积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是（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）；小军看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天，每天看的页数与所用的天数的乘积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）。这里的乘积表示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         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）从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表中可以看出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）和（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）是两个相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关联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量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 （     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）随着（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）的变化而变化，且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它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们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     ）总是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一定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03620" y="2216450"/>
            <a:ext cx="4975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69667" y="2206949"/>
            <a:ext cx="497541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55033" y="1827997"/>
            <a:ext cx="7630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45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64971" y="3246854"/>
            <a:ext cx="497541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53148" y="3797766"/>
            <a:ext cx="15230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360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85768" y="4346403"/>
            <a:ext cx="15230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360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421399" y="4526576"/>
            <a:ext cx="3946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红楼梦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这本书的总页数</a:t>
            </a:r>
          </a:p>
        </p:txBody>
      </p:sp>
      <p:sp>
        <p:nvSpPr>
          <p:cNvPr id="20" name="矩形 19"/>
          <p:cNvSpPr/>
          <p:nvPr/>
        </p:nvSpPr>
        <p:spPr>
          <a:xfrm>
            <a:off x="4341732" y="5075483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每天看的页数</a:t>
            </a:r>
          </a:p>
        </p:txBody>
      </p:sp>
      <p:sp>
        <p:nvSpPr>
          <p:cNvPr id="21" name="矩形 20"/>
          <p:cNvSpPr/>
          <p:nvPr/>
        </p:nvSpPr>
        <p:spPr>
          <a:xfrm>
            <a:off x="6983556" y="5045032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所用的天数</a:t>
            </a:r>
          </a:p>
        </p:txBody>
      </p:sp>
      <p:sp>
        <p:nvSpPr>
          <p:cNvPr id="23" name="矩形 22"/>
          <p:cNvSpPr/>
          <p:nvPr/>
        </p:nvSpPr>
        <p:spPr>
          <a:xfrm>
            <a:off x="3189767" y="5605825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每天看的页数</a:t>
            </a:r>
          </a:p>
        </p:txBody>
      </p:sp>
      <p:sp>
        <p:nvSpPr>
          <p:cNvPr id="25" name="矩形 24"/>
          <p:cNvSpPr/>
          <p:nvPr/>
        </p:nvSpPr>
        <p:spPr>
          <a:xfrm>
            <a:off x="6145493" y="5598711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所用的天数</a:t>
            </a:r>
          </a:p>
        </p:txBody>
      </p:sp>
      <p:sp>
        <p:nvSpPr>
          <p:cNvPr id="26" name="矩形 25"/>
          <p:cNvSpPr/>
          <p:nvPr/>
        </p:nvSpPr>
        <p:spPr>
          <a:xfrm>
            <a:off x="2726254" y="6148172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每天看的页数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  <p:bldP spid="17" grpId="0"/>
      <p:bldP spid="18" grpId="0"/>
      <p:bldP spid="11" grpId="0"/>
      <p:bldP spid="20" grpId="0"/>
      <p:bldP spid="21" grpId="0"/>
      <p:bldP spid="23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26773" y="1369242"/>
            <a:ext cx="8622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试一试：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元购买笔记本，购买笔记本的单价和数量如下表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4112" y="1830907"/>
            <a:ext cx="9580393" cy="1189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54112" y="3020629"/>
            <a:ext cx="5965664" cy="1294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34046" y="4467141"/>
            <a:ext cx="8587408" cy="2221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658462" y="5659468"/>
            <a:ext cx="1533538" cy="1118414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1146787" y="1312476"/>
            <a:ext cx="9841327" cy="4439273"/>
          </a:xfrm>
          <a:prstGeom prst="roundRect">
            <a:avLst>
              <a:gd name="adj" fmla="val 40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15477" y="1585009"/>
            <a:ext cx="9672637" cy="3894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我们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可以用下面的式子表示这几个量之间的关系</a:t>
            </a:r>
            <a:r>
              <a:rPr lang="en-US" altLang="zh-CN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      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单价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数量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总价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一定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单价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和数量是两种相关联的量，单价变化，数量也随着变化</a:t>
            </a: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。当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单价和数量的积总是一定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也就是总价一定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时，笔记本的单价</a:t>
            </a: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和购买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的数量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成反比例关系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，笔记本的单价和购买的数量是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成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反比例的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量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1153553" y="1054661"/>
            <a:ext cx="9605962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试一试：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生产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个零件，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工作效率和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工作时间如下表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7534" y="1559663"/>
            <a:ext cx="9605962" cy="1278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1113797" y="2874668"/>
            <a:ext cx="96726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填写上表，说说工作时间是随着哪个量的变化而变化的。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相对应的两个数的乘积各是多少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(3)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这个乘积表示的实际意义是什么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你能用式子表示它与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工作效率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作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时间之间的关系吗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04554" y="2199517"/>
            <a:ext cx="5300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84605" y="2198862"/>
            <a:ext cx="530087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60515" y="3380175"/>
            <a:ext cx="12390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240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23525" y="4993095"/>
            <a:ext cx="96726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工作效率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和工作时间之间呈反方向变化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即工作效率越低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需要的时间 </a:t>
            </a:r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越长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反之亦然。两个相关联的量每组对应的数字乘积一定。写成关</a:t>
            </a:r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系式为：工作效率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工作时间＝工作总量（一定）。</a:t>
            </a:r>
            <a:endParaRPr lang="zh-CN" alt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389" y="4025218"/>
            <a:ext cx="2381250" cy="271630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8746" y="1837895"/>
            <a:ext cx="8468004" cy="4374646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54112" y="1377862"/>
            <a:ext cx="6032421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讨论：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比较上面两题，找出他们的共同点：</a:t>
            </a:r>
          </a:p>
        </p:txBody>
      </p:sp>
      <p:sp>
        <p:nvSpPr>
          <p:cNvPr id="11" name="矩形 10"/>
          <p:cNvSpPr/>
          <p:nvPr/>
        </p:nvSpPr>
        <p:spPr>
          <a:xfrm>
            <a:off x="3005661" y="2255643"/>
            <a:ext cx="711958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上两题有这些共同点：</a:t>
            </a:r>
            <a:endParaRPr lang="en-US" altLang="zh-CN" sz="28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①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都有两种相关联的量</a:t>
            </a: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lang="en-US" altLang="zh-CN" sz="28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②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如果其中</a:t>
            </a:r>
            <a:r>
              <a:rPr lang="en-US" altLang="zh-CN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种量</a:t>
            </a: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扩大（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或缩小）几倍</a:t>
            </a:r>
            <a:r>
              <a:rPr lang="en-US" altLang="zh-CN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另</a:t>
            </a: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  <a:endParaRPr lang="en-US" altLang="zh-CN" sz="28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种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量</a:t>
            </a: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随着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缩小（或扩大）</a:t>
            </a: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几倍；</a:t>
            </a:r>
            <a:endParaRPr lang="en-US" altLang="zh-CN" sz="28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③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两个量的乘积一定。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5838" y="1192437"/>
            <a:ext cx="8468004" cy="382331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2560049" y="1586426"/>
                <a:ext cx="7119582" cy="29546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8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如果</a:t>
                </a:r>
                <a:r>
                  <a:rPr lang="zh-CN" altLang="en-US" sz="28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用</a:t>
                </a:r>
                <a:r>
                  <a:rPr lang="en-US" altLang="zh-CN" sz="28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x</a:t>
                </a:r>
                <a:r>
                  <a:rPr lang="zh-CN" altLang="en-US" sz="28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和</a:t>
                </a:r>
                <a:r>
                  <a:rPr lang="en-US" altLang="zh-CN" sz="28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y</a:t>
                </a:r>
                <a:r>
                  <a:rPr lang="zh-CN" altLang="en-US" sz="28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表示</a:t>
                </a:r>
                <a:r>
                  <a:rPr lang="zh-CN" altLang="en-US" sz="28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两种相关联的量，用</a:t>
                </a:r>
                <a:r>
                  <a:rPr lang="en-US" altLang="zh-CN" sz="28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k</a:t>
                </a:r>
                <a:r>
                  <a:rPr lang="zh-CN" altLang="en-US" sz="28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表示它们的积，</a:t>
                </a:r>
                <a:r>
                  <a:rPr lang="zh-CN" altLang="en-US" sz="28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反比例</a:t>
                </a:r>
                <a:r>
                  <a:rPr lang="zh-CN" altLang="en-US" sz="28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关系可以用下而的式子表示</a:t>
                </a:r>
                <a:r>
                  <a:rPr lang="en-US" altLang="zh-CN" sz="28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: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3600" i="1" dirty="0" smtClean="0">
                        <a:solidFill>
                          <a:schemeClr val="bg1"/>
                        </a:solidFill>
                        <a:latin typeface="Cambria Math" panose="02040503050406030204"/>
                        <a:ea typeface="楷体" panose="02010609060101010101" pitchFamily="49" charset="-122"/>
                      </a:rPr>
                      <m:t>𝑥</m:t>
                    </m:r>
                  </m:oMath>
                </a14:m>
                <a:r>
                  <a:rPr lang="en-US" altLang="zh-CN" sz="36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×y=k</a:t>
                </a:r>
                <a:r>
                  <a:rPr lang="en-US" altLang="zh-CN" sz="36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(</a:t>
                </a:r>
                <a:r>
                  <a:rPr lang="zh-CN" altLang="en-US" sz="36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定</a:t>
                </a:r>
                <a:r>
                  <a:rPr lang="en-US" altLang="zh-CN" sz="36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)</a:t>
                </a:r>
                <a:endParaRPr lang="zh-CN" altLang="en-US" sz="36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049" y="1586426"/>
                <a:ext cx="7119582" cy="2954655"/>
              </a:xfrm>
              <a:prstGeom prst="rect">
                <a:avLst/>
              </a:prstGeom>
              <a:blipFill rotWithShape="1">
                <a:blip r:embed="rId4"/>
                <a:stretch>
                  <a:fillRect l="-5" t="-7" r="5" b="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06285" y="5015753"/>
            <a:ext cx="5013833" cy="1418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777996" y="4643251"/>
            <a:ext cx="2097508" cy="2127700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54113" y="1363942"/>
            <a:ext cx="9672637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糖果厂生产一批水果糖。把这些水果糖平均分装在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若干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袋子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里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，每袋装的粒数和装的袋数如下表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2044" y="2604776"/>
            <a:ext cx="9111412" cy="1131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1154112" y="3682697"/>
            <a:ext cx="96726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(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1 )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写出几组相对应的每袋粒数和袋数的积，比较积的大小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12×500=6000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15×400=6000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20×300=6000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；乘积相等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(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2)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每袋装的粒数和袋数成反比例吗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为什么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成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反比例。因为这两个量相互关联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且乘积一定。</a:t>
            </a:r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1930048" y="4330465"/>
            <a:ext cx="8443337" cy="2232502"/>
          </a:xfrm>
          <a:prstGeom prst="roundRect">
            <a:avLst>
              <a:gd name="adj" fmla="val 69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1029898" y="1363943"/>
            <a:ext cx="1061206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试一试：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工地要运一批水泥，每天运的吨数和需要的天数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如下表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46294" y="2102607"/>
            <a:ext cx="9480456" cy="159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1346294" y="3713116"/>
            <a:ext cx="77123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每天运的吨数和需要的天数成反比例吗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为什么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0048" y="4402844"/>
            <a:ext cx="844333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每天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运的吨数和需要的天数之间呈反方向变化</a:t>
            </a: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28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而且两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个相关联的量每组对应的数字乘积是一定的</a:t>
            </a: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28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所以，每天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运的吨数和需要的天数成反比例。</a:t>
            </a:r>
            <a:endParaRPr lang="zh-CN" altLang="en-US" sz="28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1676</Words>
  <Application>Microsoft Office PowerPoint</Application>
  <PresentationFormat>宽屏</PresentationFormat>
  <Paragraphs>252</Paragraphs>
  <Slides>22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楷体</vt:lpstr>
      <vt:lpstr>宋体</vt:lpstr>
      <vt:lpstr>微软雅黑</vt:lpstr>
      <vt:lpstr>Arial</vt:lpstr>
      <vt:lpstr>Calibri</vt:lpstr>
      <vt:lpstr>Calibri Light</vt:lpstr>
      <vt:lpstr>Cambria Math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第一PPT模板网-WWW.1PPT.COM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693</cp:revision>
  <dcterms:created xsi:type="dcterms:W3CDTF">2016-05-27T03:58:00Z</dcterms:created>
  <dcterms:modified xsi:type="dcterms:W3CDTF">2023-01-16T20:58:15Z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4A2F39168EE74487A1512ABBD7ABB868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