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5"/>
  </p:notesMasterIdLst>
  <p:handoutMasterIdLst>
    <p:handoutMasterId r:id="rId16"/>
  </p:handoutMasterIdLst>
  <p:sldIdLst>
    <p:sldId id="301" r:id="rId2"/>
    <p:sldId id="317" r:id="rId3"/>
    <p:sldId id="327" r:id="rId4"/>
    <p:sldId id="279" r:id="rId5"/>
    <p:sldId id="336" r:id="rId6"/>
    <p:sldId id="337" r:id="rId7"/>
    <p:sldId id="338" r:id="rId8"/>
    <p:sldId id="339" r:id="rId9"/>
    <p:sldId id="340" r:id="rId10"/>
    <p:sldId id="296" r:id="rId11"/>
    <p:sldId id="297" r:id="rId12"/>
    <p:sldId id="341" r:id="rId13"/>
    <p:sldId id="299"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33CC"/>
    <a:srgbClr val="0000FF"/>
    <a:srgbClr val="00FFFF"/>
    <a:srgbClr val="FFFF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9" autoAdjust="0"/>
    <p:restoredTop sz="94660"/>
  </p:normalViewPr>
  <p:slideViewPr>
    <p:cSldViewPr>
      <p:cViewPr varScale="1">
        <p:scale>
          <a:sx n="109" d="100"/>
          <a:sy n="109" d="100"/>
        </p:scale>
        <p:origin x="-16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smtClean="0">
                <a:latin typeface="Arial" panose="020B0604020202020204" pitchFamily="34" charset="0"/>
              </a:defRPr>
            </a:lvl1pPr>
          </a:lstStyle>
          <a:p>
            <a:pPr>
              <a:defRPr/>
            </a:pPr>
            <a:endParaRPr lang="en-US" altLang="zh-CN"/>
          </a:p>
        </p:txBody>
      </p:sp>
      <p:sp>
        <p:nvSpPr>
          <p:cNvPr id="143363" name="Rectangle 3"/>
          <p:cNvSpPr>
            <a:spLocks noGrp="1" noChangeArrowheads="1"/>
          </p:cNvSpPr>
          <p:nvPr>
            <p:ph type="dt" idx="1"/>
          </p:nvPr>
        </p:nvSpPr>
        <p:spPr bwMode="auto">
          <a:xfrm>
            <a:off x="3886200"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smtClean="0">
                <a:latin typeface="Arial" panose="020B0604020202020204" pitchFamily="34" charset="0"/>
              </a:defRPr>
            </a:lvl1pPr>
          </a:lstStyle>
          <a:p>
            <a:pPr>
              <a:defRPr/>
            </a:pPr>
            <a:endParaRPr lang="en-US" altLang="zh-CN"/>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143365" name="Rectangle 5"/>
          <p:cNvSpPr>
            <a:spLocks noGrp="1" noChangeArrowheads="1"/>
          </p:cNvSpPr>
          <p:nvPr>
            <p:ph type="body" sz="quarter" idx="3"/>
          </p:nvPr>
        </p:nvSpPr>
        <p:spPr bwMode="auto">
          <a:xfrm>
            <a:off x="914400" y="4343400"/>
            <a:ext cx="50292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43366" name="Rectangle 6"/>
          <p:cNvSpPr>
            <a:spLocks noGrp="1" noChangeArrowheads="1"/>
          </p:cNvSpPr>
          <p:nvPr>
            <p:ph type="ftr" sz="quarter" idx="4"/>
          </p:nvPr>
        </p:nvSpPr>
        <p:spPr bwMode="auto">
          <a:xfrm>
            <a:off x="0" y="8686800"/>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smtClean="0">
                <a:latin typeface="Arial" panose="020B0604020202020204" pitchFamily="34" charset="0"/>
              </a:defRPr>
            </a:lvl1pPr>
          </a:lstStyle>
          <a:p>
            <a:pPr>
              <a:defRPr/>
            </a:pPr>
            <a:endParaRPr lang="en-US" altLang="zh-CN"/>
          </a:p>
        </p:txBody>
      </p:sp>
      <p:sp>
        <p:nvSpPr>
          <p:cNvPr id="143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smtClean="0">
                <a:latin typeface="Arial" panose="020B0604020202020204" pitchFamily="34" charset="0"/>
              </a:defRPr>
            </a:lvl1pPr>
          </a:lstStyle>
          <a:p>
            <a:pPr>
              <a:defRPr/>
            </a:pPr>
            <a:fld id="{90AC4377-94C5-4277-A4F8-10FF7DA78B7F}"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p:cNvSpPr>
            <a:spLocks noGrp="1" noRot="1" noChangeAspect="1" noTextEdit="1"/>
          </p:cNvSpPr>
          <p:nvPr>
            <p:ph type="sldImg"/>
          </p:nvPr>
        </p:nvSpPr>
        <p:spPr/>
      </p:sp>
      <p:sp>
        <p:nvSpPr>
          <p:cNvPr id="17411"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17412"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1AA1AE54-1728-4CB6-AEF6-807DCCF20299}" type="slidenum">
              <a:rPr lang="en-US" altLang="zh-CN"/>
              <a:t>1</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p:sp>
      <p:sp>
        <p:nvSpPr>
          <p:cNvPr id="26627"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2662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D850D0ED-860C-4277-B622-D70F32068BB7}" type="slidenum">
              <a:rPr lang="en-US" altLang="zh-CN"/>
              <a:t>10</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p:sp>
      <p:sp>
        <p:nvSpPr>
          <p:cNvPr id="27651"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27652"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42AAA34B-F267-49A5-8DC9-33899C284395}" type="slidenum">
              <a:rPr lang="en-US" altLang="zh-CN"/>
              <a:t>11</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p:sp>
      <p:sp>
        <p:nvSpPr>
          <p:cNvPr id="28675"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28676"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6D69FE0E-3D71-47A0-B305-12C9BF8F3E52}" type="slidenum">
              <a:rPr lang="en-US" altLang="zh-CN"/>
              <a:t>12</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p:sp>
      <p:sp>
        <p:nvSpPr>
          <p:cNvPr id="29699"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29700"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C3419772-4166-4BC6-8E52-A9C44F601808}" type="slidenum">
              <a:rPr lang="en-US" altLang="zh-CN"/>
              <a:t>13</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p:sp>
      <p:sp>
        <p:nvSpPr>
          <p:cNvPr id="18435"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18436"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62D42F32-5505-43D0-A97B-1EBF7A19F8AC}" type="slidenum">
              <a:rPr lang="en-US" altLang="zh-CN"/>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p:cNvSpPr>
            <a:spLocks noGrp="1" noRot="1" noChangeAspect="1" noTextEdit="1"/>
          </p:cNvSpPr>
          <p:nvPr>
            <p:ph type="sldImg"/>
          </p:nvPr>
        </p:nvSpPr>
        <p:spPr/>
      </p:sp>
      <p:sp>
        <p:nvSpPr>
          <p:cNvPr id="19459"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19460"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57BD94BC-7571-4BE4-8B8D-6CB4BB452ECF}" type="slidenum">
              <a:rPr lang="en-US" altLang="zh-CN"/>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p:sp>
      <p:sp>
        <p:nvSpPr>
          <p:cNvPr id="20483"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20484"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FC41FB79-FA74-4863-BDE4-7E2B0E72F30E}" type="slidenum">
              <a:rPr lang="en-US" altLang="zh-CN"/>
              <a:t>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2B00AAD3-4BB5-4FED-BD3D-98DD0F733EE9}" type="slidenum">
              <a:rPr lang="en-US" altLang="zh-CN"/>
              <a:t>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22532"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F15AB708-AECD-425B-BA09-C08135FAB526}" type="slidenum">
              <a:rPr lang="en-US" altLang="zh-CN"/>
              <a:t>6</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TextEdit="1"/>
          </p:cNvSpPr>
          <p:nvPr>
            <p:ph type="sldImg"/>
          </p:nvPr>
        </p:nvSpPr>
        <p:spPr/>
      </p:sp>
      <p:sp>
        <p:nvSpPr>
          <p:cNvPr id="23555"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23556"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4EE7A6A4-6538-44B9-8313-6D9BF75B8857}" type="slidenum">
              <a:rPr lang="en-US" altLang="zh-CN"/>
              <a:t>7</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TextEdit="1"/>
          </p:cNvSpPr>
          <p:nvPr>
            <p:ph type="sldImg"/>
          </p:nvPr>
        </p:nvSpPr>
        <p:spPr/>
      </p:sp>
      <p:sp>
        <p:nvSpPr>
          <p:cNvPr id="24579"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24580"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9D9816D7-5C85-42CF-9252-B09031A821BD}" type="slidenum">
              <a:rPr lang="en-US" altLang="zh-CN"/>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p:sp>
      <p:sp>
        <p:nvSpPr>
          <p:cNvPr id="25603"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
        <p:nvSpPr>
          <p:cNvPr id="25604"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3139FD29-7DD2-4F37-BFC0-83B18A27F6FB}" type="slidenum">
              <a:rPr lang="en-US" altLang="zh-CN"/>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21"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62819" name="Picture 3" descr="副本3"/>
          <p:cNvPicPr>
            <a:picLocks noChangeAspect="1" noChangeArrowheads="1"/>
          </p:cNvPicPr>
          <p:nvPr userDrawn="1"/>
        </p:nvPicPr>
        <p:blipFill>
          <a:blip r:embed="rId13" cstate="email"/>
          <a:srcRect/>
          <a:stretch>
            <a:fillRect/>
          </a:stretch>
        </p:blipFill>
        <p:spPr bwMode="auto">
          <a:xfrm>
            <a:off x="282575" y="501650"/>
            <a:ext cx="8643938" cy="606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22" name="Picture 6" descr="未标题-1"/>
          <p:cNvPicPr>
            <a:picLocks noChangeAspect="1" noChangeArrowheads="1"/>
          </p:cNvPicPr>
          <p:nvPr userDrawn="1"/>
        </p:nvPicPr>
        <p:blipFill>
          <a:blip r:embed="rId14" cstate="email"/>
          <a:srcRect/>
          <a:stretch>
            <a:fillRect/>
          </a:stretch>
        </p:blipFill>
        <p:spPr bwMode="auto">
          <a:xfrm rot="7475063">
            <a:off x="7725569" y="3483769"/>
            <a:ext cx="1449387"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23" name="Picture 7" descr="未标题-1"/>
          <p:cNvPicPr>
            <a:picLocks noChangeAspect="1" noChangeArrowheads="1"/>
          </p:cNvPicPr>
          <p:nvPr userDrawn="1"/>
        </p:nvPicPr>
        <p:blipFill>
          <a:blip r:embed="rId15" cstate="email"/>
          <a:srcRect/>
          <a:stretch>
            <a:fillRect/>
          </a:stretch>
        </p:blipFill>
        <p:spPr bwMode="auto">
          <a:xfrm>
            <a:off x="8340725" y="2632075"/>
            <a:ext cx="55086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24" name="Picture 8" descr="未标题-1"/>
          <p:cNvPicPr>
            <a:picLocks noChangeAspect="1" noChangeArrowheads="1"/>
          </p:cNvPicPr>
          <p:nvPr userDrawn="1"/>
        </p:nvPicPr>
        <p:blipFill>
          <a:blip r:embed="rId15" cstate="email"/>
          <a:srcRect/>
          <a:stretch>
            <a:fillRect/>
          </a:stretch>
        </p:blipFill>
        <p:spPr bwMode="auto">
          <a:xfrm rot="-722109">
            <a:off x="7861300" y="3954463"/>
            <a:ext cx="550863"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25" name="Picture 9" descr="未标题-1"/>
          <p:cNvPicPr>
            <a:picLocks noChangeAspect="1" noChangeArrowheads="1"/>
          </p:cNvPicPr>
          <p:nvPr userDrawn="1"/>
        </p:nvPicPr>
        <p:blipFill>
          <a:blip r:embed="rId16" cstate="email"/>
          <a:srcRect/>
          <a:stretch>
            <a:fillRect/>
          </a:stretch>
        </p:blipFill>
        <p:spPr bwMode="auto">
          <a:xfrm rot="20873640" flipH="1">
            <a:off x="8342313" y="2066925"/>
            <a:ext cx="49212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27" name="Picture 11" descr="未标题-1"/>
          <p:cNvPicPr>
            <a:picLocks noChangeAspect="1" noChangeArrowheads="1"/>
          </p:cNvPicPr>
          <p:nvPr userDrawn="1"/>
        </p:nvPicPr>
        <p:blipFill>
          <a:blip r:embed="rId17" cstate="email"/>
          <a:srcRect/>
          <a:stretch>
            <a:fillRect/>
          </a:stretch>
        </p:blipFill>
        <p:spPr bwMode="auto">
          <a:xfrm rot="20873640" flipH="1">
            <a:off x="8329613" y="1751013"/>
            <a:ext cx="287337"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29" name="Picture 13" descr="未标题-1"/>
          <p:cNvPicPr>
            <a:picLocks noChangeAspect="1" noChangeArrowheads="1"/>
          </p:cNvPicPr>
          <p:nvPr userDrawn="1"/>
        </p:nvPicPr>
        <p:blipFill>
          <a:blip r:embed="rId18" cstate="email"/>
          <a:srcRect/>
          <a:stretch>
            <a:fillRect/>
          </a:stretch>
        </p:blipFill>
        <p:spPr bwMode="auto">
          <a:xfrm rot="7475063">
            <a:off x="326232" y="699294"/>
            <a:ext cx="671512"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30" name="Picture 14" descr="未标题-1"/>
          <p:cNvPicPr>
            <a:picLocks noChangeAspect="1" noChangeArrowheads="1"/>
          </p:cNvPicPr>
          <p:nvPr userDrawn="1"/>
        </p:nvPicPr>
        <p:blipFill>
          <a:blip r:embed="rId19" cstate="email"/>
          <a:srcRect/>
          <a:stretch>
            <a:fillRect/>
          </a:stretch>
        </p:blipFill>
        <p:spPr bwMode="auto">
          <a:xfrm rot="447492">
            <a:off x="395288" y="1035050"/>
            <a:ext cx="35083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31" name="Picture 15" descr="未标题-1"/>
          <p:cNvPicPr>
            <a:picLocks noChangeAspect="1" noChangeArrowheads="1"/>
          </p:cNvPicPr>
          <p:nvPr userDrawn="1"/>
        </p:nvPicPr>
        <p:blipFill>
          <a:blip r:embed="rId20" cstate="email"/>
          <a:srcRect/>
          <a:stretch>
            <a:fillRect/>
          </a:stretch>
        </p:blipFill>
        <p:spPr bwMode="auto">
          <a:xfrm rot="16634938" flipH="1">
            <a:off x="908050" y="604838"/>
            <a:ext cx="3206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32" name="Picture 16" descr="未标题-1"/>
          <p:cNvPicPr>
            <a:picLocks noChangeAspect="1" noChangeArrowheads="1"/>
          </p:cNvPicPr>
          <p:nvPr userDrawn="1"/>
        </p:nvPicPr>
        <p:blipFill>
          <a:blip r:embed="rId21" cstate="email"/>
          <a:srcRect/>
          <a:stretch>
            <a:fillRect/>
          </a:stretch>
        </p:blipFill>
        <p:spPr bwMode="auto">
          <a:xfrm rot="5454909" flipH="1">
            <a:off x="1474787" y="561976"/>
            <a:ext cx="225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2819"/>
                                        </p:tgtEl>
                                        <p:attrNameLst>
                                          <p:attrName>style.visibility</p:attrName>
                                        </p:attrNameLst>
                                      </p:cBhvr>
                                      <p:to>
                                        <p:strVal val="visible"/>
                                      </p:to>
                                    </p:set>
                                    <p:animEffect transition="in" filter="fade">
                                      <p:cBhvr>
                                        <p:cTn id="7" dur="500"/>
                                        <p:tgtEl>
                                          <p:spTgt spid="162819"/>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628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2823"/>
                                        </p:tgtEl>
                                        <p:attrNameLst>
                                          <p:attrName>style.visibility</p:attrName>
                                        </p:attrNameLst>
                                      </p:cBhvr>
                                      <p:to>
                                        <p:strVal val="visible"/>
                                      </p:to>
                                    </p:set>
                                  </p:childTnLst>
                                </p:cTn>
                              </p:par>
                              <p:par>
                                <p:cTn id="13" presetID="26" presetClass="emph" presetSubtype="0" repeatCount="indefinite" fill="hold" nodeType="withEffect">
                                  <p:stCondLst>
                                    <p:cond delay="0"/>
                                  </p:stCondLst>
                                  <p:childTnLst>
                                    <p:animEffect transition="out" filter="fade">
                                      <p:cBhvr>
                                        <p:cTn id="14" dur="1000" tmFilter="0, 0; .2, .5; .8, .5; 1, 0"/>
                                        <p:tgtEl>
                                          <p:spTgt spid="162822"/>
                                        </p:tgtEl>
                                      </p:cBhvr>
                                    </p:animEffect>
                                    <p:animScale>
                                      <p:cBhvr>
                                        <p:cTn id="15" dur="500" autoRev="1" fill="hold"/>
                                        <p:tgtEl>
                                          <p:spTgt spid="162822"/>
                                        </p:tgtEl>
                                      </p:cBhvr>
                                      <p:by x="105000" y="105000"/>
                                    </p:animScale>
                                  </p:childTnLst>
                                </p:cTn>
                              </p:par>
                              <p:par>
                                <p:cTn id="16" presetID="26" presetClass="emph" presetSubtype="0" repeatCount="indefinite" fill="hold" nodeType="withEffect">
                                  <p:stCondLst>
                                    <p:cond delay="200"/>
                                  </p:stCondLst>
                                  <p:childTnLst>
                                    <p:animEffect transition="out" filter="fade">
                                      <p:cBhvr>
                                        <p:cTn id="17" dur="1000" tmFilter="0, 0; .2, .5; .8, .5; 1, 0"/>
                                        <p:tgtEl>
                                          <p:spTgt spid="162823"/>
                                        </p:tgtEl>
                                      </p:cBhvr>
                                    </p:animEffect>
                                    <p:animScale>
                                      <p:cBhvr>
                                        <p:cTn id="18" dur="500" autoRev="1" fill="hold"/>
                                        <p:tgtEl>
                                          <p:spTgt spid="162823"/>
                                        </p:tgtEl>
                                      </p:cBhvr>
                                      <p:by x="105000" y="105000"/>
                                    </p:animScale>
                                  </p:childTnLst>
                                </p:cTn>
                              </p:par>
                              <p:par>
                                <p:cTn id="19" presetID="1" presetClass="entr" presetSubtype="0" fill="hold" nodeType="withEffect">
                                  <p:stCondLst>
                                    <p:cond delay="0"/>
                                  </p:stCondLst>
                                  <p:childTnLst>
                                    <p:set>
                                      <p:cBhvr>
                                        <p:cTn id="20" dur="1" fill="hold">
                                          <p:stCondLst>
                                            <p:cond delay="0"/>
                                          </p:stCondLst>
                                        </p:cTn>
                                        <p:tgtEl>
                                          <p:spTgt spid="162824"/>
                                        </p:tgtEl>
                                        <p:attrNameLst>
                                          <p:attrName>style.visibility</p:attrName>
                                        </p:attrNameLst>
                                      </p:cBhvr>
                                      <p:to>
                                        <p:strVal val="visible"/>
                                      </p:to>
                                    </p:set>
                                  </p:childTnLst>
                                </p:cTn>
                              </p:par>
                              <p:par>
                                <p:cTn id="21" presetID="26" presetClass="emph" presetSubtype="0" repeatCount="indefinite" fill="hold" nodeType="withEffect">
                                  <p:stCondLst>
                                    <p:cond delay="200"/>
                                  </p:stCondLst>
                                  <p:childTnLst>
                                    <p:animEffect transition="out" filter="fade">
                                      <p:cBhvr>
                                        <p:cTn id="22" dur="1000" tmFilter="0, 0; .2, .5; .8, .5; 1, 0"/>
                                        <p:tgtEl>
                                          <p:spTgt spid="162824"/>
                                        </p:tgtEl>
                                      </p:cBhvr>
                                    </p:animEffect>
                                    <p:animScale>
                                      <p:cBhvr>
                                        <p:cTn id="23" dur="500" autoRev="1" fill="hold"/>
                                        <p:tgtEl>
                                          <p:spTgt spid="162824"/>
                                        </p:tgtEl>
                                      </p:cBhvr>
                                      <p:by x="105000" y="105000"/>
                                    </p:animScale>
                                  </p:childTnLst>
                                </p:cTn>
                              </p:par>
                              <p:par>
                                <p:cTn id="24" presetID="1" presetClass="entr" presetSubtype="0" fill="hold" nodeType="withEffect">
                                  <p:stCondLst>
                                    <p:cond delay="0"/>
                                  </p:stCondLst>
                                  <p:childTnLst>
                                    <p:set>
                                      <p:cBhvr>
                                        <p:cTn id="25" dur="1" fill="hold">
                                          <p:stCondLst>
                                            <p:cond delay="0"/>
                                          </p:stCondLst>
                                        </p:cTn>
                                        <p:tgtEl>
                                          <p:spTgt spid="162825"/>
                                        </p:tgtEl>
                                        <p:attrNameLst>
                                          <p:attrName>style.visibility</p:attrName>
                                        </p:attrNameLst>
                                      </p:cBhvr>
                                      <p:to>
                                        <p:strVal val="visible"/>
                                      </p:to>
                                    </p:set>
                                  </p:childTnLst>
                                </p:cTn>
                              </p:par>
                              <p:par>
                                <p:cTn id="26" presetID="26" presetClass="emph" presetSubtype="0" repeatCount="indefinite" fill="hold" nodeType="withEffect">
                                  <p:stCondLst>
                                    <p:cond delay="0"/>
                                  </p:stCondLst>
                                  <p:childTnLst>
                                    <p:animEffect transition="out" filter="fade">
                                      <p:cBhvr>
                                        <p:cTn id="27" dur="1000" tmFilter="0, 0; .2, .5; .8, .5; 1, 0"/>
                                        <p:tgtEl>
                                          <p:spTgt spid="162825"/>
                                        </p:tgtEl>
                                      </p:cBhvr>
                                    </p:animEffect>
                                    <p:animScale>
                                      <p:cBhvr>
                                        <p:cTn id="28" dur="500" autoRev="1" fill="hold"/>
                                        <p:tgtEl>
                                          <p:spTgt spid="162825"/>
                                        </p:tgtEl>
                                      </p:cBhvr>
                                      <p:by x="105000" y="105000"/>
                                    </p:animScale>
                                  </p:childTnLst>
                                </p:cTn>
                              </p:par>
                              <p:par>
                                <p:cTn id="29" presetID="1" presetClass="entr" presetSubtype="0" fill="hold" nodeType="withEffect">
                                  <p:stCondLst>
                                    <p:cond delay="0"/>
                                  </p:stCondLst>
                                  <p:childTnLst>
                                    <p:set>
                                      <p:cBhvr>
                                        <p:cTn id="30" dur="1" fill="hold">
                                          <p:stCondLst>
                                            <p:cond delay="0"/>
                                          </p:stCondLst>
                                        </p:cTn>
                                        <p:tgtEl>
                                          <p:spTgt spid="162827"/>
                                        </p:tgtEl>
                                        <p:attrNameLst>
                                          <p:attrName>style.visibility</p:attrName>
                                        </p:attrNameLst>
                                      </p:cBhvr>
                                      <p:to>
                                        <p:strVal val="visible"/>
                                      </p:to>
                                    </p:set>
                                  </p:childTnLst>
                                </p:cTn>
                              </p:par>
                              <p:par>
                                <p:cTn id="31" presetID="26" presetClass="emph" presetSubtype="0" repeatCount="indefinite" fill="hold" nodeType="withEffect">
                                  <p:stCondLst>
                                    <p:cond delay="0"/>
                                  </p:stCondLst>
                                  <p:childTnLst>
                                    <p:animEffect transition="out" filter="fade">
                                      <p:cBhvr>
                                        <p:cTn id="32" dur="1000" tmFilter="0, 0; .2, .5; .8, .5; 1, 0"/>
                                        <p:tgtEl>
                                          <p:spTgt spid="162827"/>
                                        </p:tgtEl>
                                      </p:cBhvr>
                                    </p:animEffect>
                                    <p:animScale>
                                      <p:cBhvr>
                                        <p:cTn id="33" dur="500" autoRev="1" fill="hold"/>
                                        <p:tgtEl>
                                          <p:spTgt spid="162827"/>
                                        </p:tgtEl>
                                      </p:cBhvr>
                                      <p:by x="105000" y="105000"/>
                                    </p:animScale>
                                  </p:childTnLst>
                                </p:cTn>
                              </p:par>
                              <p:par>
                                <p:cTn id="34" presetID="1" presetClass="entr" presetSubtype="0" fill="hold" nodeType="withEffect">
                                  <p:stCondLst>
                                    <p:cond delay="0"/>
                                  </p:stCondLst>
                                  <p:childTnLst>
                                    <p:set>
                                      <p:cBhvr>
                                        <p:cTn id="35" dur="1" fill="hold">
                                          <p:stCondLst>
                                            <p:cond delay="0"/>
                                          </p:stCondLst>
                                        </p:cTn>
                                        <p:tgtEl>
                                          <p:spTgt spid="162829"/>
                                        </p:tgtEl>
                                        <p:attrNameLst>
                                          <p:attrName>style.visibility</p:attrName>
                                        </p:attrNameLst>
                                      </p:cBhvr>
                                      <p:to>
                                        <p:strVal val="visible"/>
                                      </p:to>
                                    </p:set>
                                  </p:childTnLst>
                                </p:cTn>
                              </p:par>
                              <p:par>
                                <p:cTn id="36" presetID="26" presetClass="emph" presetSubtype="0" repeatCount="indefinite" fill="hold" nodeType="withEffect">
                                  <p:stCondLst>
                                    <p:cond delay="200"/>
                                  </p:stCondLst>
                                  <p:childTnLst>
                                    <p:animEffect transition="out" filter="fade">
                                      <p:cBhvr>
                                        <p:cTn id="37" dur="1000" tmFilter="0, 0; .2, .5; .8, .5; 1, 0"/>
                                        <p:tgtEl>
                                          <p:spTgt spid="162829"/>
                                        </p:tgtEl>
                                      </p:cBhvr>
                                    </p:animEffect>
                                    <p:animScale>
                                      <p:cBhvr>
                                        <p:cTn id="38" dur="500" autoRev="1" fill="hold"/>
                                        <p:tgtEl>
                                          <p:spTgt spid="162829"/>
                                        </p:tgtEl>
                                      </p:cBhvr>
                                      <p:by x="105000" y="105000"/>
                                    </p:animScale>
                                  </p:childTnLst>
                                </p:cTn>
                              </p:par>
                              <p:par>
                                <p:cTn id="39" presetID="1" presetClass="entr" presetSubtype="0" fill="hold" nodeType="withEffect">
                                  <p:stCondLst>
                                    <p:cond delay="0"/>
                                  </p:stCondLst>
                                  <p:childTnLst>
                                    <p:set>
                                      <p:cBhvr>
                                        <p:cTn id="40" dur="1" fill="hold">
                                          <p:stCondLst>
                                            <p:cond delay="0"/>
                                          </p:stCondLst>
                                        </p:cTn>
                                        <p:tgtEl>
                                          <p:spTgt spid="162830"/>
                                        </p:tgtEl>
                                        <p:attrNameLst>
                                          <p:attrName>style.visibility</p:attrName>
                                        </p:attrNameLst>
                                      </p:cBhvr>
                                      <p:to>
                                        <p:strVal val="visible"/>
                                      </p:to>
                                    </p:set>
                                  </p:childTnLst>
                                </p:cTn>
                              </p:par>
                              <p:par>
                                <p:cTn id="41" presetID="26" presetClass="emph" presetSubtype="0" repeatCount="indefinite" fill="hold" nodeType="withEffect">
                                  <p:stCondLst>
                                    <p:cond delay="0"/>
                                  </p:stCondLst>
                                  <p:childTnLst>
                                    <p:animEffect transition="out" filter="fade">
                                      <p:cBhvr>
                                        <p:cTn id="42" dur="1000" tmFilter="0, 0; .2, .5; .8, .5; 1, 0"/>
                                        <p:tgtEl>
                                          <p:spTgt spid="162830"/>
                                        </p:tgtEl>
                                      </p:cBhvr>
                                    </p:animEffect>
                                    <p:animScale>
                                      <p:cBhvr>
                                        <p:cTn id="43" dur="500" autoRev="1" fill="hold"/>
                                        <p:tgtEl>
                                          <p:spTgt spid="162830"/>
                                        </p:tgtEl>
                                      </p:cBhvr>
                                      <p:by x="105000" y="105000"/>
                                    </p:animScale>
                                  </p:childTnLst>
                                </p:cTn>
                              </p:par>
                              <p:par>
                                <p:cTn id="44" presetID="1" presetClass="entr" presetSubtype="0" fill="hold" nodeType="withEffect">
                                  <p:stCondLst>
                                    <p:cond delay="0"/>
                                  </p:stCondLst>
                                  <p:childTnLst>
                                    <p:set>
                                      <p:cBhvr>
                                        <p:cTn id="45" dur="1" fill="hold">
                                          <p:stCondLst>
                                            <p:cond delay="0"/>
                                          </p:stCondLst>
                                        </p:cTn>
                                        <p:tgtEl>
                                          <p:spTgt spid="162831"/>
                                        </p:tgtEl>
                                        <p:attrNameLst>
                                          <p:attrName>style.visibility</p:attrName>
                                        </p:attrNameLst>
                                      </p:cBhvr>
                                      <p:to>
                                        <p:strVal val="visible"/>
                                      </p:to>
                                    </p:set>
                                  </p:childTnLst>
                                </p:cTn>
                              </p:par>
                              <p:par>
                                <p:cTn id="46" presetID="26" presetClass="emph" presetSubtype="0" repeatCount="indefinite" fill="hold" nodeType="withEffect">
                                  <p:stCondLst>
                                    <p:cond delay="0"/>
                                  </p:stCondLst>
                                  <p:childTnLst>
                                    <p:animEffect transition="out" filter="fade">
                                      <p:cBhvr>
                                        <p:cTn id="47" dur="1000" tmFilter="0, 0; .2, .5; .8, .5; 1, 0"/>
                                        <p:tgtEl>
                                          <p:spTgt spid="162831"/>
                                        </p:tgtEl>
                                      </p:cBhvr>
                                    </p:animEffect>
                                    <p:animScale>
                                      <p:cBhvr>
                                        <p:cTn id="48" dur="500" autoRev="1" fill="hold"/>
                                        <p:tgtEl>
                                          <p:spTgt spid="162831"/>
                                        </p:tgtEl>
                                      </p:cBhvr>
                                      <p:by x="105000" y="105000"/>
                                    </p:animScale>
                                  </p:childTnLst>
                                </p:cTn>
                              </p:par>
                              <p:par>
                                <p:cTn id="49" presetID="1" presetClass="entr" presetSubtype="0" fill="hold" nodeType="withEffect">
                                  <p:stCondLst>
                                    <p:cond delay="0"/>
                                  </p:stCondLst>
                                  <p:childTnLst>
                                    <p:set>
                                      <p:cBhvr>
                                        <p:cTn id="50" dur="1" fill="hold">
                                          <p:stCondLst>
                                            <p:cond delay="0"/>
                                          </p:stCondLst>
                                        </p:cTn>
                                        <p:tgtEl>
                                          <p:spTgt spid="162832"/>
                                        </p:tgtEl>
                                        <p:attrNameLst>
                                          <p:attrName>style.visibility</p:attrName>
                                        </p:attrNameLst>
                                      </p:cBhvr>
                                      <p:to>
                                        <p:strVal val="visible"/>
                                      </p:to>
                                    </p:set>
                                  </p:childTnLst>
                                </p:cTn>
                              </p:par>
                              <p:par>
                                <p:cTn id="51" presetID="26" presetClass="emph" presetSubtype="0" repeatCount="indefinite" fill="hold" nodeType="withEffect">
                                  <p:stCondLst>
                                    <p:cond delay="200"/>
                                  </p:stCondLst>
                                  <p:childTnLst>
                                    <p:animEffect transition="out" filter="fade">
                                      <p:cBhvr>
                                        <p:cTn id="52" dur="1000" tmFilter="0, 0; .2, .5; .8, .5; 1, 0"/>
                                        <p:tgtEl>
                                          <p:spTgt spid="162832"/>
                                        </p:tgtEl>
                                      </p:cBhvr>
                                    </p:animEffect>
                                    <p:animScale>
                                      <p:cBhvr>
                                        <p:cTn id="53" dur="500" autoRev="1" fill="hold"/>
                                        <p:tgtEl>
                                          <p:spTgt spid="16283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2.emf"/></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2.emf"/></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2.emf"/></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2.e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4.xml"/><Relationship Id="rId7" Type="http://schemas.openxmlformats.org/officeDocument/2006/relationships/image" Target="../media/image16.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5.emf"/><Relationship Id="rId10" Type="http://schemas.openxmlformats.org/officeDocument/2006/relationships/image" Target="../media/image12.emf"/><Relationship Id="rId4" Type="http://schemas.openxmlformats.org/officeDocument/2006/relationships/oleObject" Target="../embeddings/oleObject1.bin"/><Relationship Id="rId9" Type="http://schemas.openxmlformats.org/officeDocument/2006/relationships/image" Target="../media/image17.emf"/></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2.emf"/><Relationship Id="rId5" Type="http://schemas.openxmlformats.org/officeDocument/2006/relationships/image" Target="../media/image19.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3851275" y="2781300"/>
            <a:ext cx="148309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20000"/>
              </a:spcBef>
            </a:pPr>
            <a:r>
              <a:rPr lang="zh-CN" altLang="en-US" sz="2800" b="1" dirty="0">
                <a:solidFill>
                  <a:srgbClr val="0000FF"/>
                </a:solidFill>
                <a:latin typeface="微软雅黑" panose="020B0503020204020204" pitchFamily="34" charset="-122"/>
                <a:ea typeface="微软雅黑" panose="020B0503020204020204" pitchFamily="34" charset="-122"/>
              </a:rPr>
              <a:t>第</a:t>
            </a:r>
            <a:r>
              <a:rPr lang="en-US" altLang="zh-CN" sz="2800" b="1" dirty="0">
                <a:solidFill>
                  <a:srgbClr val="0000FF"/>
                </a:solidFill>
                <a:latin typeface="微软雅黑" panose="020B0503020204020204" pitchFamily="34" charset="-122"/>
                <a:ea typeface="微软雅黑" panose="020B0503020204020204" pitchFamily="34" charset="-122"/>
              </a:rPr>
              <a:t>2</a:t>
            </a:r>
            <a:r>
              <a:rPr lang="zh-CN" altLang="en-US" sz="2800" b="1" dirty="0">
                <a:solidFill>
                  <a:srgbClr val="0000FF"/>
                </a:solidFill>
                <a:latin typeface="微软雅黑" panose="020B0503020204020204" pitchFamily="34" charset="-122"/>
                <a:ea typeface="微软雅黑" panose="020B0503020204020204" pitchFamily="34" charset="-122"/>
              </a:rPr>
              <a:t>课时</a:t>
            </a:r>
          </a:p>
        </p:txBody>
      </p:sp>
      <p:sp>
        <p:nvSpPr>
          <p:cNvPr id="4099" name="Rectangle 6"/>
          <p:cNvSpPr>
            <a:spLocks noChangeArrowheads="1"/>
          </p:cNvSpPr>
          <p:nvPr/>
        </p:nvSpPr>
        <p:spPr bwMode="auto">
          <a:xfrm>
            <a:off x="-4022" y="1481136"/>
            <a:ext cx="914802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4400" b="1" dirty="0">
                <a:latin typeface="微软雅黑" panose="020B0503020204020204" pitchFamily="34" charset="-122"/>
                <a:ea typeface="微软雅黑" panose="020B0503020204020204" pitchFamily="34" charset="-122"/>
              </a:rPr>
              <a:t>6.3 </a:t>
            </a:r>
            <a:r>
              <a:rPr lang="zh-CN" altLang="en-US" sz="4400" b="1" dirty="0">
                <a:latin typeface="微软雅黑" panose="020B0503020204020204" pitchFamily="34" charset="-122"/>
                <a:ea typeface="微软雅黑" panose="020B0503020204020204" pitchFamily="34" charset="-122"/>
              </a:rPr>
              <a:t>频数直方图</a:t>
            </a:r>
          </a:p>
        </p:txBody>
      </p:sp>
      <p:pic>
        <p:nvPicPr>
          <p:cNvPr id="4100" name="Picture 8" descr="u=1085146586,1741743154&amp;fm=21&amp;gp=0"/>
          <p:cNvPicPr>
            <a:picLocks noChangeAspect="1" noChangeArrowheads="1"/>
          </p:cNvPicPr>
          <p:nvPr/>
        </p:nvPicPr>
        <p:blipFill>
          <a:blip r:embed="rId3"/>
          <a:srcRect/>
          <a:stretch>
            <a:fillRect/>
          </a:stretch>
        </p:blipFill>
        <p:spPr bwMode="auto">
          <a:xfrm>
            <a:off x="2917825" y="3717032"/>
            <a:ext cx="3295650"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p:cNvPicPr>
            <a:picLocks noChangeAspect="1" noChangeArrowheads="1"/>
          </p:cNvPicPr>
          <p:nvPr/>
        </p:nvPicPr>
        <p:blipFill>
          <a:blip r:embed="rId4" cstate="email"/>
          <a:srcRect/>
          <a:stretch>
            <a:fillRect/>
          </a:stretch>
        </p:blipFill>
        <p:spPr bwMode="auto">
          <a:xfrm>
            <a:off x="0" y="0"/>
            <a:ext cx="4572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0" y="6165304"/>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95288" y="1268413"/>
            <a:ext cx="8497887"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dirty="0">
                <a:latin typeface="Times New Roman" panose="02020603050405020304" pitchFamily="18" charset="0"/>
              </a:rPr>
              <a:t>1.</a:t>
            </a:r>
            <a:r>
              <a:rPr lang="zh-CN" altLang="en-US" sz="2400" b="1" dirty="0">
                <a:latin typeface="Times New Roman" panose="02020603050405020304" pitchFamily="18" charset="0"/>
              </a:rPr>
              <a:t>每年的</a:t>
            </a:r>
            <a:r>
              <a:rPr lang="en-US" altLang="zh-CN" sz="2400" b="1" dirty="0">
                <a:latin typeface="Times New Roman" panose="02020603050405020304" pitchFamily="18" charset="0"/>
              </a:rPr>
              <a:t>6</a:t>
            </a:r>
            <a:r>
              <a:rPr lang="zh-CN" altLang="en-US" sz="2400" b="1" dirty="0">
                <a:latin typeface="Times New Roman" panose="02020603050405020304" pitchFamily="18" charset="0"/>
              </a:rPr>
              <a:t>月</a:t>
            </a:r>
            <a:r>
              <a:rPr lang="en-US" altLang="zh-CN" sz="2400" b="1" dirty="0">
                <a:latin typeface="Times New Roman" panose="02020603050405020304" pitchFamily="18" charset="0"/>
              </a:rPr>
              <a:t>6</a:t>
            </a:r>
            <a:r>
              <a:rPr lang="zh-CN" altLang="en-US" sz="2400" b="1" dirty="0">
                <a:latin typeface="Times New Roman" panose="02020603050405020304" pitchFamily="18" charset="0"/>
              </a:rPr>
              <a:t>日是全国的爱眼日，让我们行动起来，爱护我们的眼睛！某校为了做好全校</a:t>
            </a:r>
            <a:r>
              <a:rPr lang="en-US" altLang="zh-CN" sz="2400" b="1" dirty="0">
                <a:latin typeface="Times New Roman" panose="02020603050405020304" pitchFamily="18" charset="0"/>
              </a:rPr>
              <a:t>2 000</a:t>
            </a:r>
            <a:r>
              <a:rPr lang="zh-CN" altLang="en-US" sz="2400" b="1" dirty="0">
                <a:latin typeface="Times New Roman" panose="02020603050405020304" pitchFamily="18" charset="0"/>
              </a:rPr>
              <a:t>名学生的眼睛保健工作，对学生的视力情况进行一次抽样调查，如图，是利用所得数据绘制的频数直方图</a:t>
            </a:r>
            <a:r>
              <a:rPr lang="en-US" altLang="zh-CN" sz="2400" b="1" dirty="0">
                <a:latin typeface="Times New Roman" panose="02020603050405020304" pitchFamily="18" charset="0"/>
              </a:rPr>
              <a:t>.</a:t>
            </a:r>
            <a:r>
              <a:rPr lang="zh-CN" altLang="en-US" sz="2400" b="1" dirty="0">
                <a:latin typeface="Times New Roman" panose="02020603050405020304" pitchFamily="18" charset="0"/>
              </a:rPr>
              <a:t>请你根据此图提供的信息，回答下列问题：</a:t>
            </a:r>
          </a:p>
        </p:txBody>
      </p:sp>
      <p:sp>
        <p:nvSpPr>
          <p:cNvPr id="156698" name="Text Box 26"/>
          <p:cNvSpPr txBox="1">
            <a:spLocks noChangeArrowheads="1"/>
          </p:cNvSpPr>
          <p:nvPr/>
        </p:nvSpPr>
        <p:spPr bwMode="auto">
          <a:xfrm>
            <a:off x="468313" y="2997200"/>
            <a:ext cx="4176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latin typeface="宋体" panose="02010600030101010101" pitchFamily="2" charset="-122"/>
              </a:rPr>
              <a:t>（</a:t>
            </a:r>
            <a:r>
              <a:rPr lang="en-US" altLang="zh-CN" sz="2400" b="1">
                <a:latin typeface="宋体" panose="02010600030101010101" pitchFamily="2" charset="-122"/>
              </a:rPr>
              <a:t>1</a:t>
            </a:r>
            <a:r>
              <a:rPr lang="zh-CN" altLang="en-US" sz="2400" b="1">
                <a:latin typeface="宋体" panose="02010600030101010101" pitchFamily="2" charset="-122"/>
              </a:rPr>
              <a:t>）本次调查共抽测了</a:t>
            </a:r>
            <a:r>
              <a:rPr lang="zh-CN" altLang="en-US" sz="2400" b="1" u="sng">
                <a:latin typeface="宋体" panose="02010600030101010101" pitchFamily="2" charset="-122"/>
              </a:rPr>
              <a:t>   </a:t>
            </a:r>
            <a:r>
              <a:rPr lang="zh-CN" altLang="en-US" sz="2400" b="1">
                <a:latin typeface="宋体" panose="02010600030101010101" pitchFamily="2" charset="-122"/>
              </a:rPr>
              <a:t>名</a:t>
            </a:r>
          </a:p>
        </p:txBody>
      </p:sp>
      <p:sp>
        <p:nvSpPr>
          <p:cNvPr id="156699" name="Text Box 27"/>
          <p:cNvSpPr txBox="1">
            <a:spLocks noChangeArrowheads="1"/>
          </p:cNvSpPr>
          <p:nvPr/>
        </p:nvSpPr>
        <p:spPr bwMode="auto">
          <a:xfrm>
            <a:off x="468313" y="3573463"/>
            <a:ext cx="403225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t>（</a:t>
            </a:r>
            <a:r>
              <a:rPr lang="en-US" altLang="zh-CN" sz="2400"/>
              <a:t>2</a:t>
            </a:r>
            <a:r>
              <a:rPr lang="zh-CN" altLang="en-US" sz="2400" b="1">
                <a:latin typeface="宋体" panose="02010600030101010101" pitchFamily="2" charset="-122"/>
              </a:rPr>
              <a:t>）视力在</a:t>
            </a:r>
            <a:r>
              <a:rPr lang="en-US" altLang="zh-CN" sz="2400" b="1">
                <a:latin typeface="宋体" panose="02010600030101010101" pitchFamily="2" charset="-122"/>
              </a:rPr>
              <a:t>4.9</a:t>
            </a:r>
            <a:r>
              <a:rPr lang="zh-CN" altLang="en-US" sz="2400" b="1">
                <a:latin typeface="宋体" panose="02010600030101010101" pitchFamily="2" charset="-122"/>
              </a:rPr>
              <a:t>及</a:t>
            </a:r>
            <a:r>
              <a:rPr lang="en-US" altLang="zh-CN" sz="2400" b="1">
                <a:latin typeface="宋体" panose="02010600030101010101" pitchFamily="2" charset="-122"/>
              </a:rPr>
              <a:t>4.9</a:t>
            </a:r>
            <a:r>
              <a:rPr lang="zh-CN" altLang="en-US" sz="2400" b="1">
                <a:latin typeface="宋体" panose="02010600030101010101" pitchFamily="2" charset="-122"/>
              </a:rPr>
              <a:t>以上的同学约占全校学生比例为</a:t>
            </a:r>
            <a:r>
              <a:rPr lang="zh-CN" altLang="en-US" sz="2400" b="1" u="sng">
                <a:latin typeface="宋体" panose="02010600030101010101" pitchFamily="2" charset="-122"/>
              </a:rPr>
              <a:t>       </a:t>
            </a:r>
            <a:r>
              <a:rPr lang="zh-CN" altLang="en-US" sz="2400" b="1">
                <a:latin typeface="宋体" panose="02010600030101010101" pitchFamily="2" charset="-122"/>
              </a:rPr>
              <a:t>，全校学生的平均视力是</a:t>
            </a:r>
            <a:r>
              <a:rPr lang="zh-CN" altLang="en-US" sz="2400" b="1" u="sng">
                <a:latin typeface="宋体" panose="02010600030101010101" pitchFamily="2" charset="-122"/>
              </a:rPr>
              <a:t>       </a:t>
            </a:r>
            <a:r>
              <a:rPr lang="zh-CN" altLang="en-US" sz="2400" b="1">
                <a:latin typeface="宋体" panose="02010600030101010101" pitchFamily="2" charset="-122"/>
              </a:rPr>
              <a:t>（精确到百分位）</a:t>
            </a:r>
          </a:p>
        </p:txBody>
      </p:sp>
      <p:sp>
        <p:nvSpPr>
          <p:cNvPr id="156700" name="Text Box 28"/>
          <p:cNvSpPr txBox="1">
            <a:spLocks noChangeArrowheads="1"/>
          </p:cNvSpPr>
          <p:nvPr/>
        </p:nvSpPr>
        <p:spPr bwMode="auto">
          <a:xfrm>
            <a:off x="395288" y="5526088"/>
            <a:ext cx="727233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latin typeface="宋体" panose="02010600030101010101" pitchFamily="2" charset="-122"/>
              </a:rPr>
              <a:t>（</a:t>
            </a:r>
            <a:r>
              <a:rPr lang="en-US" altLang="zh-CN" sz="2400" b="1">
                <a:latin typeface="宋体" panose="02010600030101010101" pitchFamily="2" charset="-122"/>
              </a:rPr>
              <a:t>3</a:t>
            </a:r>
            <a:r>
              <a:rPr lang="zh-CN" altLang="en-US" sz="2400" b="1">
                <a:latin typeface="宋体" panose="02010600030101010101" pitchFamily="2" charset="-122"/>
              </a:rPr>
              <a:t>）如果视力在第</a:t>
            </a:r>
            <a:r>
              <a:rPr lang="en-US" altLang="zh-CN" sz="2400" b="1">
                <a:latin typeface="宋体" panose="02010600030101010101" pitchFamily="2" charset="-122"/>
              </a:rPr>
              <a:t>1</a:t>
            </a:r>
            <a:r>
              <a:rPr lang="zh-CN" altLang="en-US" sz="2400" b="1">
                <a:latin typeface="宋体" panose="02010600030101010101" pitchFamily="2" charset="-122"/>
              </a:rPr>
              <a:t>，</a:t>
            </a:r>
            <a:r>
              <a:rPr lang="en-US" altLang="zh-CN" sz="2400" b="1">
                <a:latin typeface="宋体" panose="02010600030101010101" pitchFamily="2" charset="-122"/>
              </a:rPr>
              <a:t>2</a:t>
            </a:r>
            <a:r>
              <a:rPr lang="zh-CN" altLang="en-US" sz="2400" b="1">
                <a:latin typeface="宋体" panose="02010600030101010101" pitchFamily="2" charset="-122"/>
              </a:rPr>
              <a:t>，</a:t>
            </a:r>
            <a:r>
              <a:rPr lang="en-US" altLang="zh-CN" sz="2400" b="1">
                <a:latin typeface="宋体" panose="02010600030101010101" pitchFamily="2" charset="-122"/>
              </a:rPr>
              <a:t>3</a:t>
            </a:r>
            <a:r>
              <a:rPr lang="zh-CN" altLang="en-US" sz="2400" b="1">
                <a:latin typeface="宋体" panose="02010600030101010101" pitchFamily="2" charset="-122"/>
              </a:rPr>
              <a:t>组范围内均属视力不良，那么该校约共有</a:t>
            </a:r>
            <a:r>
              <a:rPr lang="zh-CN" altLang="en-US" sz="2400" b="1" u="sng">
                <a:latin typeface="宋体" panose="02010600030101010101" pitchFamily="2" charset="-122"/>
              </a:rPr>
              <a:t>       </a:t>
            </a:r>
            <a:r>
              <a:rPr lang="zh-CN" altLang="en-US" sz="2400" b="1">
                <a:latin typeface="宋体" panose="02010600030101010101" pitchFamily="2" charset="-122"/>
              </a:rPr>
              <a:t>名学生视力不良，应给予治疗、矫正</a:t>
            </a:r>
            <a:r>
              <a:rPr lang="en-US" altLang="zh-CN" sz="2400" b="1">
                <a:latin typeface="宋体" panose="02010600030101010101" pitchFamily="2" charset="-122"/>
              </a:rPr>
              <a:t>.</a:t>
            </a:r>
          </a:p>
        </p:txBody>
      </p:sp>
      <p:sp>
        <p:nvSpPr>
          <p:cNvPr id="156701" name="Text Box 29"/>
          <p:cNvSpPr txBox="1">
            <a:spLocks noChangeArrowheads="1"/>
          </p:cNvSpPr>
          <p:nvPr/>
        </p:nvSpPr>
        <p:spPr bwMode="auto">
          <a:xfrm>
            <a:off x="3708400" y="2997200"/>
            <a:ext cx="647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b="1">
                <a:solidFill>
                  <a:srgbClr val="0000FF"/>
                </a:solidFill>
                <a:latin typeface="Times New Roman" panose="02020603050405020304" pitchFamily="18" charset="0"/>
              </a:rPr>
              <a:t>160</a:t>
            </a:r>
          </a:p>
        </p:txBody>
      </p:sp>
      <p:sp>
        <p:nvSpPr>
          <p:cNvPr id="156702" name="Text Box 30"/>
          <p:cNvSpPr txBox="1">
            <a:spLocks noChangeArrowheads="1"/>
          </p:cNvSpPr>
          <p:nvPr/>
        </p:nvSpPr>
        <p:spPr bwMode="auto">
          <a:xfrm>
            <a:off x="971550" y="4292600"/>
            <a:ext cx="1441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FF"/>
                </a:solidFill>
                <a:latin typeface="Times New Roman" panose="02020603050405020304" pitchFamily="18" charset="0"/>
              </a:rPr>
              <a:t>37.5 %</a:t>
            </a:r>
          </a:p>
        </p:txBody>
      </p:sp>
      <p:sp>
        <p:nvSpPr>
          <p:cNvPr id="156703" name="Text Box 31"/>
          <p:cNvSpPr txBox="1">
            <a:spLocks noChangeArrowheads="1"/>
          </p:cNvSpPr>
          <p:nvPr/>
        </p:nvSpPr>
        <p:spPr bwMode="auto">
          <a:xfrm>
            <a:off x="1763713" y="4652963"/>
            <a:ext cx="792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FF"/>
                </a:solidFill>
                <a:latin typeface="Times New Roman" panose="02020603050405020304" pitchFamily="18" charset="0"/>
              </a:rPr>
              <a:t>4.76</a:t>
            </a:r>
          </a:p>
        </p:txBody>
      </p:sp>
      <p:sp>
        <p:nvSpPr>
          <p:cNvPr id="156704" name="Text Box 32"/>
          <p:cNvSpPr txBox="1">
            <a:spLocks noChangeArrowheads="1"/>
          </p:cNvSpPr>
          <p:nvPr/>
        </p:nvSpPr>
        <p:spPr bwMode="auto">
          <a:xfrm>
            <a:off x="2700338" y="5876925"/>
            <a:ext cx="1008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FF"/>
                </a:solidFill>
                <a:latin typeface="Times New Roman" panose="02020603050405020304" pitchFamily="18" charset="0"/>
              </a:rPr>
              <a:t>1250</a:t>
            </a:r>
          </a:p>
        </p:txBody>
      </p:sp>
      <p:sp>
        <p:nvSpPr>
          <p:cNvPr id="11274" name="Line 36"/>
          <p:cNvSpPr>
            <a:spLocks noChangeShapeType="1"/>
          </p:cNvSpPr>
          <p:nvPr/>
        </p:nvSpPr>
        <p:spPr bwMode="auto">
          <a:xfrm>
            <a:off x="7559675" y="5948363"/>
            <a:ext cx="0" cy="73025"/>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75" name="Line 37"/>
          <p:cNvSpPr>
            <a:spLocks noChangeShapeType="1"/>
          </p:cNvSpPr>
          <p:nvPr/>
        </p:nvSpPr>
        <p:spPr bwMode="auto">
          <a:xfrm>
            <a:off x="8208963" y="5948363"/>
            <a:ext cx="0" cy="73025"/>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76" name="Line 6"/>
          <p:cNvSpPr>
            <a:spLocks noChangeShapeType="1"/>
          </p:cNvSpPr>
          <p:nvPr/>
        </p:nvSpPr>
        <p:spPr bwMode="auto">
          <a:xfrm flipV="1">
            <a:off x="5216525" y="2708275"/>
            <a:ext cx="0" cy="2598738"/>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1277" name="Text Box 24"/>
          <p:cNvSpPr txBox="1">
            <a:spLocks noChangeArrowheads="1"/>
          </p:cNvSpPr>
          <p:nvPr/>
        </p:nvSpPr>
        <p:spPr bwMode="auto">
          <a:xfrm>
            <a:off x="8316913" y="5364163"/>
            <a:ext cx="6842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b="1">
                <a:latin typeface="Times New Roman" panose="02020603050405020304" pitchFamily="18" charset="0"/>
              </a:rPr>
              <a:t>视力</a:t>
            </a:r>
          </a:p>
        </p:txBody>
      </p:sp>
      <p:sp>
        <p:nvSpPr>
          <p:cNvPr id="11278" name="Text Box 25"/>
          <p:cNvSpPr txBox="1">
            <a:spLocks noChangeArrowheads="1"/>
          </p:cNvSpPr>
          <p:nvPr/>
        </p:nvSpPr>
        <p:spPr bwMode="auto">
          <a:xfrm>
            <a:off x="4787900" y="2852738"/>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endParaRPr lang="zh-CN" altLang="zh-CN" sz="2000">
              <a:latin typeface="Times New Roman" panose="02020603050405020304" pitchFamily="18" charset="0"/>
            </a:endParaRPr>
          </a:p>
        </p:txBody>
      </p:sp>
      <p:pic>
        <p:nvPicPr>
          <p:cNvPr id="11279" name="Picture 52" descr="图片2"/>
          <p:cNvPicPr>
            <a:picLocks noChangeAspect="1" noChangeArrowheads="1"/>
          </p:cNvPicPr>
          <p:nvPr/>
        </p:nvPicPr>
        <p:blipFill>
          <a:blip r:embed="rId3" cstate="email"/>
          <a:srcRect/>
          <a:stretch>
            <a:fillRect/>
          </a:stretch>
        </p:blipFill>
        <p:spPr bwMode="auto">
          <a:xfrm>
            <a:off x="611188" y="750888"/>
            <a:ext cx="2665412"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80" name="Text Box 56"/>
          <p:cNvSpPr txBox="1">
            <a:spLocks noChangeArrowheads="1"/>
          </p:cNvSpPr>
          <p:nvPr/>
        </p:nvSpPr>
        <p:spPr bwMode="auto">
          <a:xfrm>
            <a:off x="4932363" y="2681288"/>
            <a:ext cx="387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latin typeface="Times New Roman" panose="02020603050405020304" pitchFamily="18" charset="0"/>
              </a:rPr>
              <a:t>60</a:t>
            </a:r>
          </a:p>
        </p:txBody>
      </p:sp>
      <p:sp>
        <p:nvSpPr>
          <p:cNvPr id="11281" name="Line 19"/>
          <p:cNvSpPr>
            <a:spLocks noChangeShapeType="1"/>
          </p:cNvSpPr>
          <p:nvPr/>
        </p:nvSpPr>
        <p:spPr bwMode="auto">
          <a:xfrm>
            <a:off x="4808538" y="3582988"/>
            <a:ext cx="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82" name="Line 5"/>
          <p:cNvSpPr>
            <a:spLocks noChangeShapeType="1"/>
          </p:cNvSpPr>
          <p:nvPr/>
        </p:nvSpPr>
        <p:spPr bwMode="auto">
          <a:xfrm>
            <a:off x="5192713" y="5300663"/>
            <a:ext cx="3440112" cy="15875"/>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1283" name="Rectangle 15"/>
          <p:cNvSpPr>
            <a:spLocks noChangeArrowheads="1"/>
          </p:cNvSpPr>
          <p:nvPr/>
        </p:nvSpPr>
        <p:spPr bwMode="auto">
          <a:xfrm>
            <a:off x="6675438" y="3014663"/>
            <a:ext cx="625475" cy="2303462"/>
          </a:xfrm>
          <a:prstGeom prst="rect">
            <a:avLst/>
          </a:prstGeom>
          <a:solidFill>
            <a:srgbClr val="800080"/>
          </a:solidFill>
          <a:ln w="9525">
            <a:solidFill>
              <a:schemeClr val="tx1"/>
            </a:solidFill>
            <a:miter lim="800000"/>
          </a:ln>
        </p:spPr>
        <p:txBody>
          <a:bodyPr wrap="none" anchor="ctr"/>
          <a:lstStyle/>
          <a:p>
            <a:pPr algn="ctr"/>
            <a:r>
              <a:rPr lang="zh-CN" altLang="en-US" sz="1600">
                <a:solidFill>
                  <a:schemeClr val="bg1"/>
                </a:solidFill>
                <a:latin typeface="Times New Roman" panose="02020603050405020304" pitchFamily="18" charset="0"/>
              </a:rPr>
              <a:t>第</a:t>
            </a:r>
            <a:r>
              <a:rPr lang="en-US" altLang="zh-CN" sz="1600">
                <a:solidFill>
                  <a:schemeClr val="bg1"/>
                </a:solidFill>
                <a:latin typeface="Times New Roman" panose="02020603050405020304" pitchFamily="18" charset="0"/>
              </a:rPr>
              <a:t>3</a:t>
            </a:r>
            <a:r>
              <a:rPr lang="zh-CN" altLang="en-US" sz="1600">
                <a:solidFill>
                  <a:schemeClr val="bg1"/>
                </a:solidFill>
                <a:latin typeface="Times New Roman" panose="02020603050405020304" pitchFamily="18" charset="0"/>
              </a:rPr>
              <a:t>组</a:t>
            </a:r>
          </a:p>
        </p:txBody>
      </p:sp>
      <p:sp>
        <p:nvSpPr>
          <p:cNvPr id="11284" name="Line 12"/>
          <p:cNvSpPr>
            <a:spLocks noChangeShapeType="1"/>
          </p:cNvSpPr>
          <p:nvPr/>
        </p:nvSpPr>
        <p:spPr bwMode="auto">
          <a:xfrm>
            <a:off x="5237163" y="3308350"/>
            <a:ext cx="61912"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85" name="Rectangle 13"/>
          <p:cNvSpPr>
            <a:spLocks noChangeArrowheads="1"/>
          </p:cNvSpPr>
          <p:nvPr/>
        </p:nvSpPr>
        <p:spPr bwMode="auto">
          <a:xfrm>
            <a:off x="5613400" y="4964113"/>
            <a:ext cx="561975" cy="354012"/>
          </a:xfrm>
          <a:prstGeom prst="rect">
            <a:avLst/>
          </a:prstGeom>
          <a:solidFill>
            <a:schemeClr val="accent1"/>
          </a:solidFill>
          <a:ln w="9525">
            <a:solidFill>
              <a:schemeClr val="tx1"/>
            </a:solidFill>
            <a:miter lim="800000"/>
          </a:ln>
        </p:spPr>
        <p:txBody>
          <a:bodyPr wrap="none" anchor="ctr"/>
          <a:lstStyle/>
          <a:p>
            <a:pPr algn="ctr"/>
            <a:r>
              <a:rPr lang="zh-CN" altLang="en-US" sz="1600">
                <a:solidFill>
                  <a:schemeClr val="bg1"/>
                </a:solidFill>
                <a:latin typeface="Times New Roman" panose="02020603050405020304" pitchFamily="18" charset="0"/>
              </a:rPr>
              <a:t>第</a:t>
            </a:r>
            <a:r>
              <a:rPr lang="en-US" altLang="zh-CN" sz="1600">
                <a:solidFill>
                  <a:schemeClr val="bg1"/>
                </a:solidFill>
                <a:latin typeface="Times New Roman" panose="02020603050405020304" pitchFamily="18" charset="0"/>
              </a:rPr>
              <a:t>1</a:t>
            </a:r>
            <a:r>
              <a:rPr lang="zh-CN" altLang="en-US" sz="1600">
                <a:solidFill>
                  <a:schemeClr val="bg1"/>
                </a:solidFill>
                <a:latin typeface="Times New Roman" panose="02020603050405020304" pitchFamily="18" charset="0"/>
              </a:rPr>
              <a:t>组</a:t>
            </a:r>
          </a:p>
        </p:txBody>
      </p:sp>
      <p:sp>
        <p:nvSpPr>
          <p:cNvPr id="11286" name="Rectangle 14"/>
          <p:cNvSpPr>
            <a:spLocks noChangeArrowheads="1"/>
          </p:cNvSpPr>
          <p:nvPr/>
        </p:nvSpPr>
        <p:spPr bwMode="auto">
          <a:xfrm>
            <a:off x="6113463" y="4135438"/>
            <a:ext cx="563562" cy="1182687"/>
          </a:xfrm>
          <a:prstGeom prst="rect">
            <a:avLst/>
          </a:prstGeom>
          <a:solidFill>
            <a:srgbClr val="FF6600"/>
          </a:solidFill>
          <a:ln w="9525">
            <a:solidFill>
              <a:schemeClr val="tx1"/>
            </a:solidFill>
            <a:miter lim="800000"/>
          </a:ln>
        </p:spPr>
        <p:txBody>
          <a:bodyPr wrap="none" anchor="ctr"/>
          <a:lstStyle/>
          <a:p>
            <a:pPr algn="ctr"/>
            <a:r>
              <a:rPr lang="zh-CN" altLang="en-US" sz="1600">
                <a:solidFill>
                  <a:schemeClr val="bg1"/>
                </a:solidFill>
                <a:latin typeface="Times New Roman" panose="02020603050405020304" pitchFamily="18" charset="0"/>
              </a:rPr>
              <a:t>第</a:t>
            </a:r>
            <a:r>
              <a:rPr lang="en-US" altLang="zh-CN" sz="1600">
                <a:solidFill>
                  <a:schemeClr val="bg1"/>
                </a:solidFill>
                <a:latin typeface="Times New Roman" panose="02020603050405020304" pitchFamily="18" charset="0"/>
              </a:rPr>
              <a:t>2</a:t>
            </a:r>
            <a:r>
              <a:rPr lang="zh-CN" altLang="en-US" sz="1600">
                <a:solidFill>
                  <a:schemeClr val="bg1"/>
                </a:solidFill>
                <a:latin typeface="Times New Roman" panose="02020603050405020304" pitchFamily="18" charset="0"/>
              </a:rPr>
              <a:t>组</a:t>
            </a:r>
          </a:p>
        </p:txBody>
      </p:sp>
      <p:sp>
        <p:nvSpPr>
          <p:cNvPr id="11287" name="Rectangle 16"/>
          <p:cNvSpPr>
            <a:spLocks noChangeArrowheads="1"/>
          </p:cNvSpPr>
          <p:nvPr/>
        </p:nvSpPr>
        <p:spPr bwMode="auto">
          <a:xfrm>
            <a:off x="7308850" y="3716338"/>
            <a:ext cx="563563" cy="1595437"/>
          </a:xfrm>
          <a:prstGeom prst="rect">
            <a:avLst/>
          </a:prstGeom>
          <a:solidFill>
            <a:srgbClr val="FF00FF"/>
          </a:solidFill>
          <a:ln w="9525">
            <a:solidFill>
              <a:schemeClr val="tx1"/>
            </a:solidFill>
            <a:miter lim="800000"/>
          </a:ln>
        </p:spPr>
        <p:txBody>
          <a:bodyPr wrap="none" anchor="ctr"/>
          <a:lstStyle/>
          <a:p>
            <a:pPr algn="ctr"/>
            <a:r>
              <a:rPr lang="zh-CN" altLang="en-US" sz="1600">
                <a:solidFill>
                  <a:schemeClr val="bg1"/>
                </a:solidFill>
                <a:latin typeface="Times New Roman" panose="02020603050405020304" pitchFamily="18" charset="0"/>
              </a:rPr>
              <a:t>第</a:t>
            </a:r>
            <a:r>
              <a:rPr lang="en-US" altLang="zh-CN" sz="1600">
                <a:solidFill>
                  <a:schemeClr val="bg1"/>
                </a:solidFill>
                <a:latin typeface="Times New Roman" panose="02020603050405020304" pitchFamily="18" charset="0"/>
              </a:rPr>
              <a:t>4</a:t>
            </a:r>
            <a:r>
              <a:rPr lang="zh-CN" altLang="en-US" sz="1600">
                <a:solidFill>
                  <a:schemeClr val="bg1"/>
                </a:solidFill>
                <a:latin typeface="Times New Roman" panose="02020603050405020304" pitchFamily="18" charset="0"/>
              </a:rPr>
              <a:t>组</a:t>
            </a:r>
          </a:p>
        </p:txBody>
      </p:sp>
      <p:sp>
        <p:nvSpPr>
          <p:cNvPr id="11288" name="Rectangle 17"/>
          <p:cNvSpPr>
            <a:spLocks noChangeArrowheads="1"/>
          </p:cNvSpPr>
          <p:nvPr/>
        </p:nvSpPr>
        <p:spPr bwMode="auto">
          <a:xfrm>
            <a:off x="7883525" y="4549775"/>
            <a:ext cx="563563" cy="768350"/>
          </a:xfrm>
          <a:prstGeom prst="rect">
            <a:avLst/>
          </a:prstGeom>
          <a:solidFill>
            <a:srgbClr val="CC99FF"/>
          </a:solidFill>
          <a:ln w="9525">
            <a:solidFill>
              <a:schemeClr val="tx1"/>
            </a:solidFill>
            <a:miter lim="800000"/>
          </a:ln>
        </p:spPr>
        <p:txBody>
          <a:bodyPr wrap="none" anchor="ctr"/>
          <a:lstStyle/>
          <a:p>
            <a:pPr algn="ctr"/>
            <a:r>
              <a:rPr lang="zh-CN" altLang="en-US" sz="1600">
                <a:solidFill>
                  <a:schemeClr val="bg1"/>
                </a:solidFill>
                <a:latin typeface="Times New Roman" panose="02020603050405020304" pitchFamily="18" charset="0"/>
              </a:rPr>
              <a:t>第</a:t>
            </a:r>
            <a:r>
              <a:rPr lang="en-US" altLang="zh-CN" sz="1600">
                <a:solidFill>
                  <a:schemeClr val="bg1"/>
                </a:solidFill>
                <a:latin typeface="Times New Roman" panose="02020603050405020304" pitchFamily="18" charset="0"/>
              </a:rPr>
              <a:t>5</a:t>
            </a:r>
            <a:r>
              <a:rPr lang="zh-CN" altLang="en-US" sz="1600">
                <a:solidFill>
                  <a:schemeClr val="bg1"/>
                </a:solidFill>
                <a:latin typeface="Times New Roman" panose="02020603050405020304" pitchFamily="18" charset="0"/>
              </a:rPr>
              <a:t>组</a:t>
            </a:r>
          </a:p>
        </p:txBody>
      </p:sp>
      <p:sp>
        <p:nvSpPr>
          <p:cNvPr id="11289" name="Line 18"/>
          <p:cNvSpPr>
            <a:spLocks noChangeShapeType="1"/>
          </p:cNvSpPr>
          <p:nvPr/>
        </p:nvSpPr>
        <p:spPr bwMode="auto">
          <a:xfrm flipV="1">
            <a:off x="5237163" y="3014663"/>
            <a:ext cx="1501775" cy="0"/>
          </a:xfrm>
          <a:prstGeom prst="line">
            <a:avLst/>
          </a:prstGeom>
          <a:noFill/>
          <a:ln w="9525">
            <a:solidFill>
              <a:schemeClr val="tx1"/>
            </a:solidFill>
            <a:prstDash val="lgDashDotDot"/>
            <a:round/>
          </a:ln>
          <a:extLst>
            <a:ext uri="{909E8E84-426E-40DD-AFC4-6F175D3DCCD1}">
              <a14:hiddenFill xmlns:a14="http://schemas.microsoft.com/office/drawing/2010/main">
                <a:noFill/>
              </a14:hiddenFill>
            </a:ext>
          </a:extLst>
        </p:spPr>
        <p:txBody>
          <a:bodyPr/>
          <a:lstStyle/>
          <a:p>
            <a:endParaRPr lang="zh-CN" altLang="en-US"/>
          </a:p>
        </p:txBody>
      </p:sp>
      <p:sp>
        <p:nvSpPr>
          <p:cNvPr id="11290" name="Line 20"/>
          <p:cNvSpPr>
            <a:spLocks noChangeShapeType="1"/>
          </p:cNvSpPr>
          <p:nvPr/>
        </p:nvSpPr>
        <p:spPr bwMode="auto">
          <a:xfrm flipV="1">
            <a:off x="5237163" y="3722688"/>
            <a:ext cx="2127250" cy="0"/>
          </a:xfrm>
          <a:prstGeom prst="line">
            <a:avLst/>
          </a:prstGeom>
          <a:noFill/>
          <a:ln w="9525">
            <a:solidFill>
              <a:schemeClr val="tx1"/>
            </a:solidFill>
            <a:prstDash val="lgDashDotDot"/>
            <a:round/>
          </a:ln>
          <a:extLst>
            <a:ext uri="{909E8E84-426E-40DD-AFC4-6F175D3DCCD1}">
              <a14:hiddenFill xmlns:a14="http://schemas.microsoft.com/office/drawing/2010/main">
                <a:noFill/>
              </a14:hiddenFill>
            </a:ext>
          </a:extLst>
        </p:spPr>
        <p:txBody>
          <a:bodyPr/>
          <a:lstStyle/>
          <a:p>
            <a:endParaRPr lang="zh-CN" altLang="en-US"/>
          </a:p>
        </p:txBody>
      </p:sp>
      <p:sp>
        <p:nvSpPr>
          <p:cNvPr id="11291" name="Line 21"/>
          <p:cNvSpPr>
            <a:spLocks noChangeShapeType="1"/>
          </p:cNvSpPr>
          <p:nvPr/>
        </p:nvSpPr>
        <p:spPr bwMode="auto">
          <a:xfrm flipV="1">
            <a:off x="5237163" y="4135438"/>
            <a:ext cx="938212" cy="0"/>
          </a:xfrm>
          <a:prstGeom prst="line">
            <a:avLst/>
          </a:prstGeom>
          <a:noFill/>
          <a:ln w="9525">
            <a:solidFill>
              <a:schemeClr val="tx1"/>
            </a:solidFill>
            <a:prstDash val="lgDashDot"/>
            <a:round/>
          </a:ln>
          <a:extLst>
            <a:ext uri="{909E8E84-426E-40DD-AFC4-6F175D3DCCD1}">
              <a14:hiddenFill xmlns:a14="http://schemas.microsoft.com/office/drawing/2010/main">
                <a:noFill/>
              </a14:hiddenFill>
            </a:ext>
          </a:extLst>
        </p:spPr>
        <p:txBody>
          <a:bodyPr/>
          <a:lstStyle/>
          <a:p>
            <a:endParaRPr lang="zh-CN" altLang="en-US"/>
          </a:p>
        </p:txBody>
      </p:sp>
      <p:sp>
        <p:nvSpPr>
          <p:cNvPr id="11292" name="Line 22"/>
          <p:cNvSpPr>
            <a:spLocks noChangeShapeType="1"/>
          </p:cNvSpPr>
          <p:nvPr/>
        </p:nvSpPr>
        <p:spPr bwMode="auto">
          <a:xfrm flipV="1">
            <a:off x="5237163" y="4549775"/>
            <a:ext cx="2690812" cy="0"/>
          </a:xfrm>
          <a:prstGeom prst="line">
            <a:avLst/>
          </a:prstGeom>
          <a:noFill/>
          <a:ln w="9525">
            <a:solidFill>
              <a:schemeClr val="tx1"/>
            </a:solidFill>
            <a:prstDash val="lgDashDotDot"/>
            <a:round/>
          </a:ln>
          <a:extLst>
            <a:ext uri="{909E8E84-426E-40DD-AFC4-6F175D3DCCD1}">
              <a14:hiddenFill xmlns:a14="http://schemas.microsoft.com/office/drawing/2010/main">
                <a:noFill/>
              </a14:hiddenFill>
            </a:ext>
          </a:extLst>
        </p:spPr>
        <p:txBody>
          <a:bodyPr/>
          <a:lstStyle/>
          <a:p>
            <a:endParaRPr lang="zh-CN" altLang="en-US"/>
          </a:p>
        </p:txBody>
      </p:sp>
      <p:sp>
        <p:nvSpPr>
          <p:cNvPr id="11293" name="Line 23"/>
          <p:cNvSpPr>
            <a:spLocks noChangeShapeType="1"/>
          </p:cNvSpPr>
          <p:nvPr/>
        </p:nvSpPr>
        <p:spPr bwMode="auto">
          <a:xfrm>
            <a:off x="5237163" y="4964113"/>
            <a:ext cx="376237" cy="0"/>
          </a:xfrm>
          <a:prstGeom prst="line">
            <a:avLst/>
          </a:prstGeom>
          <a:noFill/>
          <a:ln w="9525">
            <a:solidFill>
              <a:schemeClr val="tx1"/>
            </a:solidFill>
            <a:prstDash val="lgDashDotDot"/>
            <a:round/>
          </a:ln>
          <a:extLst>
            <a:ext uri="{909E8E84-426E-40DD-AFC4-6F175D3DCCD1}">
              <a14:hiddenFill xmlns:a14="http://schemas.microsoft.com/office/drawing/2010/main">
                <a:noFill/>
              </a14:hiddenFill>
            </a:ext>
          </a:extLst>
        </p:spPr>
        <p:txBody>
          <a:bodyPr/>
          <a:lstStyle/>
          <a:p>
            <a:endParaRPr lang="zh-CN" altLang="en-US"/>
          </a:p>
        </p:txBody>
      </p:sp>
      <p:sp>
        <p:nvSpPr>
          <p:cNvPr id="11294" name="Text Box 38"/>
          <p:cNvSpPr txBox="1">
            <a:spLocks noChangeArrowheads="1"/>
          </p:cNvSpPr>
          <p:nvPr/>
        </p:nvSpPr>
        <p:spPr bwMode="auto">
          <a:xfrm>
            <a:off x="5676900" y="5316538"/>
            <a:ext cx="46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4.1</a:t>
            </a:r>
          </a:p>
        </p:txBody>
      </p:sp>
      <p:sp>
        <p:nvSpPr>
          <p:cNvPr id="11295" name="Text Box 39"/>
          <p:cNvSpPr txBox="1">
            <a:spLocks noChangeArrowheads="1"/>
          </p:cNvSpPr>
          <p:nvPr/>
        </p:nvSpPr>
        <p:spPr bwMode="auto">
          <a:xfrm>
            <a:off x="6804025" y="5316538"/>
            <a:ext cx="46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4.7</a:t>
            </a:r>
          </a:p>
        </p:txBody>
      </p:sp>
      <p:sp>
        <p:nvSpPr>
          <p:cNvPr id="11296" name="Text Box 40"/>
          <p:cNvSpPr txBox="1">
            <a:spLocks noChangeArrowheads="1"/>
          </p:cNvSpPr>
          <p:nvPr/>
        </p:nvSpPr>
        <p:spPr bwMode="auto">
          <a:xfrm>
            <a:off x="7431088" y="5316538"/>
            <a:ext cx="46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5.0</a:t>
            </a:r>
          </a:p>
        </p:txBody>
      </p:sp>
      <p:sp>
        <p:nvSpPr>
          <p:cNvPr id="11297" name="Text Box 41"/>
          <p:cNvSpPr txBox="1">
            <a:spLocks noChangeArrowheads="1"/>
          </p:cNvSpPr>
          <p:nvPr/>
        </p:nvSpPr>
        <p:spPr bwMode="auto">
          <a:xfrm>
            <a:off x="6238875" y="5316538"/>
            <a:ext cx="46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4.4</a:t>
            </a:r>
          </a:p>
        </p:txBody>
      </p:sp>
      <p:sp>
        <p:nvSpPr>
          <p:cNvPr id="11298" name="Text Box 42"/>
          <p:cNvSpPr txBox="1">
            <a:spLocks noChangeArrowheads="1"/>
          </p:cNvSpPr>
          <p:nvPr/>
        </p:nvSpPr>
        <p:spPr bwMode="auto">
          <a:xfrm>
            <a:off x="7991475" y="5316538"/>
            <a:ext cx="46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5.3</a:t>
            </a:r>
          </a:p>
        </p:txBody>
      </p:sp>
      <p:sp>
        <p:nvSpPr>
          <p:cNvPr id="11299" name="Text Box 43"/>
          <p:cNvSpPr txBox="1">
            <a:spLocks noChangeArrowheads="1"/>
          </p:cNvSpPr>
          <p:nvPr/>
        </p:nvSpPr>
        <p:spPr bwMode="auto">
          <a:xfrm>
            <a:off x="4664075" y="3008313"/>
            <a:ext cx="42862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a:t>频数</a:t>
            </a:r>
            <a:r>
              <a:rPr lang="en-US" altLang="zh-CN" sz="1600" b="1"/>
              <a:t>(</a:t>
            </a:r>
            <a:r>
              <a:rPr lang="zh-CN" altLang="en-US" sz="1600" b="1"/>
              <a:t>名</a:t>
            </a:r>
            <a:r>
              <a:rPr lang="en-US" altLang="zh-CN" sz="1600" b="1"/>
              <a:t>)</a:t>
            </a:r>
          </a:p>
        </p:txBody>
      </p:sp>
      <p:sp>
        <p:nvSpPr>
          <p:cNvPr id="11300" name="Text Box 55"/>
          <p:cNvSpPr txBox="1">
            <a:spLocks noChangeArrowheads="1"/>
          </p:cNvSpPr>
          <p:nvPr/>
        </p:nvSpPr>
        <p:spPr bwMode="auto">
          <a:xfrm>
            <a:off x="4953000" y="3032125"/>
            <a:ext cx="387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latin typeface="Times New Roman" panose="02020603050405020304" pitchFamily="18" charset="0"/>
              </a:rPr>
              <a:t>50</a:t>
            </a:r>
          </a:p>
        </p:txBody>
      </p:sp>
      <p:sp>
        <p:nvSpPr>
          <p:cNvPr id="11301" name="Text Box 57"/>
          <p:cNvSpPr txBox="1">
            <a:spLocks noChangeArrowheads="1"/>
          </p:cNvSpPr>
          <p:nvPr/>
        </p:nvSpPr>
        <p:spPr bwMode="auto">
          <a:xfrm>
            <a:off x="4953000" y="3390900"/>
            <a:ext cx="387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latin typeface="Times New Roman" panose="02020603050405020304" pitchFamily="18" charset="0"/>
              </a:rPr>
              <a:t>40</a:t>
            </a:r>
          </a:p>
        </p:txBody>
      </p:sp>
      <p:sp>
        <p:nvSpPr>
          <p:cNvPr id="11302" name="Text Box 58"/>
          <p:cNvSpPr txBox="1">
            <a:spLocks noChangeArrowheads="1"/>
          </p:cNvSpPr>
          <p:nvPr/>
        </p:nvSpPr>
        <p:spPr bwMode="auto">
          <a:xfrm>
            <a:off x="4953000" y="3800475"/>
            <a:ext cx="387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latin typeface="Times New Roman" panose="02020603050405020304" pitchFamily="18" charset="0"/>
              </a:rPr>
              <a:t>30</a:t>
            </a:r>
          </a:p>
        </p:txBody>
      </p:sp>
      <p:sp>
        <p:nvSpPr>
          <p:cNvPr id="11303" name="Text Box 59"/>
          <p:cNvSpPr txBox="1">
            <a:spLocks noChangeArrowheads="1"/>
          </p:cNvSpPr>
          <p:nvPr/>
        </p:nvSpPr>
        <p:spPr bwMode="auto">
          <a:xfrm>
            <a:off x="4932363" y="4205288"/>
            <a:ext cx="387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latin typeface="Times New Roman" panose="02020603050405020304" pitchFamily="18" charset="0"/>
              </a:rPr>
              <a:t>20</a:t>
            </a:r>
          </a:p>
        </p:txBody>
      </p:sp>
      <p:sp>
        <p:nvSpPr>
          <p:cNvPr id="11304" name="Text Box 60"/>
          <p:cNvSpPr txBox="1">
            <a:spLocks noChangeArrowheads="1"/>
          </p:cNvSpPr>
          <p:nvPr/>
        </p:nvSpPr>
        <p:spPr bwMode="auto">
          <a:xfrm>
            <a:off x="4932363" y="4637088"/>
            <a:ext cx="387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latin typeface="Times New Roman" panose="02020603050405020304" pitchFamily="18" charset="0"/>
              </a:rPr>
              <a:t>10</a:t>
            </a:r>
          </a:p>
        </p:txBody>
      </p:sp>
      <p:sp>
        <p:nvSpPr>
          <p:cNvPr id="11305" name="Text Box 61"/>
          <p:cNvSpPr txBox="1">
            <a:spLocks noChangeArrowheads="1"/>
          </p:cNvSpPr>
          <p:nvPr/>
        </p:nvSpPr>
        <p:spPr bwMode="auto">
          <a:xfrm>
            <a:off x="5005388" y="499745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latin typeface="Times New Roman" panose="02020603050405020304" pitchFamily="18" charset="0"/>
              </a:rPr>
              <a:t>0</a:t>
            </a:r>
          </a:p>
        </p:txBody>
      </p:sp>
      <p:pic>
        <p:nvPicPr>
          <p:cNvPr id="11307" name="Picture 43"/>
          <p:cNvPicPr>
            <a:picLocks noChangeAspect="1" noChangeArrowheads="1"/>
          </p:cNvPicPr>
          <p:nvPr/>
        </p:nvPicPr>
        <p:blipFill>
          <a:blip r:embed="rId4" cstate="email"/>
          <a:srcRect/>
          <a:stretch>
            <a:fillRect/>
          </a:stretch>
        </p:blipFill>
        <p:spPr bwMode="auto">
          <a:xfrm>
            <a:off x="0" y="0"/>
            <a:ext cx="4572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6698"/>
                                        </p:tgtEl>
                                        <p:attrNameLst>
                                          <p:attrName>style.visibility</p:attrName>
                                        </p:attrNameLst>
                                      </p:cBhvr>
                                      <p:to>
                                        <p:strVal val="visible"/>
                                      </p:to>
                                    </p:set>
                                    <p:animEffect transition="in" filter="checkerboard(across)">
                                      <p:cBhvr>
                                        <p:cTn id="7" dur="500"/>
                                        <p:tgtEl>
                                          <p:spTgt spid="15669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6699"/>
                                        </p:tgtEl>
                                        <p:attrNameLst>
                                          <p:attrName>style.visibility</p:attrName>
                                        </p:attrNameLst>
                                      </p:cBhvr>
                                      <p:to>
                                        <p:strVal val="visible"/>
                                      </p:to>
                                    </p:set>
                                    <p:animEffect transition="in" filter="checkerboard(across)">
                                      <p:cBhvr>
                                        <p:cTn id="12" dur="500"/>
                                        <p:tgtEl>
                                          <p:spTgt spid="15669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6700"/>
                                        </p:tgtEl>
                                        <p:attrNameLst>
                                          <p:attrName>style.visibility</p:attrName>
                                        </p:attrNameLst>
                                      </p:cBhvr>
                                      <p:to>
                                        <p:strVal val="visible"/>
                                      </p:to>
                                    </p:set>
                                    <p:animEffect transition="in" filter="checkerboard(across)">
                                      <p:cBhvr>
                                        <p:cTn id="17" dur="500"/>
                                        <p:tgtEl>
                                          <p:spTgt spid="15670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156701"/>
                                        </p:tgtEl>
                                        <p:attrNameLst>
                                          <p:attrName>style.visibility</p:attrName>
                                        </p:attrNameLst>
                                      </p:cBhvr>
                                      <p:to>
                                        <p:strVal val="visible"/>
                                      </p:to>
                                    </p:set>
                                    <p:anim calcmode="lin" valueType="num">
                                      <p:cBhvr additive="base">
                                        <p:cTn id="22" dur="500" fill="hold"/>
                                        <p:tgtEl>
                                          <p:spTgt spid="156701"/>
                                        </p:tgtEl>
                                        <p:attrNameLst>
                                          <p:attrName>ppt_x</p:attrName>
                                        </p:attrNameLst>
                                      </p:cBhvr>
                                      <p:tavLst>
                                        <p:tav tm="0">
                                          <p:val>
                                            <p:strVal val="1+#ppt_w/2"/>
                                          </p:val>
                                        </p:tav>
                                        <p:tav tm="100000">
                                          <p:val>
                                            <p:strVal val="#ppt_x"/>
                                          </p:val>
                                        </p:tav>
                                      </p:tavLst>
                                    </p:anim>
                                    <p:anim calcmode="lin" valueType="num">
                                      <p:cBhvr additive="base">
                                        <p:cTn id="23" dur="500" fill="hold"/>
                                        <p:tgtEl>
                                          <p:spTgt spid="156701"/>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12" fill="hold" grpId="0" nodeType="clickEffect">
                                  <p:stCondLst>
                                    <p:cond delay="0"/>
                                  </p:stCondLst>
                                  <p:childTnLst>
                                    <p:set>
                                      <p:cBhvr>
                                        <p:cTn id="27" dur="1" fill="hold">
                                          <p:stCondLst>
                                            <p:cond delay="0"/>
                                          </p:stCondLst>
                                        </p:cTn>
                                        <p:tgtEl>
                                          <p:spTgt spid="156702"/>
                                        </p:tgtEl>
                                        <p:attrNameLst>
                                          <p:attrName>style.visibility</p:attrName>
                                        </p:attrNameLst>
                                      </p:cBhvr>
                                      <p:to>
                                        <p:strVal val="visible"/>
                                      </p:to>
                                    </p:set>
                                    <p:anim calcmode="lin" valueType="num">
                                      <p:cBhvr additive="base">
                                        <p:cTn id="28" dur="500" fill="hold"/>
                                        <p:tgtEl>
                                          <p:spTgt spid="156702"/>
                                        </p:tgtEl>
                                        <p:attrNameLst>
                                          <p:attrName>ppt_x</p:attrName>
                                        </p:attrNameLst>
                                      </p:cBhvr>
                                      <p:tavLst>
                                        <p:tav tm="0">
                                          <p:val>
                                            <p:strVal val="0-#ppt_w/2"/>
                                          </p:val>
                                        </p:tav>
                                        <p:tav tm="100000">
                                          <p:val>
                                            <p:strVal val="#ppt_x"/>
                                          </p:val>
                                        </p:tav>
                                      </p:tavLst>
                                    </p:anim>
                                    <p:anim calcmode="lin" valueType="num">
                                      <p:cBhvr additive="base">
                                        <p:cTn id="29" dur="500" fill="hold"/>
                                        <p:tgtEl>
                                          <p:spTgt spid="15670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56703"/>
                                        </p:tgtEl>
                                        <p:attrNameLst>
                                          <p:attrName>style.visibility</p:attrName>
                                        </p:attrNameLst>
                                      </p:cBhvr>
                                      <p:to>
                                        <p:strVal val="visible"/>
                                      </p:to>
                                    </p:set>
                                    <p:anim calcmode="lin" valueType="num">
                                      <p:cBhvr additive="base">
                                        <p:cTn id="34" dur="500" fill="hold"/>
                                        <p:tgtEl>
                                          <p:spTgt spid="156703"/>
                                        </p:tgtEl>
                                        <p:attrNameLst>
                                          <p:attrName>ppt_x</p:attrName>
                                        </p:attrNameLst>
                                      </p:cBhvr>
                                      <p:tavLst>
                                        <p:tav tm="0">
                                          <p:val>
                                            <p:strVal val="#ppt_x"/>
                                          </p:val>
                                        </p:tav>
                                        <p:tav tm="100000">
                                          <p:val>
                                            <p:strVal val="#ppt_x"/>
                                          </p:val>
                                        </p:tav>
                                      </p:tavLst>
                                    </p:anim>
                                    <p:anim calcmode="lin" valueType="num">
                                      <p:cBhvr additive="base">
                                        <p:cTn id="35" dur="500" fill="hold"/>
                                        <p:tgtEl>
                                          <p:spTgt spid="156703"/>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56704"/>
                                        </p:tgtEl>
                                        <p:attrNameLst>
                                          <p:attrName>style.visibility</p:attrName>
                                        </p:attrNameLst>
                                      </p:cBhvr>
                                      <p:to>
                                        <p:strVal val="visible"/>
                                      </p:to>
                                    </p:set>
                                    <p:anim calcmode="lin" valueType="num">
                                      <p:cBhvr additive="base">
                                        <p:cTn id="40" dur="500" fill="hold"/>
                                        <p:tgtEl>
                                          <p:spTgt spid="156704"/>
                                        </p:tgtEl>
                                        <p:attrNameLst>
                                          <p:attrName>ppt_x</p:attrName>
                                        </p:attrNameLst>
                                      </p:cBhvr>
                                      <p:tavLst>
                                        <p:tav tm="0">
                                          <p:val>
                                            <p:strVal val="#ppt_x"/>
                                          </p:val>
                                        </p:tav>
                                        <p:tav tm="100000">
                                          <p:val>
                                            <p:strVal val="#ppt_x"/>
                                          </p:val>
                                        </p:tav>
                                      </p:tavLst>
                                    </p:anim>
                                    <p:anim calcmode="lin" valueType="num">
                                      <p:cBhvr additive="base">
                                        <p:cTn id="41" dur="500" fill="hold"/>
                                        <p:tgtEl>
                                          <p:spTgt spid="1567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98" grpId="0" autoUpdateAnimBg="0"/>
      <p:bldP spid="156699" grpId="0" autoUpdateAnimBg="0"/>
      <p:bldP spid="156700" grpId="0" autoUpdateAnimBg="0"/>
      <p:bldP spid="156701" grpId="0" autoUpdateAnimBg="0"/>
      <p:bldP spid="156702" grpId="0" autoUpdateAnimBg="0"/>
      <p:bldP spid="156703" grpId="0" autoUpdateAnimBg="0"/>
      <p:bldP spid="15670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836613"/>
            <a:ext cx="87137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000404"/>
                </a:solidFill>
                <a:latin typeface="宋体" panose="02010600030101010101" pitchFamily="2" charset="-122"/>
              </a:rPr>
              <a:t>2</a:t>
            </a:r>
            <a:r>
              <a:rPr lang="zh-CN" altLang="en-US" sz="2400" b="1">
                <a:solidFill>
                  <a:srgbClr val="000404"/>
                </a:solidFill>
                <a:latin typeface="宋体" panose="02010600030101010101" pitchFamily="2" charset="-122"/>
              </a:rPr>
              <a:t>、下面的频数直方图反映了某城市抽查一些家庭每月水电费的开支</a:t>
            </a:r>
            <a:r>
              <a:rPr lang="en-US" altLang="zh-CN" sz="2400" b="1">
                <a:solidFill>
                  <a:srgbClr val="000404"/>
                </a:solidFill>
                <a:latin typeface="宋体" panose="02010600030101010101" pitchFamily="2" charset="-122"/>
              </a:rPr>
              <a:t>(</a:t>
            </a:r>
            <a:r>
              <a:rPr lang="zh-CN" altLang="en-US" sz="2400" b="1">
                <a:solidFill>
                  <a:srgbClr val="000404"/>
                </a:solidFill>
                <a:latin typeface="宋体" panose="02010600030101010101" pitchFamily="2" charset="-122"/>
              </a:rPr>
              <a:t>单位</a:t>
            </a:r>
            <a:r>
              <a:rPr lang="en-US" altLang="zh-CN" sz="2400" b="1">
                <a:solidFill>
                  <a:srgbClr val="000404"/>
                </a:solidFill>
                <a:latin typeface="宋体" panose="02010600030101010101" pitchFamily="2" charset="-122"/>
              </a:rPr>
              <a:t>:</a:t>
            </a:r>
            <a:r>
              <a:rPr lang="zh-CN" altLang="en-US" sz="2400" b="1">
                <a:solidFill>
                  <a:srgbClr val="000404"/>
                </a:solidFill>
                <a:latin typeface="宋体" panose="02010600030101010101" pitchFamily="2" charset="-122"/>
              </a:rPr>
              <a:t>元</a:t>
            </a:r>
            <a:r>
              <a:rPr lang="en-US" altLang="zh-CN" sz="2400" b="1">
                <a:solidFill>
                  <a:srgbClr val="000404"/>
                </a:solidFill>
                <a:latin typeface="宋体" panose="02010600030101010101" pitchFamily="2" charset="-122"/>
              </a:rPr>
              <a:t>).</a:t>
            </a:r>
            <a:r>
              <a:rPr lang="zh-CN" altLang="en-US" sz="2400" b="1">
                <a:solidFill>
                  <a:srgbClr val="000404"/>
                </a:solidFill>
                <a:latin typeface="宋体" panose="02010600030101010101" pitchFamily="2" charset="-122"/>
              </a:rPr>
              <a:t>请根据该直方图</a:t>
            </a:r>
            <a:r>
              <a:rPr lang="en-US" altLang="zh-CN" sz="2400" b="1">
                <a:solidFill>
                  <a:srgbClr val="000404"/>
                </a:solidFill>
                <a:latin typeface="宋体" panose="02010600030101010101" pitchFamily="2" charset="-122"/>
              </a:rPr>
              <a:t>,</a:t>
            </a:r>
            <a:r>
              <a:rPr lang="zh-CN" altLang="en-US" sz="2400" b="1">
                <a:solidFill>
                  <a:srgbClr val="000404"/>
                </a:solidFill>
                <a:latin typeface="宋体" panose="02010600030101010101" pitchFamily="2" charset="-122"/>
              </a:rPr>
              <a:t>回答下列问题</a:t>
            </a:r>
            <a:r>
              <a:rPr lang="en-US" altLang="zh-CN" sz="2400" b="1">
                <a:solidFill>
                  <a:srgbClr val="000404"/>
                </a:solidFill>
                <a:latin typeface="宋体" panose="02010600030101010101" pitchFamily="2" charset="-122"/>
              </a:rPr>
              <a:t>:</a:t>
            </a:r>
          </a:p>
        </p:txBody>
      </p:sp>
      <p:sp>
        <p:nvSpPr>
          <p:cNvPr id="12291" name="Text Box 3"/>
          <p:cNvSpPr txBox="1">
            <a:spLocks noChangeArrowheads="1"/>
          </p:cNvSpPr>
          <p:nvPr/>
        </p:nvSpPr>
        <p:spPr bwMode="auto">
          <a:xfrm>
            <a:off x="323850" y="1773238"/>
            <a:ext cx="3971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t>(1)</a:t>
            </a:r>
            <a:r>
              <a:rPr lang="zh-CN" altLang="en-US" sz="2000" b="1"/>
              <a:t>被调查家庭的样本容量是多少</a:t>
            </a:r>
            <a:r>
              <a:rPr lang="en-US" altLang="zh-CN" sz="2000" b="1"/>
              <a:t>?</a:t>
            </a:r>
          </a:p>
        </p:txBody>
      </p:sp>
      <p:sp>
        <p:nvSpPr>
          <p:cNvPr id="12292" name="Text Box 4"/>
          <p:cNvSpPr txBox="1">
            <a:spLocks noChangeArrowheads="1"/>
          </p:cNvSpPr>
          <p:nvPr/>
        </p:nvSpPr>
        <p:spPr bwMode="auto">
          <a:xfrm>
            <a:off x="395288" y="2708275"/>
            <a:ext cx="32051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000404"/>
                </a:solidFill>
              </a:rPr>
              <a:t>(2)</a:t>
            </a:r>
            <a:r>
              <a:rPr lang="zh-CN" altLang="en-US" sz="2000" b="1">
                <a:solidFill>
                  <a:srgbClr val="000404"/>
                </a:solidFill>
              </a:rPr>
              <a:t>数据分组的组距是多少</a:t>
            </a:r>
            <a:r>
              <a:rPr lang="en-US" altLang="zh-CN" sz="2000" b="1">
                <a:solidFill>
                  <a:srgbClr val="000404"/>
                </a:solidFill>
              </a:rPr>
              <a:t>?</a:t>
            </a:r>
          </a:p>
        </p:txBody>
      </p:sp>
      <p:sp>
        <p:nvSpPr>
          <p:cNvPr id="12293" name="Text Box 7"/>
          <p:cNvSpPr txBox="1">
            <a:spLocks noChangeArrowheads="1"/>
          </p:cNvSpPr>
          <p:nvPr/>
        </p:nvSpPr>
        <p:spPr bwMode="auto">
          <a:xfrm>
            <a:off x="4716463" y="1628775"/>
            <a:ext cx="38877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000404"/>
                </a:solidFill>
              </a:rPr>
              <a:t>(5)</a:t>
            </a:r>
            <a:r>
              <a:rPr lang="zh-CN" altLang="en-US" sz="2000" b="1">
                <a:solidFill>
                  <a:srgbClr val="000404"/>
                </a:solidFill>
              </a:rPr>
              <a:t>每月水电费开支为多少元之间的家庭约占</a:t>
            </a:r>
            <a:r>
              <a:rPr lang="en-US" altLang="zh-CN" sz="2000" b="1">
                <a:solidFill>
                  <a:srgbClr val="000404"/>
                </a:solidFill>
              </a:rPr>
              <a:t>55%</a:t>
            </a:r>
          </a:p>
        </p:txBody>
      </p:sp>
      <p:sp>
        <p:nvSpPr>
          <p:cNvPr id="12294" name="Text Box 50"/>
          <p:cNvSpPr txBox="1">
            <a:spLocks noChangeArrowheads="1"/>
          </p:cNvSpPr>
          <p:nvPr/>
        </p:nvSpPr>
        <p:spPr bwMode="auto">
          <a:xfrm>
            <a:off x="4932363" y="2420938"/>
            <a:ext cx="338455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a:solidFill>
                  <a:srgbClr val="000404"/>
                </a:solidFill>
              </a:rPr>
              <a:t>某城市部分家庭每月水电费开支</a:t>
            </a:r>
          </a:p>
          <a:p>
            <a:pPr eaLnBrk="1" hangingPunct="1"/>
            <a:r>
              <a:rPr lang="zh-CN" altLang="en-US" sz="1600" b="1">
                <a:solidFill>
                  <a:srgbClr val="000404"/>
                </a:solidFill>
              </a:rPr>
              <a:t>     的频数直方图</a:t>
            </a:r>
          </a:p>
          <a:p>
            <a:pPr eaLnBrk="1" hangingPunct="1"/>
            <a:endParaRPr lang="en-US" altLang="zh-CN" sz="1600" b="1">
              <a:solidFill>
                <a:srgbClr val="000404"/>
              </a:solidFill>
            </a:endParaRPr>
          </a:p>
        </p:txBody>
      </p:sp>
      <p:sp>
        <p:nvSpPr>
          <p:cNvPr id="12295" name="Rectangle 21"/>
          <p:cNvSpPr>
            <a:spLocks noChangeArrowheads="1"/>
          </p:cNvSpPr>
          <p:nvPr/>
        </p:nvSpPr>
        <p:spPr bwMode="auto">
          <a:xfrm>
            <a:off x="7235825" y="5949950"/>
            <a:ext cx="360363" cy="215900"/>
          </a:xfrm>
          <a:prstGeom prst="rect">
            <a:avLst/>
          </a:prstGeom>
          <a:solidFill>
            <a:srgbClr val="0000FF">
              <a:alpha val="14902"/>
            </a:srgbClr>
          </a:solidFill>
          <a:ln w="9525">
            <a:solidFill>
              <a:schemeClr val="tx1"/>
            </a:solidFill>
            <a:miter lim="800000"/>
          </a:ln>
        </p:spPr>
        <p:txBody>
          <a:bodyPr wrap="none" anchor="ctr"/>
          <a:lstStyle/>
          <a:p>
            <a:pPr algn="ctr"/>
            <a:endParaRPr lang="zh-CN" altLang="zh-CN" sz="1600">
              <a:solidFill>
                <a:srgbClr val="FF33CC"/>
              </a:solidFill>
              <a:latin typeface="Times New Roman" panose="02020603050405020304" pitchFamily="18" charset="0"/>
            </a:endParaRPr>
          </a:p>
        </p:txBody>
      </p:sp>
      <p:sp>
        <p:nvSpPr>
          <p:cNvPr id="12296" name="Line 20"/>
          <p:cNvSpPr>
            <a:spLocks noChangeShapeType="1"/>
          </p:cNvSpPr>
          <p:nvPr/>
        </p:nvSpPr>
        <p:spPr bwMode="auto">
          <a:xfrm>
            <a:off x="5005388" y="3573463"/>
            <a:ext cx="2951162"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297" name="Text Box 23"/>
          <p:cNvSpPr txBox="1">
            <a:spLocks noChangeArrowheads="1"/>
          </p:cNvSpPr>
          <p:nvPr/>
        </p:nvSpPr>
        <p:spPr bwMode="auto">
          <a:xfrm>
            <a:off x="6084888" y="3502025"/>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000404"/>
                </a:solidFill>
              </a:rPr>
              <a:t>11</a:t>
            </a:r>
          </a:p>
        </p:txBody>
      </p:sp>
      <p:sp>
        <p:nvSpPr>
          <p:cNvPr id="12298" name="Text Box 24"/>
          <p:cNvSpPr txBox="1">
            <a:spLocks noChangeArrowheads="1"/>
          </p:cNvSpPr>
          <p:nvPr/>
        </p:nvSpPr>
        <p:spPr bwMode="auto">
          <a:xfrm>
            <a:off x="6516688" y="436562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000404"/>
                </a:solidFill>
              </a:rPr>
              <a:t>7</a:t>
            </a:r>
          </a:p>
        </p:txBody>
      </p:sp>
      <p:sp>
        <p:nvSpPr>
          <p:cNvPr id="12299" name="Text Box 25"/>
          <p:cNvSpPr txBox="1">
            <a:spLocks noChangeArrowheads="1"/>
          </p:cNvSpPr>
          <p:nvPr/>
        </p:nvSpPr>
        <p:spPr bwMode="auto">
          <a:xfrm>
            <a:off x="5724525" y="3214688"/>
            <a:ext cx="438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000404"/>
                </a:solidFill>
              </a:rPr>
              <a:t>12</a:t>
            </a:r>
          </a:p>
        </p:txBody>
      </p:sp>
      <p:sp>
        <p:nvSpPr>
          <p:cNvPr id="12300" name="Text Box 40"/>
          <p:cNvSpPr txBox="1">
            <a:spLocks noChangeArrowheads="1"/>
          </p:cNvSpPr>
          <p:nvPr/>
        </p:nvSpPr>
        <p:spPr bwMode="auto">
          <a:xfrm>
            <a:off x="7235825" y="55895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000404"/>
                </a:solidFill>
              </a:rPr>
              <a:t>1</a:t>
            </a:r>
          </a:p>
        </p:txBody>
      </p:sp>
      <p:sp>
        <p:nvSpPr>
          <p:cNvPr id="12301" name="Text Box 41"/>
          <p:cNvSpPr txBox="1">
            <a:spLocks noChangeArrowheads="1"/>
          </p:cNvSpPr>
          <p:nvPr/>
        </p:nvSpPr>
        <p:spPr bwMode="auto">
          <a:xfrm>
            <a:off x="6948488" y="52308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000404"/>
                </a:solidFill>
              </a:rPr>
              <a:t>3</a:t>
            </a:r>
          </a:p>
        </p:txBody>
      </p:sp>
      <p:grpSp>
        <p:nvGrpSpPr>
          <p:cNvPr id="12302" name="Group 60"/>
          <p:cNvGrpSpPr/>
          <p:nvPr/>
        </p:nvGrpSpPr>
        <p:grpSpPr bwMode="auto">
          <a:xfrm>
            <a:off x="4572000" y="2997200"/>
            <a:ext cx="4103688" cy="3505200"/>
            <a:chOff x="2925" y="1842"/>
            <a:chExt cx="2585" cy="2208"/>
          </a:xfrm>
        </p:grpSpPr>
        <p:sp>
          <p:nvSpPr>
            <p:cNvPr id="12319" name="Text Box 39"/>
            <p:cNvSpPr txBox="1">
              <a:spLocks noChangeArrowheads="1"/>
            </p:cNvSpPr>
            <p:nvPr/>
          </p:nvSpPr>
          <p:spPr bwMode="auto">
            <a:xfrm>
              <a:off x="4105" y="3793"/>
              <a:ext cx="30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solidFill>
                    <a:srgbClr val="000404"/>
                  </a:solidFill>
                </a:rPr>
                <a:t>250</a:t>
              </a:r>
            </a:p>
          </p:txBody>
        </p:sp>
        <p:grpSp>
          <p:nvGrpSpPr>
            <p:cNvPr id="12320" name="Group 59"/>
            <p:cNvGrpSpPr/>
            <p:nvPr/>
          </p:nvGrpSpPr>
          <p:grpSpPr bwMode="auto">
            <a:xfrm>
              <a:off x="2925" y="1842"/>
              <a:ext cx="2585" cy="2208"/>
              <a:chOff x="2925" y="1842"/>
              <a:chExt cx="2585" cy="2208"/>
            </a:xfrm>
          </p:grpSpPr>
          <p:sp>
            <p:nvSpPr>
              <p:cNvPr id="12321" name="Line 8"/>
              <p:cNvSpPr>
                <a:spLocks noChangeShapeType="1"/>
              </p:cNvSpPr>
              <p:nvPr/>
            </p:nvSpPr>
            <p:spPr bwMode="auto">
              <a:xfrm flipV="1">
                <a:off x="3198" y="1842"/>
                <a:ext cx="0" cy="1996"/>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2322" name="Line 9"/>
              <p:cNvSpPr>
                <a:spLocks noChangeAspect="1" noChangeShapeType="1"/>
              </p:cNvSpPr>
              <p:nvPr/>
            </p:nvSpPr>
            <p:spPr bwMode="auto">
              <a:xfrm>
                <a:off x="3198" y="3838"/>
                <a:ext cx="2041" cy="0"/>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2323" name="Line 10"/>
              <p:cNvSpPr>
                <a:spLocks noChangeShapeType="1"/>
              </p:cNvSpPr>
              <p:nvPr/>
            </p:nvSpPr>
            <p:spPr bwMode="auto">
              <a:xfrm>
                <a:off x="3198" y="3022"/>
                <a:ext cx="1859"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24" name="Line 11"/>
              <p:cNvSpPr>
                <a:spLocks noChangeShapeType="1"/>
              </p:cNvSpPr>
              <p:nvPr/>
            </p:nvSpPr>
            <p:spPr bwMode="auto">
              <a:xfrm>
                <a:off x="3198" y="2749"/>
                <a:ext cx="1859"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25" name="Line 12"/>
              <p:cNvSpPr>
                <a:spLocks noChangeShapeType="1"/>
              </p:cNvSpPr>
              <p:nvPr/>
            </p:nvSpPr>
            <p:spPr bwMode="auto">
              <a:xfrm>
                <a:off x="3198" y="2477"/>
                <a:ext cx="1859"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26" name="Line 13"/>
              <p:cNvSpPr>
                <a:spLocks noChangeShapeType="1"/>
              </p:cNvSpPr>
              <p:nvPr/>
            </p:nvSpPr>
            <p:spPr bwMode="auto">
              <a:xfrm>
                <a:off x="3198" y="3566"/>
                <a:ext cx="1859"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27" name="Line 14"/>
              <p:cNvSpPr>
                <a:spLocks noChangeShapeType="1"/>
              </p:cNvSpPr>
              <p:nvPr/>
            </p:nvSpPr>
            <p:spPr bwMode="auto">
              <a:xfrm>
                <a:off x="3198" y="3294"/>
                <a:ext cx="1859"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28" name="Rectangle 15"/>
              <p:cNvSpPr>
                <a:spLocks noChangeArrowheads="1"/>
              </p:cNvSpPr>
              <p:nvPr/>
            </p:nvSpPr>
            <p:spPr bwMode="auto">
              <a:xfrm>
                <a:off x="4150" y="2886"/>
                <a:ext cx="227" cy="952"/>
              </a:xfrm>
              <a:prstGeom prst="rect">
                <a:avLst/>
              </a:prstGeom>
              <a:solidFill>
                <a:srgbClr val="0000FF">
                  <a:alpha val="14902"/>
                </a:srgbClr>
              </a:solidFill>
              <a:ln w="9525">
                <a:solidFill>
                  <a:schemeClr val="tx1"/>
                </a:solidFill>
                <a:miter lim="800000"/>
              </a:ln>
            </p:spPr>
            <p:txBody>
              <a:bodyPr wrap="none" anchor="ctr"/>
              <a:lstStyle/>
              <a:p>
                <a:pPr algn="ctr"/>
                <a:endParaRPr lang="zh-CN" altLang="zh-CN" sz="1600">
                  <a:solidFill>
                    <a:schemeClr val="bg1"/>
                  </a:solidFill>
                  <a:latin typeface="Times New Roman" panose="02020603050405020304" pitchFamily="18" charset="0"/>
                </a:endParaRPr>
              </a:p>
            </p:txBody>
          </p:sp>
          <p:sp>
            <p:nvSpPr>
              <p:cNvPr id="12329" name="Rectangle 16"/>
              <p:cNvSpPr>
                <a:spLocks noChangeArrowheads="1"/>
              </p:cNvSpPr>
              <p:nvPr/>
            </p:nvSpPr>
            <p:spPr bwMode="auto">
              <a:xfrm>
                <a:off x="3470" y="3022"/>
                <a:ext cx="227" cy="816"/>
              </a:xfrm>
              <a:prstGeom prst="rect">
                <a:avLst/>
              </a:prstGeom>
              <a:solidFill>
                <a:srgbClr val="0000FF">
                  <a:alpha val="14902"/>
                </a:srgbClr>
              </a:solidFill>
              <a:ln w="9525">
                <a:solidFill>
                  <a:schemeClr val="tx1"/>
                </a:solidFill>
                <a:miter lim="800000"/>
              </a:ln>
            </p:spPr>
            <p:txBody>
              <a:bodyPr wrap="none" anchor="ctr"/>
              <a:lstStyle/>
              <a:p>
                <a:pPr algn="ctr"/>
                <a:endParaRPr lang="zh-CN" altLang="zh-CN" sz="1600">
                  <a:solidFill>
                    <a:schemeClr val="bg1"/>
                  </a:solidFill>
                  <a:latin typeface="Times New Roman" panose="02020603050405020304" pitchFamily="18" charset="0"/>
                </a:endParaRPr>
              </a:p>
            </p:txBody>
          </p:sp>
          <p:sp>
            <p:nvSpPr>
              <p:cNvPr id="12330" name="Rectangle 17"/>
              <p:cNvSpPr>
                <a:spLocks noChangeArrowheads="1"/>
              </p:cNvSpPr>
              <p:nvPr/>
            </p:nvSpPr>
            <p:spPr bwMode="auto">
              <a:xfrm>
                <a:off x="3696" y="2205"/>
                <a:ext cx="227" cy="1633"/>
              </a:xfrm>
              <a:prstGeom prst="rect">
                <a:avLst/>
              </a:prstGeom>
              <a:solidFill>
                <a:srgbClr val="0000FF">
                  <a:alpha val="14902"/>
                </a:srgbClr>
              </a:solidFill>
              <a:ln w="9525">
                <a:solidFill>
                  <a:schemeClr val="tx1"/>
                </a:solidFill>
                <a:miter lim="800000"/>
              </a:ln>
            </p:spPr>
            <p:txBody>
              <a:bodyPr wrap="none" anchor="ctr"/>
              <a:lstStyle/>
              <a:p>
                <a:pPr algn="ctr"/>
                <a:endParaRPr lang="zh-CN" altLang="zh-CN" sz="1600">
                  <a:solidFill>
                    <a:schemeClr val="bg1"/>
                  </a:solidFill>
                  <a:latin typeface="Times New Roman" panose="02020603050405020304" pitchFamily="18" charset="0"/>
                </a:endParaRPr>
              </a:p>
            </p:txBody>
          </p:sp>
          <p:sp>
            <p:nvSpPr>
              <p:cNvPr id="12331" name="Rectangle 18"/>
              <p:cNvSpPr>
                <a:spLocks noChangeArrowheads="1"/>
              </p:cNvSpPr>
              <p:nvPr/>
            </p:nvSpPr>
            <p:spPr bwMode="auto">
              <a:xfrm>
                <a:off x="4377" y="3430"/>
                <a:ext cx="227" cy="408"/>
              </a:xfrm>
              <a:prstGeom prst="rect">
                <a:avLst/>
              </a:prstGeom>
              <a:solidFill>
                <a:srgbClr val="0000FF">
                  <a:alpha val="14902"/>
                </a:srgbClr>
              </a:solidFill>
              <a:ln w="9525">
                <a:solidFill>
                  <a:schemeClr val="tx1"/>
                </a:solidFill>
                <a:miter lim="800000"/>
              </a:ln>
            </p:spPr>
            <p:txBody>
              <a:bodyPr wrap="none" anchor="ctr"/>
              <a:lstStyle/>
              <a:p>
                <a:pPr algn="ctr"/>
                <a:endParaRPr lang="zh-CN" altLang="zh-CN" sz="1600">
                  <a:solidFill>
                    <a:schemeClr val="bg1"/>
                  </a:solidFill>
                  <a:latin typeface="Times New Roman" panose="02020603050405020304" pitchFamily="18" charset="0"/>
                </a:endParaRPr>
              </a:p>
            </p:txBody>
          </p:sp>
          <p:sp>
            <p:nvSpPr>
              <p:cNvPr id="12332" name="Rectangle 19"/>
              <p:cNvSpPr>
                <a:spLocks noChangeArrowheads="1"/>
              </p:cNvSpPr>
              <p:nvPr/>
            </p:nvSpPr>
            <p:spPr bwMode="auto">
              <a:xfrm>
                <a:off x="3923" y="2341"/>
                <a:ext cx="227" cy="1498"/>
              </a:xfrm>
              <a:prstGeom prst="rect">
                <a:avLst/>
              </a:prstGeom>
              <a:solidFill>
                <a:srgbClr val="0000FF">
                  <a:alpha val="14902"/>
                </a:srgbClr>
              </a:solidFill>
              <a:ln w="9525">
                <a:solidFill>
                  <a:schemeClr val="tx1"/>
                </a:solidFill>
                <a:miter lim="800000"/>
              </a:ln>
            </p:spPr>
            <p:txBody>
              <a:bodyPr wrap="none" anchor="ctr"/>
              <a:lstStyle/>
              <a:p>
                <a:pPr algn="ctr"/>
                <a:endParaRPr lang="zh-CN" altLang="zh-CN" sz="1600">
                  <a:solidFill>
                    <a:schemeClr val="bg1"/>
                  </a:solidFill>
                  <a:latin typeface="Times New Roman" panose="02020603050405020304" pitchFamily="18" charset="0"/>
                </a:endParaRPr>
              </a:p>
            </p:txBody>
          </p:sp>
          <p:sp>
            <p:nvSpPr>
              <p:cNvPr id="12333" name="Line 22"/>
              <p:cNvSpPr>
                <a:spLocks noChangeShapeType="1"/>
              </p:cNvSpPr>
              <p:nvPr/>
            </p:nvSpPr>
            <p:spPr bwMode="auto">
              <a:xfrm>
                <a:off x="5057" y="2205"/>
                <a:ext cx="0" cy="16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34" name="Text Box 26"/>
              <p:cNvSpPr txBox="1">
                <a:spLocks noChangeArrowheads="1"/>
              </p:cNvSpPr>
              <p:nvPr/>
            </p:nvSpPr>
            <p:spPr bwMode="auto">
              <a:xfrm>
                <a:off x="4558" y="3793"/>
                <a:ext cx="30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solidFill>
                      <a:srgbClr val="000404"/>
                    </a:solidFill>
                  </a:rPr>
                  <a:t>350</a:t>
                </a:r>
              </a:p>
            </p:txBody>
          </p:sp>
          <p:sp>
            <p:nvSpPr>
              <p:cNvPr id="12335" name="Text Box 27"/>
              <p:cNvSpPr txBox="1">
                <a:spLocks noChangeArrowheads="1"/>
              </p:cNvSpPr>
              <p:nvPr/>
            </p:nvSpPr>
            <p:spPr bwMode="auto">
              <a:xfrm>
                <a:off x="3424" y="3793"/>
                <a:ext cx="30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solidFill>
                      <a:srgbClr val="000404"/>
                    </a:solidFill>
                  </a:rPr>
                  <a:t>100</a:t>
                </a:r>
              </a:p>
            </p:txBody>
          </p:sp>
          <p:sp>
            <p:nvSpPr>
              <p:cNvPr id="12336" name="Text Box 28"/>
              <p:cNvSpPr txBox="1">
                <a:spLocks noChangeArrowheads="1"/>
              </p:cNvSpPr>
              <p:nvPr/>
            </p:nvSpPr>
            <p:spPr bwMode="auto">
              <a:xfrm>
                <a:off x="3470" y="2795"/>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000404"/>
                    </a:solidFill>
                  </a:rPr>
                  <a:t>6</a:t>
                </a:r>
              </a:p>
            </p:txBody>
          </p:sp>
          <p:grpSp>
            <p:nvGrpSpPr>
              <p:cNvPr id="12337" name="Group 29"/>
              <p:cNvGrpSpPr/>
              <p:nvPr/>
            </p:nvGrpSpPr>
            <p:grpSpPr bwMode="auto">
              <a:xfrm>
                <a:off x="2925" y="2069"/>
                <a:ext cx="276" cy="1864"/>
                <a:chOff x="2925" y="2069"/>
                <a:chExt cx="276" cy="1864"/>
              </a:xfrm>
            </p:grpSpPr>
            <p:sp>
              <p:nvSpPr>
                <p:cNvPr id="12342" name="Text Box 30"/>
                <p:cNvSpPr txBox="1">
                  <a:spLocks noChangeArrowheads="1"/>
                </p:cNvSpPr>
                <p:nvPr/>
              </p:nvSpPr>
              <p:spPr bwMode="auto">
                <a:xfrm>
                  <a:off x="2925" y="2341"/>
                  <a:ext cx="2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000404"/>
                      </a:solidFill>
                    </a:rPr>
                    <a:t>10</a:t>
                  </a:r>
                </a:p>
              </p:txBody>
            </p:sp>
            <p:sp>
              <p:nvSpPr>
                <p:cNvPr id="12343" name="Text Box 31"/>
                <p:cNvSpPr txBox="1">
                  <a:spLocks noChangeArrowheads="1"/>
                </p:cNvSpPr>
                <p:nvPr/>
              </p:nvSpPr>
              <p:spPr bwMode="auto">
                <a:xfrm>
                  <a:off x="2971" y="2886"/>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000404"/>
                      </a:solidFill>
                    </a:rPr>
                    <a:t>6</a:t>
                  </a:r>
                </a:p>
              </p:txBody>
            </p:sp>
            <p:sp>
              <p:nvSpPr>
                <p:cNvPr id="12344" name="Text Box 32"/>
                <p:cNvSpPr txBox="1">
                  <a:spLocks noChangeArrowheads="1"/>
                </p:cNvSpPr>
                <p:nvPr/>
              </p:nvSpPr>
              <p:spPr bwMode="auto">
                <a:xfrm>
                  <a:off x="2925" y="2069"/>
                  <a:ext cx="2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000404"/>
                      </a:solidFill>
                    </a:rPr>
                    <a:t>12</a:t>
                  </a:r>
                </a:p>
              </p:txBody>
            </p:sp>
            <p:sp>
              <p:nvSpPr>
                <p:cNvPr id="12345" name="Text Box 33"/>
                <p:cNvSpPr txBox="1">
                  <a:spLocks noChangeArrowheads="1"/>
                </p:cNvSpPr>
                <p:nvPr/>
              </p:nvSpPr>
              <p:spPr bwMode="auto">
                <a:xfrm>
                  <a:off x="2971" y="3158"/>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000404"/>
                      </a:solidFill>
                    </a:rPr>
                    <a:t>4</a:t>
                  </a:r>
                </a:p>
              </p:txBody>
            </p:sp>
            <p:sp>
              <p:nvSpPr>
                <p:cNvPr id="12346" name="Text Box 34"/>
                <p:cNvSpPr txBox="1">
                  <a:spLocks noChangeArrowheads="1"/>
                </p:cNvSpPr>
                <p:nvPr/>
              </p:nvSpPr>
              <p:spPr bwMode="auto">
                <a:xfrm>
                  <a:off x="2971" y="2614"/>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000404"/>
                      </a:solidFill>
                    </a:rPr>
                    <a:t>8</a:t>
                  </a:r>
                </a:p>
              </p:txBody>
            </p:sp>
            <p:sp>
              <p:nvSpPr>
                <p:cNvPr id="12347" name="Text Box 35"/>
                <p:cNvSpPr txBox="1">
                  <a:spLocks noChangeArrowheads="1"/>
                </p:cNvSpPr>
                <p:nvPr/>
              </p:nvSpPr>
              <p:spPr bwMode="auto">
                <a:xfrm>
                  <a:off x="2971" y="3430"/>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000404"/>
                      </a:solidFill>
                    </a:rPr>
                    <a:t>2</a:t>
                  </a:r>
                </a:p>
              </p:txBody>
            </p:sp>
            <p:sp>
              <p:nvSpPr>
                <p:cNvPr id="12348" name="Text Box 36"/>
                <p:cNvSpPr txBox="1">
                  <a:spLocks noChangeArrowheads="1"/>
                </p:cNvSpPr>
                <p:nvPr/>
              </p:nvSpPr>
              <p:spPr bwMode="auto">
                <a:xfrm>
                  <a:off x="2971" y="3702"/>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solidFill>
                        <a:srgbClr val="000404"/>
                      </a:solidFill>
                    </a:rPr>
                    <a:t>0</a:t>
                  </a:r>
                </a:p>
              </p:txBody>
            </p:sp>
          </p:grpSp>
          <p:sp>
            <p:nvSpPr>
              <p:cNvPr id="12338" name="Text Box 37"/>
              <p:cNvSpPr txBox="1">
                <a:spLocks noChangeArrowheads="1"/>
              </p:cNvSpPr>
              <p:nvPr/>
            </p:nvSpPr>
            <p:spPr bwMode="auto">
              <a:xfrm>
                <a:off x="3651" y="3810"/>
                <a:ext cx="30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solidFill>
                      <a:srgbClr val="000404"/>
                    </a:solidFill>
                  </a:rPr>
                  <a:t>150</a:t>
                </a:r>
              </a:p>
            </p:txBody>
          </p:sp>
          <p:sp>
            <p:nvSpPr>
              <p:cNvPr id="12339" name="Text Box 38"/>
              <p:cNvSpPr txBox="1">
                <a:spLocks noChangeArrowheads="1"/>
              </p:cNvSpPr>
              <p:nvPr/>
            </p:nvSpPr>
            <p:spPr bwMode="auto">
              <a:xfrm>
                <a:off x="4921" y="3838"/>
                <a:ext cx="58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a:solidFill>
                      <a:srgbClr val="000404"/>
                    </a:solidFill>
                  </a:rPr>
                  <a:t>开支</a:t>
                </a:r>
                <a:r>
                  <a:rPr lang="en-US" altLang="zh-CN" sz="1600" b="1">
                    <a:solidFill>
                      <a:srgbClr val="000404"/>
                    </a:solidFill>
                  </a:rPr>
                  <a:t>(</a:t>
                </a:r>
                <a:r>
                  <a:rPr lang="zh-CN" altLang="en-US" sz="1600" b="1">
                    <a:solidFill>
                      <a:srgbClr val="000404"/>
                    </a:solidFill>
                  </a:rPr>
                  <a:t>元</a:t>
                </a:r>
                <a:r>
                  <a:rPr lang="en-US" altLang="zh-CN" sz="1600" b="1">
                    <a:solidFill>
                      <a:srgbClr val="000404"/>
                    </a:solidFill>
                  </a:rPr>
                  <a:t>)</a:t>
                </a:r>
              </a:p>
            </p:txBody>
          </p:sp>
          <p:sp>
            <p:nvSpPr>
              <p:cNvPr id="12340" name="Text Box 42"/>
              <p:cNvSpPr txBox="1">
                <a:spLocks noChangeArrowheads="1"/>
              </p:cNvSpPr>
              <p:nvPr/>
            </p:nvSpPr>
            <p:spPr bwMode="auto">
              <a:xfrm>
                <a:off x="3878" y="3810"/>
                <a:ext cx="30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solidFill>
                      <a:srgbClr val="000404"/>
                    </a:solidFill>
                  </a:rPr>
                  <a:t>200</a:t>
                </a:r>
              </a:p>
            </p:txBody>
          </p:sp>
          <p:sp>
            <p:nvSpPr>
              <p:cNvPr id="12341" name="Text Box 43"/>
              <p:cNvSpPr txBox="1">
                <a:spLocks noChangeArrowheads="1"/>
              </p:cNvSpPr>
              <p:nvPr/>
            </p:nvSpPr>
            <p:spPr bwMode="auto">
              <a:xfrm>
                <a:off x="4332" y="3793"/>
                <a:ext cx="30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solidFill>
                      <a:srgbClr val="000404"/>
                    </a:solidFill>
                  </a:rPr>
                  <a:t>300</a:t>
                </a:r>
              </a:p>
            </p:txBody>
          </p:sp>
        </p:grpSp>
      </p:grpSp>
      <p:sp>
        <p:nvSpPr>
          <p:cNvPr id="12303" name="Line 44"/>
          <p:cNvSpPr>
            <a:spLocks noChangeShapeType="1"/>
          </p:cNvSpPr>
          <p:nvPr/>
        </p:nvSpPr>
        <p:spPr bwMode="auto">
          <a:xfrm>
            <a:off x="5618163" y="6092825"/>
            <a:ext cx="0" cy="7143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4" name="Line 45"/>
          <p:cNvSpPr>
            <a:spLocks noChangeShapeType="1"/>
          </p:cNvSpPr>
          <p:nvPr/>
        </p:nvSpPr>
        <p:spPr bwMode="auto">
          <a:xfrm>
            <a:off x="5976938" y="6094413"/>
            <a:ext cx="0" cy="7143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5" name="Line 46"/>
          <p:cNvSpPr>
            <a:spLocks noChangeShapeType="1"/>
          </p:cNvSpPr>
          <p:nvPr/>
        </p:nvSpPr>
        <p:spPr bwMode="auto">
          <a:xfrm>
            <a:off x="6337300" y="6094413"/>
            <a:ext cx="0" cy="7143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6" name="Line 47"/>
          <p:cNvSpPr>
            <a:spLocks noChangeShapeType="1"/>
          </p:cNvSpPr>
          <p:nvPr/>
        </p:nvSpPr>
        <p:spPr bwMode="auto">
          <a:xfrm>
            <a:off x="6697663" y="6094413"/>
            <a:ext cx="0" cy="7143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7" name="Line 48"/>
          <p:cNvSpPr>
            <a:spLocks noChangeShapeType="1"/>
          </p:cNvSpPr>
          <p:nvPr/>
        </p:nvSpPr>
        <p:spPr bwMode="auto">
          <a:xfrm>
            <a:off x="7056438" y="6094413"/>
            <a:ext cx="0" cy="7143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8" name="Line 49"/>
          <p:cNvSpPr>
            <a:spLocks noChangeShapeType="1"/>
          </p:cNvSpPr>
          <p:nvPr/>
        </p:nvSpPr>
        <p:spPr bwMode="auto">
          <a:xfrm>
            <a:off x="7416800" y="6094413"/>
            <a:ext cx="0" cy="7143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9" name="Text Box 51"/>
          <p:cNvSpPr txBox="1">
            <a:spLocks noChangeArrowheads="1"/>
          </p:cNvSpPr>
          <p:nvPr/>
        </p:nvSpPr>
        <p:spPr bwMode="auto">
          <a:xfrm>
            <a:off x="4284663" y="3357563"/>
            <a:ext cx="42862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a:solidFill>
                  <a:srgbClr val="000404"/>
                </a:solidFill>
              </a:rPr>
              <a:t>频数</a:t>
            </a:r>
            <a:r>
              <a:rPr lang="en-US" altLang="zh-CN" sz="1600" b="1">
                <a:solidFill>
                  <a:srgbClr val="000404"/>
                </a:solidFill>
              </a:rPr>
              <a:t>(</a:t>
            </a:r>
            <a:r>
              <a:rPr lang="zh-CN" altLang="en-US" sz="1600" b="1">
                <a:solidFill>
                  <a:srgbClr val="000404"/>
                </a:solidFill>
              </a:rPr>
              <a:t>个</a:t>
            </a:r>
            <a:r>
              <a:rPr lang="en-US" altLang="zh-CN" sz="1600" b="1">
                <a:solidFill>
                  <a:srgbClr val="000404"/>
                </a:solidFill>
              </a:rPr>
              <a:t>)</a:t>
            </a:r>
          </a:p>
        </p:txBody>
      </p:sp>
      <p:sp>
        <p:nvSpPr>
          <p:cNvPr id="157748" name="Text Box 52"/>
          <p:cNvSpPr txBox="1">
            <a:spLocks noChangeArrowheads="1"/>
          </p:cNvSpPr>
          <p:nvPr/>
        </p:nvSpPr>
        <p:spPr bwMode="auto">
          <a:xfrm>
            <a:off x="827088" y="2205038"/>
            <a:ext cx="492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0000FF"/>
                </a:solidFill>
                <a:latin typeface="宋体" panose="02010600030101010101" pitchFamily="2" charset="-122"/>
              </a:rPr>
              <a:t>40</a:t>
            </a:r>
          </a:p>
        </p:txBody>
      </p:sp>
      <p:sp>
        <p:nvSpPr>
          <p:cNvPr id="157749" name="Text Box 53"/>
          <p:cNvSpPr txBox="1">
            <a:spLocks noChangeArrowheads="1"/>
          </p:cNvSpPr>
          <p:nvPr/>
        </p:nvSpPr>
        <p:spPr bwMode="auto">
          <a:xfrm>
            <a:off x="827088" y="3213100"/>
            <a:ext cx="7985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0000FF"/>
                </a:solidFill>
                <a:latin typeface="宋体" panose="02010600030101010101" pitchFamily="2" charset="-122"/>
              </a:rPr>
              <a:t>50</a:t>
            </a:r>
            <a:r>
              <a:rPr lang="zh-CN" altLang="en-US" sz="2400" b="1">
                <a:solidFill>
                  <a:srgbClr val="0000FF"/>
                </a:solidFill>
                <a:latin typeface="宋体" panose="02010600030101010101" pitchFamily="2" charset="-122"/>
              </a:rPr>
              <a:t>元</a:t>
            </a:r>
          </a:p>
        </p:txBody>
      </p:sp>
      <p:sp>
        <p:nvSpPr>
          <p:cNvPr id="12312" name="Text Box 5"/>
          <p:cNvSpPr txBox="1">
            <a:spLocks noChangeArrowheads="1"/>
          </p:cNvSpPr>
          <p:nvPr/>
        </p:nvSpPr>
        <p:spPr bwMode="auto">
          <a:xfrm>
            <a:off x="395288" y="3789363"/>
            <a:ext cx="34559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000404"/>
                </a:solidFill>
              </a:rPr>
              <a:t>(3)</a:t>
            </a:r>
            <a:r>
              <a:rPr lang="zh-CN" altLang="en-US" sz="2000" b="1">
                <a:solidFill>
                  <a:srgbClr val="000404"/>
                </a:solidFill>
              </a:rPr>
              <a:t>频数最大一组的组中值是多少</a:t>
            </a:r>
            <a:r>
              <a:rPr lang="en-US" altLang="zh-CN" sz="2000" b="1">
                <a:solidFill>
                  <a:srgbClr val="000404"/>
                </a:solidFill>
              </a:rPr>
              <a:t>?</a:t>
            </a:r>
          </a:p>
        </p:txBody>
      </p:sp>
      <p:sp>
        <p:nvSpPr>
          <p:cNvPr id="12313" name="Text Box 6"/>
          <p:cNvSpPr txBox="1">
            <a:spLocks noChangeArrowheads="1"/>
          </p:cNvSpPr>
          <p:nvPr/>
        </p:nvSpPr>
        <p:spPr bwMode="auto">
          <a:xfrm>
            <a:off x="395288" y="4941888"/>
            <a:ext cx="38877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solidFill>
                  <a:srgbClr val="000404"/>
                </a:solidFill>
              </a:rPr>
              <a:t>(4)</a:t>
            </a:r>
            <a:r>
              <a:rPr lang="zh-CN" altLang="en-US" sz="2000" b="1">
                <a:solidFill>
                  <a:srgbClr val="000404"/>
                </a:solidFill>
              </a:rPr>
              <a:t>自左至右第</a:t>
            </a:r>
            <a:r>
              <a:rPr lang="en-US" altLang="zh-CN" sz="2000" b="1">
                <a:solidFill>
                  <a:srgbClr val="000404"/>
                </a:solidFill>
              </a:rPr>
              <a:t>3</a:t>
            </a:r>
            <a:r>
              <a:rPr lang="zh-CN" altLang="en-US" sz="2000" b="1">
                <a:solidFill>
                  <a:srgbClr val="000404"/>
                </a:solidFill>
              </a:rPr>
              <a:t>组的频数、频率分别是多少</a:t>
            </a:r>
            <a:r>
              <a:rPr lang="en-US" altLang="zh-CN" sz="2000" b="1">
                <a:solidFill>
                  <a:srgbClr val="000404"/>
                </a:solidFill>
              </a:rPr>
              <a:t>?</a:t>
            </a:r>
          </a:p>
        </p:txBody>
      </p:sp>
      <p:sp>
        <p:nvSpPr>
          <p:cNvPr id="157750" name="Text Box 54"/>
          <p:cNvSpPr txBox="1">
            <a:spLocks noChangeArrowheads="1"/>
          </p:cNvSpPr>
          <p:nvPr/>
        </p:nvSpPr>
        <p:spPr bwMode="auto">
          <a:xfrm>
            <a:off x="827088" y="4510088"/>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0000FF"/>
                </a:solidFill>
                <a:latin typeface="宋体" panose="02010600030101010101" pitchFamily="2" charset="-122"/>
              </a:rPr>
              <a:t>150</a:t>
            </a:r>
            <a:r>
              <a:rPr lang="zh-CN" altLang="en-US" sz="2400" b="1">
                <a:solidFill>
                  <a:srgbClr val="0000FF"/>
                </a:solidFill>
                <a:latin typeface="宋体" panose="02010600030101010101" pitchFamily="2" charset="-122"/>
              </a:rPr>
              <a:t>元</a:t>
            </a:r>
          </a:p>
        </p:txBody>
      </p:sp>
      <p:grpSp>
        <p:nvGrpSpPr>
          <p:cNvPr id="5" name="Group 66"/>
          <p:cNvGrpSpPr/>
          <p:nvPr/>
        </p:nvGrpSpPr>
        <p:grpSpPr bwMode="auto">
          <a:xfrm>
            <a:off x="755650" y="5734050"/>
            <a:ext cx="3467100" cy="457200"/>
            <a:chOff x="476" y="3612"/>
            <a:chExt cx="2184" cy="288"/>
          </a:xfrm>
        </p:grpSpPr>
        <p:sp>
          <p:nvSpPr>
            <p:cNvPr id="12317" name="Text Box 55"/>
            <p:cNvSpPr txBox="1">
              <a:spLocks noChangeArrowheads="1"/>
            </p:cNvSpPr>
            <p:nvPr/>
          </p:nvSpPr>
          <p:spPr bwMode="auto">
            <a:xfrm>
              <a:off x="476" y="3612"/>
              <a:ext cx="88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0000FF"/>
                  </a:solidFill>
                  <a:latin typeface="宋体" panose="02010600030101010101" pitchFamily="2" charset="-122"/>
                </a:rPr>
                <a:t>频数是</a:t>
              </a:r>
              <a:r>
                <a:rPr lang="en-US" altLang="zh-CN" sz="2400" b="1">
                  <a:solidFill>
                    <a:srgbClr val="0000FF"/>
                  </a:solidFill>
                  <a:latin typeface="宋体" panose="02010600030101010101" pitchFamily="2" charset="-122"/>
                </a:rPr>
                <a:t>11</a:t>
              </a:r>
            </a:p>
          </p:txBody>
        </p:sp>
        <p:sp>
          <p:nvSpPr>
            <p:cNvPr id="12318" name="Text Box 56"/>
            <p:cNvSpPr txBox="1">
              <a:spLocks noChangeArrowheads="1"/>
            </p:cNvSpPr>
            <p:nvPr/>
          </p:nvSpPr>
          <p:spPr bwMode="auto">
            <a:xfrm>
              <a:off x="1383" y="3612"/>
              <a:ext cx="127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0000FF"/>
                  </a:solidFill>
                  <a:latin typeface="宋体" panose="02010600030101010101" pitchFamily="2" charset="-122"/>
                </a:rPr>
                <a:t>频率是 </a:t>
              </a:r>
              <a:r>
                <a:rPr lang="en-US" altLang="zh-CN" sz="2400" b="1">
                  <a:solidFill>
                    <a:srgbClr val="0000FF"/>
                  </a:solidFill>
                  <a:latin typeface="宋体" panose="02010600030101010101" pitchFamily="2" charset="-122"/>
                </a:rPr>
                <a:t>0.275</a:t>
              </a:r>
            </a:p>
          </p:txBody>
        </p:sp>
      </p:grpSp>
      <p:sp>
        <p:nvSpPr>
          <p:cNvPr id="157753" name="Text Box 57"/>
          <p:cNvSpPr txBox="1">
            <a:spLocks noChangeArrowheads="1"/>
          </p:cNvSpPr>
          <p:nvPr/>
        </p:nvSpPr>
        <p:spPr bwMode="auto">
          <a:xfrm>
            <a:off x="6516688" y="1989138"/>
            <a:ext cx="2160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0000FF"/>
                </a:solidFill>
                <a:latin typeface="宋体" panose="02010600030101010101" pitchFamily="2" charset="-122"/>
              </a:rPr>
              <a:t>150</a:t>
            </a:r>
            <a:r>
              <a:rPr lang="zh-CN" altLang="en-US" sz="2400" b="1">
                <a:solidFill>
                  <a:srgbClr val="0000FF"/>
                </a:solidFill>
                <a:latin typeface="宋体" panose="02010600030101010101" pitchFamily="2" charset="-122"/>
              </a:rPr>
              <a:t>元</a:t>
            </a:r>
            <a:r>
              <a:rPr lang="en-US" altLang="zh-CN" sz="2400" b="1">
                <a:solidFill>
                  <a:srgbClr val="0000FF"/>
                </a:solidFill>
                <a:latin typeface="宋体" panose="02010600030101010101" pitchFamily="2" charset="-122"/>
              </a:rPr>
              <a:t>--200</a:t>
            </a:r>
            <a:r>
              <a:rPr lang="zh-CN" altLang="en-US" sz="2400" b="1">
                <a:solidFill>
                  <a:srgbClr val="0000FF"/>
                </a:solidFill>
                <a:latin typeface="宋体" panose="02010600030101010101" pitchFamily="2" charset="-122"/>
              </a:rPr>
              <a:t>元</a:t>
            </a:r>
          </a:p>
        </p:txBody>
      </p:sp>
      <p:pic>
        <p:nvPicPr>
          <p:cNvPr id="12350" name="Picture 62"/>
          <p:cNvPicPr>
            <a:picLocks noChangeAspect="1" noChangeArrowheads="1"/>
          </p:cNvPicPr>
          <p:nvPr/>
        </p:nvPicPr>
        <p:blipFill>
          <a:blip r:embed="rId3" cstate="email"/>
          <a:srcRect/>
          <a:stretch>
            <a:fillRect/>
          </a:stretch>
        </p:blipFill>
        <p:spPr bwMode="auto">
          <a:xfrm>
            <a:off x="0" y="0"/>
            <a:ext cx="4572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7748"/>
                                        </p:tgtEl>
                                        <p:attrNameLst>
                                          <p:attrName>style.visibility</p:attrName>
                                        </p:attrNameLst>
                                      </p:cBhvr>
                                      <p:to>
                                        <p:strVal val="visible"/>
                                      </p:to>
                                    </p:set>
                                    <p:animEffect transition="in" filter="blinds(horizontal)">
                                      <p:cBhvr>
                                        <p:cTn id="7" dur="500"/>
                                        <p:tgtEl>
                                          <p:spTgt spid="15774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7749"/>
                                        </p:tgtEl>
                                        <p:attrNameLst>
                                          <p:attrName>style.visibility</p:attrName>
                                        </p:attrNameLst>
                                      </p:cBhvr>
                                      <p:to>
                                        <p:strVal val="visible"/>
                                      </p:to>
                                    </p:set>
                                    <p:animEffect transition="in" filter="blinds(horizontal)">
                                      <p:cBhvr>
                                        <p:cTn id="12" dur="500"/>
                                        <p:tgtEl>
                                          <p:spTgt spid="15774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7750"/>
                                        </p:tgtEl>
                                        <p:attrNameLst>
                                          <p:attrName>style.visibility</p:attrName>
                                        </p:attrNameLst>
                                      </p:cBhvr>
                                      <p:to>
                                        <p:strVal val="visible"/>
                                      </p:to>
                                    </p:set>
                                    <p:anim calcmode="lin" valueType="num">
                                      <p:cBhvr additive="base">
                                        <p:cTn id="17" dur="500" fill="hold"/>
                                        <p:tgtEl>
                                          <p:spTgt spid="157750"/>
                                        </p:tgtEl>
                                        <p:attrNameLst>
                                          <p:attrName>ppt_x</p:attrName>
                                        </p:attrNameLst>
                                      </p:cBhvr>
                                      <p:tavLst>
                                        <p:tav tm="0">
                                          <p:val>
                                            <p:strVal val="#ppt_x"/>
                                          </p:val>
                                        </p:tav>
                                        <p:tav tm="100000">
                                          <p:val>
                                            <p:strVal val="#ppt_x"/>
                                          </p:val>
                                        </p:tav>
                                      </p:tavLst>
                                    </p:anim>
                                    <p:anim calcmode="lin" valueType="num">
                                      <p:cBhvr additive="base">
                                        <p:cTn id="18" dur="500" fill="hold"/>
                                        <p:tgtEl>
                                          <p:spTgt spid="15775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ox(in)">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57753"/>
                                        </p:tgtEl>
                                        <p:attrNameLst>
                                          <p:attrName>style.visibility</p:attrName>
                                        </p:attrNameLst>
                                      </p:cBhvr>
                                      <p:to>
                                        <p:strVal val="visible"/>
                                      </p:to>
                                    </p:set>
                                    <p:anim calcmode="lin" valueType="num">
                                      <p:cBhvr additive="base">
                                        <p:cTn id="28" dur="500" fill="hold"/>
                                        <p:tgtEl>
                                          <p:spTgt spid="157753"/>
                                        </p:tgtEl>
                                        <p:attrNameLst>
                                          <p:attrName>ppt_x</p:attrName>
                                        </p:attrNameLst>
                                      </p:cBhvr>
                                      <p:tavLst>
                                        <p:tav tm="0">
                                          <p:val>
                                            <p:strVal val="#ppt_x"/>
                                          </p:val>
                                        </p:tav>
                                        <p:tav tm="100000">
                                          <p:val>
                                            <p:strVal val="#ppt_x"/>
                                          </p:val>
                                        </p:tav>
                                      </p:tavLst>
                                    </p:anim>
                                    <p:anim calcmode="lin" valueType="num">
                                      <p:cBhvr additive="base">
                                        <p:cTn id="29" dur="500" fill="hold"/>
                                        <p:tgtEl>
                                          <p:spTgt spid="1577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48" grpId="0" autoUpdateAnimBg="0"/>
      <p:bldP spid="157749" grpId="0" autoUpdateAnimBg="0"/>
      <p:bldP spid="157750" grpId="0"/>
      <p:bldP spid="15775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5"/>
          <p:cNvSpPr>
            <a:spLocks noChangeArrowheads="1"/>
          </p:cNvSpPr>
          <p:nvPr/>
        </p:nvSpPr>
        <p:spPr bwMode="auto">
          <a:xfrm>
            <a:off x="468313" y="765175"/>
            <a:ext cx="39608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r>
              <a:rPr lang="en-US" altLang="zh-CN" sz="2400" b="1">
                <a:solidFill>
                  <a:srgbClr val="000000"/>
                </a:solidFill>
                <a:latin typeface="Book Antiqua" panose="02040602050305030304" pitchFamily="18" charset="0"/>
              </a:rPr>
              <a:t>3.</a:t>
            </a:r>
            <a:r>
              <a:rPr lang="zh-CN" altLang="en-US" sz="2400" b="1">
                <a:solidFill>
                  <a:srgbClr val="000000"/>
                </a:solidFill>
                <a:latin typeface="Book Antiqua" panose="02040602050305030304" pitchFamily="18" charset="0"/>
              </a:rPr>
              <a:t>请观察右图，并回答下列问题：</a:t>
            </a:r>
          </a:p>
        </p:txBody>
      </p:sp>
      <p:sp>
        <p:nvSpPr>
          <p:cNvPr id="13315" name="Rectangle 16"/>
          <p:cNvSpPr>
            <a:spLocks noChangeArrowheads="1"/>
          </p:cNvSpPr>
          <p:nvPr/>
        </p:nvSpPr>
        <p:spPr bwMode="auto">
          <a:xfrm>
            <a:off x="395288" y="1557338"/>
            <a:ext cx="43926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r>
              <a:rPr lang="en-US" altLang="zh-CN" sz="2400" b="1">
                <a:solidFill>
                  <a:srgbClr val="000000"/>
                </a:solidFill>
                <a:latin typeface="Book Antiqua" panose="02040602050305030304" pitchFamily="18" charset="0"/>
              </a:rPr>
              <a:t>⑴ </a:t>
            </a:r>
            <a:r>
              <a:rPr lang="zh-CN" altLang="en-US" sz="2400" b="1">
                <a:solidFill>
                  <a:srgbClr val="000000"/>
                </a:solidFill>
                <a:latin typeface="Book Antiqua" panose="02040602050305030304" pitchFamily="18" charset="0"/>
              </a:rPr>
              <a:t>被检查的矿泉水总数有多</a:t>
            </a:r>
          </a:p>
          <a:p>
            <a:r>
              <a:rPr lang="zh-CN" altLang="en-US" sz="2400" b="1">
                <a:solidFill>
                  <a:srgbClr val="000000"/>
                </a:solidFill>
                <a:latin typeface="Book Antiqua" panose="02040602050305030304" pitchFamily="18" charset="0"/>
              </a:rPr>
              <a:t>少种？</a:t>
            </a:r>
          </a:p>
        </p:txBody>
      </p:sp>
      <p:sp>
        <p:nvSpPr>
          <p:cNvPr id="13316" name="Rectangle 17"/>
          <p:cNvSpPr>
            <a:spLocks noChangeArrowheads="1"/>
          </p:cNvSpPr>
          <p:nvPr/>
        </p:nvSpPr>
        <p:spPr bwMode="auto">
          <a:xfrm>
            <a:off x="395288" y="2636838"/>
            <a:ext cx="49688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r>
              <a:rPr lang="en-US" altLang="zh-CN" sz="2400" b="1">
                <a:solidFill>
                  <a:srgbClr val="000000"/>
                </a:solidFill>
                <a:latin typeface="Book Antiqua" panose="02040602050305030304" pitchFamily="18" charset="0"/>
              </a:rPr>
              <a:t>⑵ </a:t>
            </a:r>
            <a:r>
              <a:rPr lang="zh-CN" altLang="en-US" sz="2400" b="1">
                <a:solidFill>
                  <a:srgbClr val="000000"/>
                </a:solidFill>
                <a:latin typeface="Book Antiqua" panose="02040602050305030304" pitchFamily="18" charset="0"/>
              </a:rPr>
              <a:t>被检查的矿泉水的最低</a:t>
            </a:r>
            <a:r>
              <a:rPr lang="en-US" altLang="zh-CN" sz="2400" b="1">
                <a:solidFill>
                  <a:srgbClr val="000000"/>
                </a:solidFill>
                <a:latin typeface="Book Antiqua" panose="02040602050305030304" pitchFamily="18" charset="0"/>
              </a:rPr>
              <a:t>pH</a:t>
            </a:r>
          </a:p>
          <a:p>
            <a:r>
              <a:rPr lang="zh-CN" altLang="en-US" sz="2400" b="1">
                <a:solidFill>
                  <a:srgbClr val="000000"/>
                </a:solidFill>
                <a:latin typeface="Book Antiqua" panose="02040602050305030304" pitchFamily="18" charset="0"/>
              </a:rPr>
              <a:t>为多少？</a:t>
            </a:r>
          </a:p>
        </p:txBody>
      </p:sp>
      <p:sp>
        <p:nvSpPr>
          <p:cNvPr id="13317" name="Rectangle 18"/>
          <p:cNvSpPr>
            <a:spLocks noChangeArrowheads="1"/>
          </p:cNvSpPr>
          <p:nvPr/>
        </p:nvSpPr>
        <p:spPr bwMode="auto">
          <a:xfrm>
            <a:off x="468313" y="3789363"/>
            <a:ext cx="80645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r>
              <a:rPr lang="en-US" altLang="zh-CN" sz="2400" b="1">
                <a:solidFill>
                  <a:srgbClr val="000000"/>
                </a:solidFill>
                <a:latin typeface="Book Antiqua" panose="02040602050305030304" pitchFamily="18" charset="0"/>
              </a:rPr>
              <a:t>⑶ </a:t>
            </a:r>
            <a:r>
              <a:rPr lang="zh-CN" altLang="en-US" sz="2400" b="1">
                <a:solidFill>
                  <a:srgbClr val="000000"/>
                </a:solidFill>
                <a:latin typeface="Book Antiqua" panose="02040602050305030304" pitchFamily="18" charset="0"/>
              </a:rPr>
              <a:t>组界为</a:t>
            </a:r>
            <a:r>
              <a:rPr lang="en-US" altLang="zh-CN" sz="2400" b="1">
                <a:solidFill>
                  <a:srgbClr val="000000"/>
                </a:solidFill>
                <a:latin typeface="Book Antiqua" panose="02040602050305030304" pitchFamily="18" charset="0"/>
              </a:rPr>
              <a:t>6.9~</a:t>
            </a:r>
            <a:r>
              <a:rPr lang="en-US" altLang="zh-CN" sz="2400" b="1">
                <a:solidFill>
                  <a:srgbClr val="000000"/>
                </a:solidFill>
                <a:latin typeface="Times New Roman" panose="02020603050405020304" pitchFamily="18" charset="0"/>
              </a:rPr>
              <a:t>7</a:t>
            </a:r>
            <a:r>
              <a:rPr lang="en-US" altLang="zh-CN" sz="2400" b="1">
                <a:solidFill>
                  <a:srgbClr val="000000"/>
                </a:solidFill>
                <a:latin typeface="Book Antiqua" panose="02040602050305030304" pitchFamily="18" charset="0"/>
              </a:rPr>
              <a:t>.</a:t>
            </a:r>
            <a:r>
              <a:rPr lang="en-US" altLang="zh-CN" sz="2400" b="1">
                <a:solidFill>
                  <a:srgbClr val="000000"/>
                </a:solidFill>
                <a:latin typeface="Times New Roman" panose="02020603050405020304" pitchFamily="18" charset="0"/>
              </a:rPr>
              <a:t>3</a:t>
            </a:r>
            <a:r>
              <a:rPr lang="zh-CN" altLang="en-US" sz="2400" b="1">
                <a:solidFill>
                  <a:srgbClr val="000000"/>
                </a:solidFill>
                <a:latin typeface="Book Antiqua" panose="02040602050305030304" pitchFamily="18" charset="0"/>
              </a:rPr>
              <a:t>这一组的频数、频率分别是多少？（每一组包括前一个边界值，不包括后一个边界值）</a:t>
            </a:r>
          </a:p>
        </p:txBody>
      </p:sp>
      <p:sp>
        <p:nvSpPr>
          <p:cNvPr id="13318" name="Rectangle 19"/>
          <p:cNvSpPr>
            <a:spLocks noChangeArrowheads="1"/>
          </p:cNvSpPr>
          <p:nvPr/>
        </p:nvSpPr>
        <p:spPr bwMode="auto">
          <a:xfrm>
            <a:off x="395288" y="4941888"/>
            <a:ext cx="8748712"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r>
              <a:rPr lang="en-US" altLang="zh-CN" sz="2400" b="1">
                <a:solidFill>
                  <a:srgbClr val="000000"/>
                </a:solidFill>
                <a:latin typeface="Book Antiqua" panose="02040602050305030304" pitchFamily="18" charset="0"/>
              </a:rPr>
              <a:t>⑷ </a:t>
            </a:r>
            <a:r>
              <a:rPr lang="zh-CN" altLang="en-US" sz="2400" b="1">
                <a:solidFill>
                  <a:srgbClr val="000000"/>
                </a:solidFill>
                <a:latin typeface="Book Antiqua" panose="02040602050305030304" pitchFamily="18" charset="0"/>
              </a:rPr>
              <a:t>根据我过</a:t>
            </a:r>
            <a:r>
              <a:rPr lang="en-US" altLang="zh-CN" sz="2400" b="1">
                <a:solidFill>
                  <a:srgbClr val="000000"/>
                </a:solidFill>
                <a:latin typeface="Book Antiqua" panose="02040602050305030304" pitchFamily="18" charset="0"/>
              </a:rPr>
              <a:t>2001</a:t>
            </a:r>
            <a:r>
              <a:rPr lang="zh-CN" altLang="en-US" sz="2400" b="1">
                <a:solidFill>
                  <a:srgbClr val="000000"/>
                </a:solidFill>
                <a:latin typeface="Book Antiqua" panose="02040602050305030304" pitchFamily="18" charset="0"/>
              </a:rPr>
              <a:t>年公布的生活饮用水卫生规范，饮用水的</a:t>
            </a:r>
            <a:r>
              <a:rPr lang="en-US" altLang="zh-CN" sz="2400" b="1">
                <a:solidFill>
                  <a:srgbClr val="000000"/>
                </a:solidFill>
                <a:latin typeface="Book Antiqua" panose="02040602050305030304" pitchFamily="18" charset="0"/>
              </a:rPr>
              <a:t>p</a:t>
            </a:r>
            <a:r>
              <a:rPr lang="en-US" altLang="zh-CN" sz="2000" b="1">
                <a:solidFill>
                  <a:srgbClr val="000000"/>
                </a:solidFill>
                <a:latin typeface="Book Antiqua" panose="02040602050305030304" pitchFamily="18" charset="0"/>
              </a:rPr>
              <a:t>H</a:t>
            </a:r>
            <a:r>
              <a:rPr lang="zh-CN" altLang="en-US" sz="2400" b="1">
                <a:solidFill>
                  <a:srgbClr val="000000"/>
                </a:solidFill>
                <a:latin typeface="Book Antiqua" panose="02040602050305030304" pitchFamily="18" charset="0"/>
              </a:rPr>
              <a:t>应在</a:t>
            </a:r>
            <a:r>
              <a:rPr lang="en-US" altLang="zh-CN" sz="2400" b="1">
                <a:solidFill>
                  <a:srgbClr val="000000"/>
                </a:solidFill>
              </a:rPr>
              <a:t>6.5~8.5</a:t>
            </a:r>
            <a:r>
              <a:rPr lang="zh-CN" altLang="en-US" sz="2400" b="1">
                <a:solidFill>
                  <a:srgbClr val="000000"/>
                </a:solidFill>
                <a:latin typeface="Book Antiqua" panose="02040602050305030304" pitchFamily="18" charset="0"/>
              </a:rPr>
              <a:t>的范围内，被检测的矿泉水不符合这一标准的有多少种？占总数的百分之几？</a:t>
            </a:r>
          </a:p>
        </p:txBody>
      </p:sp>
      <p:sp>
        <p:nvSpPr>
          <p:cNvPr id="207907" name="Text Box 35"/>
          <p:cNvSpPr txBox="1">
            <a:spLocks noChangeArrowheads="1"/>
          </p:cNvSpPr>
          <p:nvPr/>
        </p:nvSpPr>
        <p:spPr bwMode="auto">
          <a:xfrm>
            <a:off x="1619250" y="2276475"/>
            <a:ext cx="830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0000FF"/>
                </a:solidFill>
              </a:rPr>
              <a:t>32</a:t>
            </a:r>
            <a:r>
              <a:rPr lang="zh-CN" altLang="en-US" sz="2400" b="1">
                <a:solidFill>
                  <a:srgbClr val="0000FF"/>
                </a:solidFill>
              </a:rPr>
              <a:t>种</a:t>
            </a:r>
          </a:p>
        </p:txBody>
      </p:sp>
      <p:sp>
        <p:nvSpPr>
          <p:cNvPr id="207908" name="Text Box 36"/>
          <p:cNvSpPr txBox="1">
            <a:spLocks noChangeArrowheads="1"/>
          </p:cNvSpPr>
          <p:nvPr/>
        </p:nvSpPr>
        <p:spPr bwMode="auto">
          <a:xfrm>
            <a:off x="1835150" y="3284538"/>
            <a:ext cx="608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0000FF"/>
                </a:solidFill>
              </a:rPr>
              <a:t>5.9</a:t>
            </a:r>
          </a:p>
        </p:txBody>
      </p:sp>
      <p:sp>
        <p:nvSpPr>
          <p:cNvPr id="207909" name="Text Box 37"/>
          <p:cNvSpPr txBox="1">
            <a:spLocks noChangeArrowheads="1"/>
          </p:cNvSpPr>
          <p:nvPr/>
        </p:nvSpPr>
        <p:spPr bwMode="auto">
          <a:xfrm>
            <a:off x="755650" y="4508500"/>
            <a:ext cx="4608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0000FF"/>
                </a:solidFill>
              </a:rPr>
              <a:t>频数为</a:t>
            </a:r>
            <a:r>
              <a:rPr lang="en-US" altLang="zh-CN" sz="2400" b="1">
                <a:solidFill>
                  <a:srgbClr val="0000FF"/>
                </a:solidFill>
              </a:rPr>
              <a:t>10,  </a:t>
            </a:r>
            <a:r>
              <a:rPr lang="zh-CN" altLang="en-US" sz="2400" b="1">
                <a:solidFill>
                  <a:srgbClr val="0000FF"/>
                </a:solidFill>
              </a:rPr>
              <a:t>频率为</a:t>
            </a:r>
            <a:r>
              <a:rPr lang="en-US" altLang="zh-CN" sz="2400" b="1">
                <a:solidFill>
                  <a:srgbClr val="0000FF"/>
                </a:solidFill>
              </a:rPr>
              <a:t>0.3125</a:t>
            </a:r>
          </a:p>
        </p:txBody>
      </p:sp>
      <p:sp>
        <p:nvSpPr>
          <p:cNvPr id="207910" name="Text Box 38"/>
          <p:cNvSpPr txBox="1">
            <a:spLocks noChangeArrowheads="1"/>
          </p:cNvSpPr>
          <p:nvPr/>
        </p:nvSpPr>
        <p:spPr bwMode="auto">
          <a:xfrm>
            <a:off x="3995738" y="5805488"/>
            <a:ext cx="744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0000FF"/>
                </a:solidFill>
              </a:rPr>
              <a:t>5</a:t>
            </a:r>
            <a:r>
              <a:rPr lang="zh-CN" altLang="en-US" sz="2400" b="1">
                <a:solidFill>
                  <a:srgbClr val="0000FF"/>
                </a:solidFill>
              </a:rPr>
              <a:t>种</a:t>
            </a:r>
            <a:r>
              <a:rPr lang="en-US" altLang="zh-CN" sz="2400" b="1">
                <a:solidFill>
                  <a:srgbClr val="0000FF"/>
                </a:solidFill>
              </a:rPr>
              <a:t>,</a:t>
            </a:r>
          </a:p>
        </p:txBody>
      </p:sp>
      <p:sp>
        <p:nvSpPr>
          <p:cNvPr id="207911" name="Text Box 39"/>
          <p:cNvSpPr txBox="1">
            <a:spLocks noChangeArrowheads="1"/>
          </p:cNvSpPr>
          <p:nvPr/>
        </p:nvSpPr>
        <p:spPr bwMode="auto">
          <a:xfrm>
            <a:off x="5508625" y="5805488"/>
            <a:ext cx="1389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0000FF"/>
                </a:solidFill>
              </a:rPr>
              <a:t>15.625%</a:t>
            </a:r>
          </a:p>
        </p:txBody>
      </p:sp>
      <p:pic>
        <p:nvPicPr>
          <p:cNvPr id="13324" name="Picture 41"/>
          <p:cNvPicPr>
            <a:picLocks noChangeAspect="1" noChangeArrowheads="1"/>
          </p:cNvPicPr>
          <p:nvPr/>
        </p:nvPicPr>
        <p:blipFill>
          <a:blip r:embed="rId3" cstate="email">
            <a:grayscl/>
          </a:blip>
          <a:srcRect/>
          <a:stretch>
            <a:fillRect/>
          </a:stretch>
        </p:blipFill>
        <p:spPr bwMode="auto">
          <a:xfrm>
            <a:off x="4716463" y="620713"/>
            <a:ext cx="4067175" cy="27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6" name="Picture 14"/>
          <p:cNvPicPr>
            <a:picLocks noChangeAspect="1" noChangeArrowheads="1"/>
          </p:cNvPicPr>
          <p:nvPr/>
        </p:nvPicPr>
        <p:blipFill>
          <a:blip r:embed="rId4" cstate="email"/>
          <a:srcRect/>
          <a:stretch>
            <a:fillRect/>
          </a:stretch>
        </p:blipFill>
        <p:spPr bwMode="auto">
          <a:xfrm>
            <a:off x="0" y="0"/>
            <a:ext cx="4572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7907"/>
                                        </p:tgtEl>
                                        <p:attrNameLst>
                                          <p:attrName>style.visibility</p:attrName>
                                        </p:attrNameLst>
                                      </p:cBhvr>
                                      <p:to>
                                        <p:strVal val="visible"/>
                                      </p:to>
                                    </p:set>
                                    <p:animEffect transition="in" filter="blinds(horizontal)">
                                      <p:cBhvr>
                                        <p:cTn id="7" dur="500"/>
                                        <p:tgtEl>
                                          <p:spTgt spid="20790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7908"/>
                                        </p:tgtEl>
                                        <p:attrNameLst>
                                          <p:attrName>style.visibility</p:attrName>
                                        </p:attrNameLst>
                                      </p:cBhvr>
                                      <p:to>
                                        <p:strVal val="visible"/>
                                      </p:to>
                                    </p:set>
                                    <p:animEffect transition="in" filter="blinds(horizontal)">
                                      <p:cBhvr>
                                        <p:cTn id="12" dur="500"/>
                                        <p:tgtEl>
                                          <p:spTgt spid="20790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7909"/>
                                        </p:tgtEl>
                                        <p:attrNameLst>
                                          <p:attrName>style.visibility</p:attrName>
                                        </p:attrNameLst>
                                      </p:cBhvr>
                                      <p:to>
                                        <p:strVal val="visible"/>
                                      </p:to>
                                    </p:set>
                                    <p:animEffect transition="in" filter="blinds(horizontal)">
                                      <p:cBhvr>
                                        <p:cTn id="17" dur="500"/>
                                        <p:tgtEl>
                                          <p:spTgt spid="20790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7910"/>
                                        </p:tgtEl>
                                        <p:attrNameLst>
                                          <p:attrName>style.visibility</p:attrName>
                                        </p:attrNameLst>
                                      </p:cBhvr>
                                      <p:to>
                                        <p:strVal val="visible"/>
                                      </p:to>
                                    </p:set>
                                    <p:animEffect transition="in" filter="blinds(horizontal)">
                                      <p:cBhvr>
                                        <p:cTn id="22" dur="500"/>
                                        <p:tgtEl>
                                          <p:spTgt spid="2079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7911"/>
                                        </p:tgtEl>
                                        <p:attrNameLst>
                                          <p:attrName>style.visibility</p:attrName>
                                        </p:attrNameLst>
                                      </p:cBhvr>
                                      <p:to>
                                        <p:strVal val="visible"/>
                                      </p:to>
                                    </p:set>
                                    <p:animEffect transition="in" filter="blinds(horizontal)">
                                      <p:cBhvr>
                                        <p:cTn id="27" dur="500"/>
                                        <p:tgtEl>
                                          <p:spTgt spid="2079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907" grpId="0" autoUpdateAnimBg="0"/>
      <p:bldP spid="207908" grpId="0" autoUpdateAnimBg="0"/>
      <p:bldP spid="207909" grpId="0" autoUpdateAnimBg="0"/>
      <p:bldP spid="207910" grpId="0" autoUpdateAnimBg="0"/>
      <p:bldP spid="20791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3"/>
          <p:cNvSpPr>
            <a:spLocks noChangeArrowheads="1"/>
          </p:cNvSpPr>
          <p:nvPr/>
        </p:nvSpPr>
        <p:spPr bwMode="auto">
          <a:xfrm>
            <a:off x="-36513" y="1844675"/>
            <a:ext cx="8893176"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zh-CN" sz="2800" b="1">
                <a:latin typeface="宋体" panose="02010600030101010101" pitchFamily="2" charset="-122"/>
              </a:rPr>
              <a:t>           </a:t>
            </a:r>
            <a:r>
              <a:rPr lang="zh-CN" altLang="en-US" sz="2800" b="1">
                <a:latin typeface="宋体" panose="02010600030101010101" pitchFamily="2" charset="-122"/>
              </a:rPr>
              <a:t>绘制频数直方图的一般步骤：</a:t>
            </a:r>
          </a:p>
        </p:txBody>
      </p:sp>
      <p:sp>
        <p:nvSpPr>
          <p:cNvPr id="14339" name="AutoShape 4" descr="圣诞老人的工作间"/>
          <p:cNvSpPr>
            <a:spLocks noChangeAspect="1" noChangeArrowheads="1"/>
          </p:cNvSpPr>
          <p:nvPr/>
        </p:nvSpPr>
        <p:spPr bwMode="auto">
          <a:xfrm>
            <a:off x="2865438" y="2689225"/>
            <a:ext cx="2960687"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4340" name="AutoShape 6" descr="圣诞老人的工作间"/>
          <p:cNvSpPr>
            <a:spLocks noChangeAspect="1" noChangeArrowheads="1"/>
          </p:cNvSpPr>
          <p:nvPr/>
        </p:nvSpPr>
        <p:spPr bwMode="auto">
          <a:xfrm>
            <a:off x="2865438" y="2689225"/>
            <a:ext cx="3001962"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0775" name="Rectangle 7"/>
          <p:cNvSpPr>
            <a:spLocks noChangeArrowheads="1"/>
          </p:cNvSpPr>
          <p:nvPr/>
        </p:nvSpPr>
        <p:spPr bwMode="auto">
          <a:xfrm>
            <a:off x="755650" y="2565400"/>
            <a:ext cx="7561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zh-CN" sz="2400" b="1">
                <a:solidFill>
                  <a:srgbClr val="0000FF"/>
                </a:solidFill>
                <a:latin typeface="Times New Roman" panose="02020603050405020304" pitchFamily="18" charset="0"/>
              </a:rPr>
              <a:t> </a:t>
            </a:r>
            <a:r>
              <a:rPr kumimoji="1" lang="zh-CN" altLang="en-US" sz="2400" b="1">
                <a:solidFill>
                  <a:srgbClr val="0000FF"/>
                </a:solidFill>
                <a:latin typeface="Times New Roman" panose="02020603050405020304" pitchFamily="18" charset="0"/>
              </a:rPr>
              <a:t>（</a:t>
            </a:r>
            <a:r>
              <a:rPr kumimoji="1" lang="en-US" altLang="zh-CN" sz="2400" b="1">
                <a:solidFill>
                  <a:srgbClr val="0000FF"/>
                </a:solidFill>
                <a:latin typeface="Times New Roman" panose="02020603050405020304" pitchFamily="18" charset="0"/>
              </a:rPr>
              <a:t>1</a:t>
            </a:r>
            <a:r>
              <a:rPr kumimoji="1" lang="zh-CN" altLang="en-US" sz="2400" b="1">
                <a:solidFill>
                  <a:srgbClr val="0000FF"/>
                </a:solidFill>
                <a:latin typeface="Times New Roman" panose="02020603050405020304" pitchFamily="18" charset="0"/>
              </a:rPr>
              <a:t>）计算最大值与最小值的差，确定统计量的范围；</a:t>
            </a:r>
          </a:p>
        </p:txBody>
      </p:sp>
      <p:sp>
        <p:nvSpPr>
          <p:cNvPr id="160776" name="Text Box 8"/>
          <p:cNvSpPr txBox="1">
            <a:spLocks noChangeArrowheads="1"/>
          </p:cNvSpPr>
          <p:nvPr/>
        </p:nvSpPr>
        <p:spPr bwMode="auto">
          <a:xfrm>
            <a:off x="468313" y="5300663"/>
            <a:ext cx="78486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kumimoji="1" lang="en-US" altLang="zh-CN" sz="2400" b="1" dirty="0">
                <a:latin typeface="宋体" panose="02010600030101010101" pitchFamily="2" charset="-122"/>
              </a:rPr>
              <a:t>    </a:t>
            </a:r>
            <a:r>
              <a:rPr kumimoji="1" lang="zh-CN" altLang="en-US" sz="2400" b="1" dirty="0">
                <a:latin typeface="宋体" panose="02010600030101010101" pitchFamily="2" charset="-122"/>
              </a:rPr>
              <a:t>横轴要用组中值</a:t>
            </a:r>
            <a:r>
              <a:rPr kumimoji="1" lang="en-US" altLang="zh-CN" sz="2400" b="1" dirty="0">
                <a:latin typeface="宋体" panose="02010600030101010101" pitchFamily="2" charset="-122"/>
              </a:rPr>
              <a:t>(</a:t>
            </a:r>
            <a:r>
              <a:rPr kumimoji="1" lang="zh-CN" altLang="en-US" sz="2400" b="1" dirty="0">
                <a:latin typeface="宋体" panose="02010600030101010101" pitchFamily="2" charset="-122"/>
              </a:rPr>
              <a:t>即每个小组两端点数据的中位数</a:t>
            </a:r>
            <a:r>
              <a:rPr kumimoji="1" lang="en-US" altLang="zh-CN" sz="2400" b="1" dirty="0">
                <a:latin typeface="宋体" panose="02010600030101010101" pitchFamily="2" charset="-122"/>
              </a:rPr>
              <a:t>) </a:t>
            </a:r>
            <a:r>
              <a:rPr kumimoji="1" lang="zh-CN" altLang="en-US" sz="2400" b="1" dirty="0">
                <a:latin typeface="宋体" panose="02010600030101010101" pitchFamily="2" charset="-122"/>
              </a:rPr>
              <a:t>来代替分组区间</a:t>
            </a:r>
          </a:p>
        </p:txBody>
      </p:sp>
      <p:sp>
        <p:nvSpPr>
          <p:cNvPr id="160777" name="Rectangle 9"/>
          <p:cNvSpPr>
            <a:spLocks noChangeArrowheads="1"/>
          </p:cNvSpPr>
          <p:nvPr/>
        </p:nvSpPr>
        <p:spPr bwMode="auto">
          <a:xfrm>
            <a:off x="755650" y="3141663"/>
            <a:ext cx="4608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zh-CN" sz="2400" b="1" dirty="0">
                <a:solidFill>
                  <a:srgbClr val="0000FF"/>
                </a:solidFill>
                <a:latin typeface="Times New Roman" panose="02020603050405020304" pitchFamily="18" charset="0"/>
              </a:rPr>
              <a:t> </a:t>
            </a:r>
            <a:r>
              <a:rPr kumimoji="1" lang="zh-CN" altLang="en-US" sz="2400" b="1" dirty="0">
                <a:solidFill>
                  <a:srgbClr val="0000FF"/>
                </a:solidFill>
                <a:latin typeface="Times New Roman" panose="02020603050405020304" pitchFamily="18" charset="0"/>
              </a:rPr>
              <a:t>（</a:t>
            </a:r>
            <a:r>
              <a:rPr kumimoji="1" lang="en-US" altLang="zh-CN" sz="2400" b="1" dirty="0">
                <a:solidFill>
                  <a:srgbClr val="0000FF"/>
                </a:solidFill>
                <a:latin typeface="Times New Roman" panose="02020603050405020304" pitchFamily="18" charset="0"/>
              </a:rPr>
              <a:t>2</a:t>
            </a:r>
            <a:r>
              <a:rPr kumimoji="1" lang="zh-CN" altLang="en-US" sz="2400" b="1" dirty="0">
                <a:solidFill>
                  <a:srgbClr val="0000FF"/>
                </a:solidFill>
                <a:latin typeface="Times New Roman" panose="02020603050405020304" pitchFamily="18" charset="0"/>
              </a:rPr>
              <a:t>）决定组数与组距；</a:t>
            </a:r>
          </a:p>
        </p:txBody>
      </p:sp>
      <p:sp>
        <p:nvSpPr>
          <p:cNvPr id="160778" name="Rectangle 10"/>
          <p:cNvSpPr>
            <a:spLocks noChangeArrowheads="1"/>
          </p:cNvSpPr>
          <p:nvPr/>
        </p:nvSpPr>
        <p:spPr bwMode="auto">
          <a:xfrm>
            <a:off x="877888" y="3644900"/>
            <a:ext cx="2541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zh-CN" altLang="en-US" sz="2400" b="1">
                <a:solidFill>
                  <a:srgbClr val="0000FF"/>
                </a:solidFill>
                <a:latin typeface="Times New Roman" panose="02020603050405020304" pitchFamily="18" charset="0"/>
              </a:rPr>
              <a:t>（</a:t>
            </a:r>
            <a:r>
              <a:rPr kumimoji="1" lang="en-US" altLang="zh-CN" sz="2400" b="1">
                <a:solidFill>
                  <a:srgbClr val="0000FF"/>
                </a:solidFill>
                <a:latin typeface="Times New Roman" panose="02020603050405020304" pitchFamily="18" charset="0"/>
              </a:rPr>
              <a:t>3</a:t>
            </a:r>
            <a:r>
              <a:rPr kumimoji="1" lang="zh-CN" altLang="en-US" sz="2400" b="1">
                <a:solidFill>
                  <a:srgbClr val="0000FF"/>
                </a:solidFill>
                <a:latin typeface="Times New Roman" panose="02020603050405020304" pitchFamily="18" charset="0"/>
              </a:rPr>
              <a:t>）确定分点；</a:t>
            </a:r>
          </a:p>
        </p:txBody>
      </p:sp>
      <p:sp>
        <p:nvSpPr>
          <p:cNvPr id="160779" name="Rectangle 11"/>
          <p:cNvSpPr>
            <a:spLocks noChangeArrowheads="1"/>
          </p:cNvSpPr>
          <p:nvPr/>
        </p:nvSpPr>
        <p:spPr bwMode="auto">
          <a:xfrm>
            <a:off x="900113" y="4192588"/>
            <a:ext cx="3240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zh-CN" altLang="en-US" sz="2400" b="1">
                <a:solidFill>
                  <a:srgbClr val="0000FF"/>
                </a:solidFill>
                <a:latin typeface="Times New Roman" panose="02020603050405020304" pitchFamily="18" charset="0"/>
              </a:rPr>
              <a:t>（</a:t>
            </a:r>
            <a:r>
              <a:rPr kumimoji="1" lang="en-US" altLang="zh-CN" sz="2400" b="1">
                <a:solidFill>
                  <a:srgbClr val="0000FF"/>
                </a:solidFill>
                <a:latin typeface="Times New Roman" panose="02020603050405020304" pitchFamily="18" charset="0"/>
              </a:rPr>
              <a:t>4</a:t>
            </a:r>
            <a:r>
              <a:rPr kumimoji="1" lang="zh-CN" altLang="en-US" sz="2400" b="1">
                <a:solidFill>
                  <a:srgbClr val="0000FF"/>
                </a:solidFill>
                <a:latin typeface="Times New Roman" panose="02020603050405020304" pitchFamily="18" charset="0"/>
              </a:rPr>
              <a:t>）列频数分布表；</a:t>
            </a:r>
          </a:p>
        </p:txBody>
      </p:sp>
      <p:sp>
        <p:nvSpPr>
          <p:cNvPr id="160780" name="Rectangle 12"/>
          <p:cNvSpPr>
            <a:spLocks noChangeArrowheads="1"/>
          </p:cNvSpPr>
          <p:nvPr/>
        </p:nvSpPr>
        <p:spPr bwMode="auto">
          <a:xfrm>
            <a:off x="900113" y="4724400"/>
            <a:ext cx="29416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zh-CN" altLang="en-US" sz="2400" b="1">
                <a:solidFill>
                  <a:srgbClr val="0000FF"/>
                </a:solidFill>
                <a:latin typeface="Times New Roman" panose="02020603050405020304" pitchFamily="18" charset="0"/>
              </a:rPr>
              <a:t>（</a:t>
            </a:r>
            <a:r>
              <a:rPr kumimoji="1" lang="en-US" altLang="zh-CN" sz="2400" b="1">
                <a:solidFill>
                  <a:srgbClr val="0000FF"/>
                </a:solidFill>
                <a:latin typeface="Times New Roman" panose="02020603050405020304" pitchFamily="18" charset="0"/>
              </a:rPr>
              <a:t>5</a:t>
            </a:r>
            <a:r>
              <a:rPr kumimoji="1" lang="zh-CN" altLang="en-US" sz="2400" b="1">
                <a:solidFill>
                  <a:srgbClr val="0000FF"/>
                </a:solidFill>
                <a:latin typeface="Times New Roman" panose="02020603050405020304" pitchFamily="18" charset="0"/>
              </a:rPr>
              <a:t>）画频数直方图</a:t>
            </a:r>
            <a:r>
              <a:rPr kumimoji="1" lang="en-US" altLang="zh-CN" sz="2400" b="1">
                <a:solidFill>
                  <a:srgbClr val="0000FF"/>
                </a:solidFill>
                <a:latin typeface="宋体" panose="02010600030101010101" pitchFamily="2" charset="-122"/>
              </a:rPr>
              <a:t>.</a:t>
            </a:r>
          </a:p>
        </p:txBody>
      </p:sp>
      <p:pic>
        <p:nvPicPr>
          <p:cNvPr id="14347" name="Picture 14" descr="图片3"/>
          <p:cNvPicPr>
            <a:picLocks noChangeAspect="1" noChangeArrowheads="1"/>
          </p:cNvPicPr>
          <p:nvPr/>
        </p:nvPicPr>
        <p:blipFill>
          <a:blip r:embed="rId3" cstate="email"/>
          <a:srcRect/>
          <a:stretch>
            <a:fillRect/>
          </a:stretch>
        </p:blipFill>
        <p:spPr bwMode="auto">
          <a:xfrm>
            <a:off x="468313" y="836613"/>
            <a:ext cx="32004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13"/>
          <p:cNvPicPr>
            <a:picLocks noChangeAspect="1" noChangeArrowheads="1"/>
          </p:cNvPicPr>
          <p:nvPr/>
        </p:nvPicPr>
        <p:blipFill>
          <a:blip r:embed="rId4" cstate="email"/>
          <a:srcRect/>
          <a:stretch>
            <a:fillRect/>
          </a:stretch>
        </p:blipFill>
        <p:spPr bwMode="auto">
          <a:xfrm>
            <a:off x="0" y="0"/>
            <a:ext cx="4572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0771"/>
                                        </p:tgtEl>
                                        <p:attrNameLst>
                                          <p:attrName>style.visibility</p:attrName>
                                        </p:attrNameLst>
                                      </p:cBhvr>
                                      <p:to>
                                        <p:strVal val="visible"/>
                                      </p:to>
                                    </p:set>
                                    <p:anim calcmode="lin" valueType="num">
                                      <p:cBhvr additive="base">
                                        <p:cTn id="7" dur="500" fill="hold"/>
                                        <p:tgtEl>
                                          <p:spTgt spid="160771"/>
                                        </p:tgtEl>
                                        <p:attrNameLst>
                                          <p:attrName>ppt_x</p:attrName>
                                        </p:attrNameLst>
                                      </p:cBhvr>
                                      <p:tavLst>
                                        <p:tav tm="0">
                                          <p:val>
                                            <p:strVal val="0-#ppt_w/2"/>
                                          </p:val>
                                        </p:tav>
                                        <p:tav tm="100000">
                                          <p:val>
                                            <p:strVal val="#ppt_x"/>
                                          </p:val>
                                        </p:tav>
                                      </p:tavLst>
                                    </p:anim>
                                    <p:anim calcmode="lin" valueType="num">
                                      <p:cBhvr additive="base">
                                        <p:cTn id="8" dur="500" fill="hold"/>
                                        <p:tgtEl>
                                          <p:spTgt spid="16077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60775"/>
                                        </p:tgtEl>
                                        <p:attrNameLst>
                                          <p:attrName>style.visibility</p:attrName>
                                        </p:attrNameLst>
                                      </p:cBhvr>
                                      <p:to>
                                        <p:strVal val="visible"/>
                                      </p:to>
                                    </p:set>
                                    <p:animEffect transition="in" filter="blinds(horizontal)">
                                      <p:cBhvr>
                                        <p:cTn id="13" dur="500"/>
                                        <p:tgtEl>
                                          <p:spTgt spid="16077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0777"/>
                                        </p:tgtEl>
                                        <p:attrNameLst>
                                          <p:attrName>style.visibility</p:attrName>
                                        </p:attrNameLst>
                                      </p:cBhvr>
                                      <p:to>
                                        <p:strVal val="visible"/>
                                      </p:to>
                                    </p:set>
                                    <p:anim calcmode="lin" valueType="num">
                                      <p:cBhvr additive="base">
                                        <p:cTn id="18" dur="500" fill="hold"/>
                                        <p:tgtEl>
                                          <p:spTgt spid="160777"/>
                                        </p:tgtEl>
                                        <p:attrNameLst>
                                          <p:attrName>ppt_x</p:attrName>
                                        </p:attrNameLst>
                                      </p:cBhvr>
                                      <p:tavLst>
                                        <p:tav tm="0">
                                          <p:val>
                                            <p:strVal val="#ppt_x"/>
                                          </p:val>
                                        </p:tav>
                                        <p:tav tm="100000">
                                          <p:val>
                                            <p:strVal val="#ppt_x"/>
                                          </p:val>
                                        </p:tav>
                                      </p:tavLst>
                                    </p:anim>
                                    <p:anim calcmode="lin" valueType="num">
                                      <p:cBhvr additive="base">
                                        <p:cTn id="19" dur="500" fill="hold"/>
                                        <p:tgtEl>
                                          <p:spTgt spid="16077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60778"/>
                                        </p:tgtEl>
                                        <p:attrNameLst>
                                          <p:attrName>style.visibility</p:attrName>
                                        </p:attrNameLst>
                                      </p:cBhvr>
                                      <p:to>
                                        <p:strVal val="visible"/>
                                      </p:to>
                                    </p:set>
                                    <p:anim calcmode="lin" valueType="num">
                                      <p:cBhvr additive="base">
                                        <p:cTn id="24" dur="500" fill="hold"/>
                                        <p:tgtEl>
                                          <p:spTgt spid="160778"/>
                                        </p:tgtEl>
                                        <p:attrNameLst>
                                          <p:attrName>ppt_x</p:attrName>
                                        </p:attrNameLst>
                                      </p:cBhvr>
                                      <p:tavLst>
                                        <p:tav tm="0">
                                          <p:val>
                                            <p:strVal val="0-#ppt_w/2"/>
                                          </p:val>
                                        </p:tav>
                                        <p:tav tm="100000">
                                          <p:val>
                                            <p:strVal val="#ppt_x"/>
                                          </p:val>
                                        </p:tav>
                                      </p:tavLst>
                                    </p:anim>
                                    <p:anim calcmode="lin" valueType="num">
                                      <p:cBhvr additive="base">
                                        <p:cTn id="25" dur="500" fill="hold"/>
                                        <p:tgtEl>
                                          <p:spTgt spid="160778"/>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60779"/>
                                        </p:tgtEl>
                                        <p:attrNameLst>
                                          <p:attrName>style.visibility</p:attrName>
                                        </p:attrNameLst>
                                      </p:cBhvr>
                                      <p:to>
                                        <p:strVal val="visible"/>
                                      </p:to>
                                    </p:set>
                                    <p:anim calcmode="lin" valueType="num">
                                      <p:cBhvr additive="base">
                                        <p:cTn id="30" dur="500" fill="hold"/>
                                        <p:tgtEl>
                                          <p:spTgt spid="160779"/>
                                        </p:tgtEl>
                                        <p:attrNameLst>
                                          <p:attrName>ppt_x</p:attrName>
                                        </p:attrNameLst>
                                      </p:cBhvr>
                                      <p:tavLst>
                                        <p:tav tm="0">
                                          <p:val>
                                            <p:strVal val="0-#ppt_w/2"/>
                                          </p:val>
                                        </p:tav>
                                        <p:tav tm="100000">
                                          <p:val>
                                            <p:strVal val="#ppt_x"/>
                                          </p:val>
                                        </p:tav>
                                      </p:tavLst>
                                    </p:anim>
                                    <p:anim calcmode="lin" valueType="num">
                                      <p:cBhvr additive="base">
                                        <p:cTn id="31" dur="500" fill="hold"/>
                                        <p:tgtEl>
                                          <p:spTgt spid="160779"/>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60780"/>
                                        </p:tgtEl>
                                        <p:attrNameLst>
                                          <p:attrName>style.visibility</p:attrName>
                                        </p:attrNameLst>
                                      </p:cBhvr>
                                      <p:to>
                                        <p:strVal val="visible"/>
                                      </p:to>
                                    </p:set>
                                    <p:anim calcmode="lin" valueType="num">
                                      <p:cBhvr additive="base">
                                        <p:cTn id="36" dur="500" fill="hold"/>
                                        <p:tgtEl>
                                          <p:spTgt spid="160780"/>
                                        </p:tgtEl>
                                        <p:attrNameLst>
                                          <p:attrName>ppt_x</p:attrName>
                                        </p:attrNameLst>
                                      </p:cBhvr>
                                      <p:tavLst>
                                        <p:tav tm="0">
                                          <p:val>
                                            <p:strVal val="0-#ppt_w/2"/>
                                          </p:val>
                                        </p:tav>
                                        <p:tav tm="100000">
                                          <p:val>
                                            <p:strVal val="#ppt_x"/>
                                          </p:val>
                                        </p:tav>
                                      </p:tavLst>
                                    </p:anim>
                                    <p:anim calcmode="lin" valueType="num">
                                      <p:cBhvr additive="base">
                                        <p:cTn id="37" dur="500" fill="hold"/>
                                        <p:tgtEl>
                                          <p:spTgt spid="160780"/>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60776"/>
                                        </p:tgtEl>
                                        <p:attrNameLst>
                                          <p:attrName>style.visibility</p:attrName>
                                        </p:attrNameLst>
                                      </p:cBhvr>
                                      <p:to>
                                        <p:strVal val="visible"/>
                                      </p:to>
                                    </p:set>
                                    <p:animEffect transition="in" filter="blinds(horizontal)">
                                      <p:cBhvr>
                                        <p:cTn id="42" dur="500"/>
                                        <p:tgtEl>
                                          <p:spTgt spid="160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autoUpdateAnimBg="0"/>
      <p:bldP spid="160775" grpId="0" autoUpdateAnimBg="0"/>
      <p:bldP spid="160776" grpId="0" autoUpdateAnimBg="0"/>
      <p:bldP spid="160777" grpId="0" autoUpdateAnimBg="0"/>
      <p:bldP spid="160778" grpId="0" autoUpdateAnimBg="0"/>
      <p:bldP spid="160779" grpId="0" autoUpdateAnimBg="0"/>
      <p:bldP spid="16078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1187450" y="2349500"/>
            <a:ext cx="63357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dirty="0">
                <a:solidFill>
                  <a:srgbClr val="0000FF"/>
                </a:solidFill>
                <a:latin typeface="宋体" panose="02010600030101010101" pitchFamily="2" charset="-122"/>
              </a:rPr>
              <a:t>根据频数直方图解决实际问题</a:t>
            </a:r>
            <a:r>
              <a:rPr lang="en-US" altLang="zh-CN" sz="3200" b="1" dirty="0">
                <a:solidFill>
                  <a:srgbClr val="0000FF"/>
                </a:solidFill>
                <a:latin typeface="宋体" panose="02010600030101010101" pitchFamily="2" charset="-122"/>
              </a:rPr>
              <a:t>.</a:t>
            </a:r>
          </a:p>
        </p:txBody>
      </p:sp>
      <p:pic>
        <p:nvPicPr>
          <p:cNvPr id="5123" name="Picture 4" descr="童趣"/>
          <p:cNvPicPr>
            <a:picLocks noChangeAspect="1" noChangeArrowheads="1"/>
          </p:cNvPicPr>
          <p:nvPr/>
        </p:nvPicPr>
        <p:blipFill>
          <a:blip r:embed="rId3"/>
          <a:srcRect/>
          <a:stretch>
            <a:fillRect/>
          </a:stretch>
        </p:blipFill>
        <p:spPr bwMode="auto">
          <a:xfrm>
            <a:off x="179388" y="692150"/>
            <a:ext cx="3887787"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p:cNvPicPr>
            <a:picLocks noChangeAspect="1" noChangeArrowheads="1"/>
          </p:cNvPicPr>
          <p:nvPr/>
        </p:nvPicPr>
        <p:blipFill>
          <a:blip r:embed="rId4" cstate="email"/>
          <a:srcRect/>
          <a:stretch>
            <a:fillRect/>
          </a:stretch>
        </p:blipFill>
        <p:spPr bwMode="auto">
          <a:xfrm>
            <a:off x="0" y="0"/>
            <a:ext cx="4572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ChangeArrowheads="1"/>
          </p:cNvSpPr>
          <p:nvPr/>
        </p:nvSpPr>
        <p:spPr bwMode="auto">
          <a:xfrm>
            <a:off x="250825" y="1844675"/>
            <a:ext cx="88931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zh-CN" sz="2800" b="1" dirty="0">
                <a:latin typeface="宋体" panose="02010600030101010101" pitchFamily="2" charset="-122"/>
              </a:rPr>
              <a:t>    </a:t>
            </a:r>
            <a:r>
              <a:rPr lang="zh-CN" altLang="en-US" sz="2800" b="1" dirty="0">
                <a:latin typeface="宋体" panose="02010600030101010101" pitchFamily="2" charset="-122"/>
              </a:rPr>
              <a:t>绘制频数分布直方图的一般步骤：</a:t>
            </a:r>
          </a:p>
        </p:txBody>
      </p:sp>
      <p:sp>
        <p:nvSpPr>
          <p:cNvPr id="6147" name="AutoShape 3" descr="圣诞老人的工作间"/>
          <p:cNvSpPr>
            <a:spLocks noChangeAspect="1" noChangeArrowheads="1"/>
          </p:cNvSpPr>
          <p:nvPr/>
        </p:nvSpPr>
        <p:spPr bwMode="auto">
          <a:xfrm>
            <a:off x="2865438" y="2689225"/>
            <a:ext cx="2960687"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148" name="AutoShape 4" descr="圣诞老人的工作间"/>
          <p:cNvSpPr>
            <a:spLocks noChangeAspect="1" noChangeArrowheads="1"/>
          </p:cNvSpPr>
          <p:nvPr/>
        </p:nvSpPr>
        <p:spPr bwMode="auto">
          <a:xfrm>
            <a:off x="2865438" y="2689225"/>
            <a:ext cx="2960687"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149" name="AutoShape 5" descr="圣诞老人的工作间"/>
          <p:cNvSpPr>
            <a:spLocks noChangeAspect="1" noChangeArrowheads="1"/>
          </p:cNvSpPr>
          <p:nvPr/>
        </p:nvSpPr>
        <p:spPr bwMode="auto">
          <a:xfrm>
            <a:off x="2865438" y="2689225"/>
            <a:ext cx="3001962"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93542" name="Rectangle 6"/>
          <p:cNvSpPr>
            <a:spLocks noChangeArrowheads="1"/>
          </p:cNvSpPr>
          <p:nvPr/>
        </p:nvSpPr>
        <p:spPr bwMode="auto">
          <a:xfrm>
            <a:off x="755650" y="2565400"/>
            <a:ext cx="7561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zh-CN" sz="2400" b="1" dirty="0">
                <a:solidFill>
                  <a:srgbClr val="0000FF"/>
                </a:solidFill>
                <a:latin typeface="Times New Roman" panose="02020603050405020304" pitchFamily="18" charset="0"/>
              </a:rPr>
              <a:t> </a:t>
            </a:r>
            <a:r>
              <a:rPr kumimoji="1" lang="zh-CN" altLang="en-US" sz="2400" b="1" dirty="0">
                <a:solidFill>
                  <a:srgbClr val="0000FF"/>
                </a:solidFill>
                <a:latin typeface="Times New Roman" panose="02020603050405020304" pitchFamily="18" charset="0"/>
              </a:rPr>
              <a:t>（</a:t>
            </a:r>
            <a:r>
              <a:rPr kumimoji="1" lang="en-US" altLang="zh-CN" sz="2400" b="1" dirty="0">
                <a:solidFill>
                  <a:srgbClr val="0000FF"/>
                </a:solidFill>
                <a:latin typeface="Times New Roman" panose="02020603050405020304" pitchFamily="18" charset="0"/>
              </a:rPr>
              <a:t>1</a:t>
            </a:r>
            <a:r>
              <a:rPr kumimoji="1" lang="zh-CN" altLang="en-US" sz="2400" b="1" dirty="0">
                <a:solidFill>
                  <a:srgbClr val="0000FF"/>
                </a:solidFill>
                <a:latin typeface="Times New Roman" panose="02020603050405020304" pitchFamily="18" charset="0"/>
              </a:rPr>
              <a:t>）计算最大值与最小值的差，确定统计量的范围；</a:t>
            </a:r>
          </a:p>
        </p:txBody>
      </p:sp>
      <p:sp>
        <p:nvSpPr>
          <p:cNvPr id="193543" name="Rectangle 7"/>
          <p:cNvSpPr>
            <a:spLocks noChangeArrowheads="1"/>
          </p:cNvSpPr>
          <p:nvPr/>
        </p:nvSpPr>
        <p:spPr bwMode="auto">
          <a:xfrm>
            <a:off x="755650" y="3141663"/>
            <a:ext cx="4608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zh-CN" sz="2400" b="1" dirty="0">
                <a:solidFill>
                  <a:srgbClr val="0000FF"/>
                </a:solidFill>
                <a:latin typeface="Times New Roman" panose="02020603050405020304" pitchFamily="18" charset="0"/>
              </a:rPr>
              <a:t> </a:t>
            </a:r>
            <a:r>
              <a:rPr kumimoji="1" lang="zh-CN" altLang="en-US" sz="2400" b="1" dirty="0">
                <a:solidFill>
                  <a:srgbClr val="0000FF"/>
                </a:solidFill>
                <a:latin typeface="Times New Roman" panose="02020603050405020304" pitchFamily="18" charset="0"/>
              </a:rPr>
              <a:t>（</a:t>
            </a:r>
            <a:r>
              <a:rPr kumimoji="1" lang="en-US" altLang="zh-CN" sz="2400" b="1" dirty="0">
                <a:solidFill>
                  <a:srgbClr val="0000FF"/>
                </a:solidFill>
                <a:latin typeface="Times New Roman" panose="02020603050405020304" pitchFamily="18" charset="0"/>
              </a:rPr>
              <a:t>2</a:t>
            </a:r>
            <a:r>
              <a:rPr kumimoji="1" lang="zh-CN" altLang="en-US" sz="2400" b="1" dirty="0">
                <a:solidFill>
                  <a:srgbClr val="0000FF"/>
                </a:solidFill>
                <a:latin typeface="Times New Roman" panose="02020603050405020304" pitchFamily="18" charset="0"/>
              </a:rPr>
              <a:t>）决定组数与组距；</a:t>
            </a:r>
          </a:p>
        </p:txBody>
      </p:sp>
      <p:sp>
        <p:nvSpPr>
          <p:cNvPr id="193544" name="Rectangle 8"/>
          <p:cNvSpPr>
            <a:spLocks noChangeArrowheads="1"/>
          </p:cNvSpPr>
          <p:nvPr/>
        </p:nvSpPr>
        <p:spPr bwMode="auto">
          <a:xfrm>
            <a:off x="828675" y="3716338"/>
            <a:ext cx="3095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zh-CN" altLang="en-US" sz="2400" b="1" dirty="0">
                <a:solidFill>
                  <a:srgbClr val="0000FF"/>
                </a:solidFill>
                <a:latin typeface="Times New Roman" panose="02020603050405020304" pitchFamily="18" charset="0"/>
              </a:rPr>
              <a:t>（</a:t>
            </a:r>
            <a:r>
              <a:rPr kumimoji="1" lang="en-US" altLang="zh-CN" sz="2400" b="1" dirty="0">
                <a:solidFill>
                  <a:srgbClr val="0000FF"/>
                </a:solidFill>
                <a:latin typeface="Times New Roman" panose="02020603050405020304" pitchFamily="18" charset="0"/>
              </a:rPr>
              <a:t>3</a:t>
            </a:r>
            <a:r>
              <a:rPr kumimoji="1" lang="zh-CN" altLang="en-US" sz="2400" b="1" dirty="0">
                <a:solidFill>
                  <a:srgbClr val="0000FF"/>
                </a:solidFill>
                <a:latin typeface="Times New Roman" panose="02020603050405020304" pitchFamily="18" charset="0"/>
              </a:rPr>
              <a:t>）确定分点；</a:t>
            </a:r>
          </a:p>
        </p:txBody>
      </p:sp>
      <p:sp>
        <p:nvSpPr>
          <p:cNvPr id="193545" name="Rectangle 9"/>
          <p:cNvSpPr>
            <a:spLocks noChangeArrowheads="1"/>
          </p:cNvSpPr>
          <p:nvPr/>
        </p:nvSpPr>
        <p:spPr bwMode="auto">
          <a:xfrm>
            <a:off x="828675" y="4292600"/>
            <a:ext cx="367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zh-CN" altLang="en-US" sz="2400" b="1" dirty="0">
                <a:solidFill>
                  <a:srgbClr val="0000FF"/>
                </a:solidFill>
                <a:latin typeface="Times New Roman" panose="02020603050405020304" pitchFamily="18" charset="0"/>
              </a:rPr>
              <a:t>（</a:t>
            </a:r>
            <a:r>
              <a:rPr kumimoji="1" lang="en-US" altLang="zh-CN" sz="2400" b="1" dirty="0">
                <a:solidFill>
                  <a:srgbClr val="0000FF"/>
                </a:solidFill>
                <a:latin typeface="Times New Roman" panose="02020603050405020304" pitchFamily="18" charset="0"/>
              </a:rPr>
              <a:t>4</a:t>
            </a:r>
            <a:r>
              <a:rPr kumimoji="1" lang="zh-CN" altLang="en-US" sz="2400" b="1" dirty="0">
                <a:solidFill>
                  <a:srgbClr val="0000FF"/>
                </a:solidFill>
                <a:latin typeface="Times New Roman" panose="02020603050405020304" pitchFamily="18" charset="0"/>
              </a:rPr>
              <a:t>）列频数分布表；</a:t>
            </a:r>
            <a:endParaRPr kumimoji="1" lang="zh-CN" altLang="en-US" sz="3200" b="1" dirty="0">
              <a:solidFill>
                <a:srgbClr val="0000FF"/>
              </a:solidFill>
              <a:latin typeface="Times New Roman" panose="02020603050405020304" pitchFamily="18" charset="0"/>
            </a:endParaRPr>
          </a:p>
        </p:txBody>
      </p:sp>
      <p:sp>
        <p:nvSpPr>
          <p:cNvPr id="193546" name="Rectangle 10"/>
          <p:cNvSpPr>
            <a:spLocks noChangeArrowheads="1"/>
          </p:cNvSpPr>
          <p:nvPr/>
        </p:nvSpPr>
        <p:spPr bwMode="auto">
          <a:xfrm>
            <a:off x="827088" y="4868863"/>
            <a:ext cx="4176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zh-CN" altLang="en-US" sz="2400" b="1" dirty="0">
                <a:solidFill>
                  <a:srgbClr val="0000FF"/>
                </a:solidFill>
                <a:latin typeface="Times New Roman" panose="02020603050405020304" pitchFamily="18" charset="0"/>
              </a:rPr>
              <a:t>（</a:t>
            </a:r>
            <a:r>
              <a:rPr kumimoji="1" lang="en-US" altLang="zh-CN" sz="2400" b="1" dirty="0">
                <a:solidFill>
                  <a:srgbClr val="0000FF"/>
                </a:solidFill>
                <a:latin typeface="Times New Roman" panose="02020603050405020304" pitchFamily="18" charset="0"/>
              </a:rPr>
              <a:t>5</a:t>
            </a:r>
            <a:r>
              <a:rPr kumimoji="1" lang="zh-CN" altLang="en-US" sz="2400" b="1" dirty="0">
                <a:solidFill>
                  <a:srgbClr val="0000FF"/>
                </a:solidFill>
                <a:latin typeface="Times New Roman" panose="02020603050405020304" pitchFamily="18" charset="0"/>
              </a:rPr>
              <a:t>）画频数直方图</a:t>
            </a:r>
            <a:r>
              <a:rPr kumimoji="1" lang="en-US" altLang="zh-CN" sz="2400" b="1" dirty="0">
                <a:solidFill>
                  <a:srgbClr val="0000FF"/>
                </a:solidFill>
                <a:latin typeface="Times New Roman" panose="02020603050405020304" pitchFamily="18" charset="0"/>
              </a:rPr>
              <a:t>.</a:t>
            </a:r>
          </a:p>
        </p:txBody>
      </p:sp>
      <p:pic>
        <p:nvPicPr>
          <p:cNvPr id="6155" name="Picture 12" descr="图片2"/>
          <p:cNvPicPr>
            <a:picLocks noChangeAspect="1" noChangeArrowheads="1"/>
          </p:cNvPicPr>
          <p:nvPr/>
        </p:nvPicPr>
        <p:blipFill>
          <a:blip r:embed="rId3" cstate="email"/>
          <a:srcRect/>
          <a:stretch>
            <a:fillRect/>
          </a:stretch>
        </p:blipFill>
        <p:spPr bwMode="auto">
          <a:xfrm>
            <a:off x="395288" y="692150"/>
            <a:ext cx="34448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13"/>
          <p:cNvPicPr>
            <a:picLocks noChangeAspect="1" noChangeArrowheads="1"/>
          </p:cNvPicPr>
          <p:nvPr/>
        </p:nvPicPr>
        <p:blipFill>
          <a:blip r:embed="rId4" cstate="email"/>
          <a:srcRect/>
          <a:stretch>
            <a:fillRect/>
          </a:stretch>
        </p:blipFill>
        <p:spPr bwMode="auto">
          <a:xfrm>
            <a:off x="0" y="0"/>
            <a:ext cx="4572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3538"/>
                                        </p:tgtEl>
                                        <p:attrNameLst>
                                          <p:attrName>style.visibility</p:attrName>
                                        </p:attrNameLst>
                                      </p:cBhvr>
                                      <p:to>
                                        <p:strVal val="visible"/>
                                      </p:to>
                                    </p:set>
                                    <p:anim calcmode="lin" valueType="num">
                                      <p:cBhvr additive="base">
                                        <p:cTn id="7" dur="500" fill="hold"/>
                                        <p:tgtEl>
                                          <p:spTgt spid="193538"/>
                                        </p:tgtEl>
                                        <p:attrNameLst>
                                          <p:attrName>ppt_x</p:attrName>
                                        </p:attrNameLst>
                                      </p:cBhvr>
                                      <p:tavLst>
                                        <p:tav tm="0">
                                          <p:val>
                                            <p:strVal val="0-#ppt_w/2"/>
                                          </p:val>
                                        </p:tav>
                                        <p:tav tm="100000">
                                          <p:val>
                                            <p:strVal val="#ppt_x"/>
                                          </p:val>
                                        </p:tav>
                                      </p:tavLst>
                                    </p:anim>
                                    <p:anim calcmode="lin" valueType="num">
                                      <p:cBhvr additive="base">
                                        <p:cTn id="8" dur="500" fill="hold"/>
                                        <p:tgtEl>
                                          <p:spTgt spid="1935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93542"/>
                                        </p:tgtEl>
                                        <p:attrNameLst>
                                          <p:attrName>style.visibility</p:attrName>
                                        </p:attrNameLst>
                                      </p:cBhvr>
                                      <p:to>
                                        <p:strVal val="visible"/>
                                      </p:to>
                                    </p:set>
                                    <p:animEffect transition="in" filter="blinds(horizontal)">
                                      <p:cBhvr>
                                        <p:cTn id="13" dur="500"/>
                                        <p:tgtEl>
                                          <p:spTgt spid="19354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93543"/>
                                        </p:tgtEl>
                                        <p:attrNameLst>
                                          <p:attrName>style.visibility</p:attrName>
                                        </p:attrNameLst>
                                      </p:cBhvr>
                                      <p:to>
                                        <p:strVal val="visible"/>
                                      </p:to>
                                    </p:set>
                                    <p:anim calcmode="lin" valueType="num">
                                      <p:cBhvr additive="base">
                                        <p:cTn id="18" dur="500" fill="hold"/>
                                        <p:tgtEl>
                                          <p:spTgt spid="193543"/>
                                        </p:tgtEl>
                                        <p:attrNameLst>
                                          <p:attrName>ppt_x</p:attrName>
                                        </p:attrNameLst>
                                      </p:cBhvr>
                                      <p:tavLst>
                                        <p:tav tm="0">
                                          <p:val>
                                            <p:strVal val="#ppt_x"/>
                                          </p:val>
                                        </p:tav>
                                        <p:tav tm="100000">
                                          <p:val>
                                            <p:strVal val="#ppt_x"/>
                                          </p:val>
                                        </p:tav>
                                      </p:tavLst>
                                    </p:anim>
                                    <p:anim calcmode="lin" valueType="num">
                                      <p:cBhvr additive="base">
                                        <p:cTn id="19" dur="500" fill="hold"/>
                                        <p:tgtEl>
                                          <p:spTgt spid="19354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93544"/>
                                        </p:tgtEl>
                                        <p:attrNameLst>
                                          <p:attrName>style.visibility</p:attrName>
                                        </p:attrNameLst>
                                      </p:cBhvr>
                                      <p:to>
                                        <p:strVal val="visible"/>
                                      </p:to>
                                    </p:set>
                                    <p:anim calcmode="lin" valueType="num">
                                      <p:cBhvr additive="base">
                                        <p:cTn id="24" dur="500" fill="hold"/>
                                        <p:tgtEl>
                                          <p:spTgt spid="193544"/>
                                        </p:tgtEl>
                                        <p:attrNameLst>
                                          <p:attrName>ppt_x</p:attrName>
                                        </p:attrNameLst>
                                      </p:cBhvr>
                                      <p:tavLst>
                                        <p:tav tm="0">
                                          <p:val>
                                            <p:strVal val="0-#ppt_w/2"/>
                                          </p:val>
                                        </p:tav>
                                        <p:tav tm="100000">
                                          <p:val>
                                            <p:strVal val="#ppt_x"/>
                                          </p:val>
                                        </p:tav>
                                      </p:tavLst>
                                    </p:anim>
                                    <p:anim calcmode="lin" valueType="num">
                                      <p:cBhvr additive="base">
                                        <p:cTn id="25" dur="500" fill="hold"/>
                                        <p:tgtEl>
                                          <p:spTgt spid="193544"/>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93545"/>
                                        </p:tgtEl>
                                        <p:attrNameLst>
                                          <p:attrName>style.visibility</p:attrName>
                                        </p:attrNameLst>
                                      </p:cBhvr>
                                      <p:to>
                                        <p:strVal val="visible"/>
                                      </p:to>
                                    </p:set>
                                    <p:anim calcmode="lin" valueType="num">
                                      <p:cBhvr additive="base">
                                        <p:cTn id="30" dur="500" fill="hold"/>
                                        <p:tgtEl>
                                          <p:spTgt spid="193545"/>
                                        </p:tgtEl>
                                        <p:attrNameLst>
                                          <p:attrName>ppt_x</p:attrName>
                                        </p:attrNameLst>
                                      </p:cBhvr>
                                      <p:tavLst>
                                        <p:tav tm="0">
                                          <p:val>
                                            <p:strVal val="0-#ppt_w/2"/>
                                          </p:val>
                                        </p:tav>
                                        <p:tav tm="100000">
                                          <p:val>
                                            <p:strVal val="#ppt_x"/>
                                          </p:val>
                                        </p:tav>
                                      </p:tavLst>
                                    </p:anim>
                                    <p:anim calcmode="lin" valueType="num">
                                      <p:cBhvr additive="base">
                                        <p:cTn id="31" dur="500" fill="hold"/>
                                        <p:tgtEl>
                                          <p:spTgt spid="193545"/>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93546"/>
                                        </p:tgtEl>
                                        <p:attrNameLst>
                                          <p:attrName>style.visibility</p:attrName>
                                        </p:attrNameLst>
                                      </p:cBhvr>
                                      <p:to>
                                        <p:strVal val="visible"/>
                                      </p:to>
                                    </p:set>
                                    <p:anim calcmode="lin" valueType="num">
                                      <p:cBhvr additive="base">
                                        <p:cTn id="36" dur="500" fill="hold"/>
                                        <p:tgtEl>
                                          <p:spTgt spid="193546"/>
                                        </p:tgtEl>
                                        <p:attrNameLst>
                                          <p:attrName>ppt_x</p:attrName>
                                        </p:attrNameLst>
                                      </p:cBhvr>
                                      <p:tavLst>
                                        <p:tav tm="0">
                                          <p:val>
                                            <p:strVal val="0-#ppt_w/2"/>
                                          </p:val>
                                        </p:tav>
                                        <p:tav tm="100000">
                                          <p:val>
                                            <p:strVal val="#ppt_x"/>
                                          </p:val>
                                        </p:tav>
                                      </p:tavLst>
                                    </p:anim>
                                    <p:anim calcmode="lin" valueType="num">
                                      <p:cBhvr additive="base">
                                        <p:cTn id="37" dur="500" fill="hold"/>
                                        <p:tgtEl>
                                          <p:spTgt spid="1935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8" grpId="0" autoUpdateAnimBg="0"/>
      <p:bldP spid="193542" grpId="0" autoUpdateAnimBg="0"/>
      <p:bldP spid="193543" grpId="0" autoUpdateAnimBg="0"/>
      <p:bldP spid="193544" grpId="0" autoUpdateAnimBg="0"/>
      <p:bldP spid="193545" grpId="0" autoUpdateAnimBg="0"/>
      <p:bldP spid="19354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7218" name="Object 2"/>
          <p:cNvGraphicFramePr>
            <a:graphicFrameLocks noChangeAspect="1"/>
          </p:cNvGraphicFramePr>
          <p:nvPr/>
        </p:nvGraphicFramePr>
        <p:xfrm>
          <a:off x="323850" y="2349500"/>
          <a:ext cx="2952750" cy="2306638"/>
        </p:xfrm>
        <a:graphic>
          <a:graphicData uri="http://schemas.openxmlformats.org/presentationml/2006/ole">
            <mc:AlternateContent xmlns:mc="http://schemas.openxmlformats.org/markup-compatibility/2006">
              <mc:Choice xmlns:v="urn:schemas-microsoft-com:vml" Requires="v">
                <p:oleObj spid="_x0000_s1046" name="图表" r:id="rId4" imgW="7100570" imgH="5478145" progId="MSGraph.Chart.8">
                  <p:embed followColorScheme="full"/>
                </p:oleObj>
              </mc:Choice>
              <mc:Fallback>
                <p:oleObj name="图表" r:id="rId4" imgW="7100570" imgH="5478145" progId="MSGraph.Chart.8">
                  <p:embed followColorScheme="full"/>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2349500"/>
                        <a:ext cx="2952750" cy="2306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7219" name="Object 3"/>
          <p:cNvGraphicFramePr>
            <a:graphicFrameLocks noChangeAspect="1"/>
          </p:cNvGraphicFramePr>
          <p:nvPr/>
        </p:nvGraphicFramePr>
        <p:xfrm>
          <a:off x="3132138" y="2205038"/>
          <a:ext cx="2736850" cy="2386012"/>
        </p:xfrm>
        <a:graphic>
          <a:graphicData uri="http://schemas.openxmlformats.org/presentationml/2006/ole">
            <mc:AlternateContent xmlns:mc="http://schemas.openxmlformats.org/markup-compatibility/2006">
              <mc:Choice xmlns:v="urn:schemas-microsoft-com:vml" Requires="v">
                <p:oleObj spid="_x0000_s1047" name="Chart" r:id="rId6" imgW="7236460" imgH="4831715" progId="MSGraph.Chart.8">
                  <p:embed followColorScheme="full"/>
                </p:oleObj>
              </mc:Choice>
              <mc:Fallback>
                <p:oleObj name="Chart" r:id="rId6" imgW="7236460" imgH="4831715" progId="MSGraph.Chart.8">
                  <p:embed followColorScheme="full"/>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32138" y="2205038"/>
                        <a:ext cx="2736850" cy="2386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7220" name="Object 4"/>
          <p:cNvGraphicFramePr>
            <a:graphicFrameLocks noChangeAspect="1"/>
          </p:cNvGraphicFramePr>
          <p:nvPr/>
        </p:nvGraphicFramePr>
        <p:xfrm>
          <a:off x="6011863" y="2205038"/>
          <a:ext cx="2843212" cy="2211387"/>
        </p:xfrm>
        <a:graphic>
          <a:graphicData uri="http://schemas.openxmlformats.org/presentationml/2006/ole">
            <mc:AlternateContent xmlns:mc="http://schemas.openxmlformats.org/markup-compatibility/2006">
              <mc:Choice xmlns:v="urn:schemas-microsoft-com:vml" Requires="v">
                <p:oleObj spid="_x0000_s1048" name="Chart" r:id="rId8" imgW="7891145" imgH="6141085" progId="MSGraph.Chart.8">
                  <p:embed followColorScheme="full"/>
                </p:oleObj>
              </mc:Choice>
              <mc:Fallback>
                <p:oleObj name="Chart" r:id="rId8" imgW="7891145" imgH="6141085" progId="MSGraph.Chart.8">
                  <p:embed followColorScheme="full"/>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11863" y="2205038"/>
                        <a:ext cx="2843212" cy="2211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7221" name="Text Box 5"/>
          <p:cNvSpPr txBox="1">
            <a:spLocks noChangeArrowheads="1"/>
          </p:cNvSpPr>
          <p:nvPr/>
        </p:nvSpPr>
        <p:spPr bwMode="auto">
          <a:xfrm>
            <a:off x="395288" y="4941888"/>
            <a:ext cx="2590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dirty="0">
                <a:solidFill>
                  <a:srgbClr val="0000FF"/>
                </a:solidFill>
                <a:latin typeface="宋体" panose="02010600030101010101" pitchFamily="2" charset="-122"/>
              </a:rPr>
              <a:t>条形统计图可以清楚地表示每个项目的具体数目</a:t>
            </a:r>
            <a:r>
              <a:rPr lang="en-US" altLang="zh-CN" sz="2400" b="1" dirty="0">
                <a:solidFill>
                  <a:srgbClr val="0000FF"/>
                </a:solidFill>
                <a:latin typeface="宋体" panose="02010600030101010101" pitchFamily="2" charset="-122"/>
              </a:rPr>
              <a:t>.</a:t>
            </a:r>
          </a:p>
        </p:txBody>
      </p:sp>
      <p:sp>
        <p:nvSpPr>
          <p:cNvPr id="137222" name="Text Box 6"/>
          <p:cNvSpPr txBox="1">
            <a:spLocks noChangeArrowheads="1"/>
          </p:cNvSpPr>
          <p:nvPr/>
        </p:nvSpPr>
        <p:spPr bwMode="auto">
          <a:xfrm>
            <a:off x="3348038" y="4868863"/>
            <a:ext cx="2590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dirty="0">
                <a:solidFill>
                  <a:srgbClr val="0000FF"/>
                </a:solidFill>
                <a:latin typeface="宋体" panose="02010600030101010101" pitchFamily="2" charset="-122"/>
              </a:rPr>
              <a:t>折线统计图可以清楚地反映事物变化的情况</a:t>
            </a:r>
            <a:r>
              <a:rPr lang="en-US" altLang="zh-CN" sz="2400" b="1" dirty="0">
                <a:solidFill>
                  <a:srgbClr val="0000FF"/>
                </a:solidFill>
                <a:latin typeface="宋体" panose="02010600030101010101" pitchFamily="2" charset="-122"/>
              </a:rPr>
              <a:t>.</a:t>
            </a:r>
          </a:p>
        </p:txBody>
      </p:sp>
      <p:sp>
        <p:nvSpPr>
          <p:cNvPr id="137223" name="Text Box 7"/>
          <p:cNvSpPr txBox="1">
            <a:spLocks noChangeArrowheads="1"/>
          </p:cNvSpPr>
          <p:nvPr/>
        </p:nvSpPr>
        <p:spPr bwMode="auto">
          <a:xfrm>
            <a:off x="6156325" y="4724400"/>
            <a:ext cx="25908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dirty="0">
                <a:solidFill>
                  <a:srgbClr val="0000FF"/>
                </a:solidFill>
                <a:latin typeface="宋体" panose="02010600030101010101" pitchFamily="2" charset="-122"/>
              </a:rPr>
              <a:t>扇形统计图可以清楚地表示各部分在总体中所占的百分比</a:t>
            </a:r>
            <a:r>
              <a:rPr lang="en-US" altLang="zh-CN" sz="2400" b="1" dirty="0">
                <a:solidFill>
                  <a:srgbClr val="0000FF"/>
                </a:solidFill>
                <a:latin typeface="宋体" panose="02010600030101010101" pitchFamily="2" charset="-122"/>
              </a:rPr>
              <a:t>.</a:t>
            </a:r>
          </a:p>
        </p:txBody>
      </p:sp>
      <p:sp>
        <p:nvSpPr>
          <p:cNvPr id="137225" name="Text Box 9"/>
          <p:cNvSpPr txBox="1">
            <a:spLocks noChangeArrowheads="1"/>
          </p:cNvSpPr>
          <p:nvPr/>
        </p:nvSpPr>
        <p:spPr bwMode="auto">
          <a:xfrm>
            <a:off x="1908175" y="1125538"/>
            <a:ext cx="56165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kumimoji="1" lang="zh-CN" altLang="en-US" sz="3200" b="1" dirty="0">
                <a:latin typeface="Times New Roman" panose="02020603050405020304" pitchFamily="18" charset="0"/>
              </a:rPr>
              <a:t>统计图的特点：</a:t>
            </a:r>
          </a:p>
        </p:txBody>
      </p:sp>
      <p:pic>
        <p:nvPicPr>
          <p:cNvPr id="1034" name="Picture 10"/>
          <p:cNvPicPr>
            <a:picLocks noChangeAspect="1" noChangeArrowheads="1"/>
          </p:cNvPicPr>
          <p:nvPr/>
        </p:nvPicPr>
        <p:blipFill>
          <a:blip r:embed="rId10" cstate="email"/>
          <a:srcRect/>
          <a:stretch>
            <a:fillRect/>
          </a:stretch>
        </p:blipFill>
        <p:spPr bwMode="auto">
          <a:xfrm>
            <a:off x="0" y="0"/>
            <a:ext cx="4572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7225"/>
                                        </p:tgtEl>
                                        <p:attrNameLst>
                                          <p:attrName>style.visibility</p:attrName>
                                        </p:attrNameLst>
                                      </p:cBhvr>
                                      <p:to>
                                        <p:strVal val="visible"/>
                                      </p:to>
                                    </p:set>
                                    <p:animEffect transition="in" filter="barn(inHorizontal)">
                                      <p:cBhvr>
                                        <p:cTn id="7" dur="500"/>
                                        <p:tgtEl>
                                          <p:spTgt spid="1372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7218"/>
                                        </p:tgtEl>
                                        <p:attrNameLst>
                                          <p:attrName>style.visibility</p:attrName>
                                        </p:attrNameLst>
                                      </p:cBhvr>
                                      <p:to>
                                        <p:strVal val="visible"/>
                                      </p:to>
                                    </p:set>
                                    <p:animEffect transition="in" filter="blinds(horizontal)">
                                      <p:cBhvr>
                                        <p:cTn id="12" dur="500"/>
                                        <p:tgtEl>
                                          <p:spTgt spid="1372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7219"/>
                                        </p:tgtEl>
                                        <p:attrNameLst>
                                          <p:attrName>style.visibility</p:attrName>
                                        </p:attrNameLst>
                                      </p:cBhvr>
                                      <p:to>
                                        <p:strVal val="visible"/>
                                      </p:to>
                                    </p:set>
                                    <p:animEffect transition="in" filter="blinds(horizontal)">
                                      <p:cBhvr>
                                        <p:cTn id="17" dur="500"/>
                                        <p:tgtEl>
                                          <p:spTgt spid="13721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7220"/>
                                        </p:tgtEl>
                                        <p:attrNameLst>
                                          <p:attrName>style.visibility</p:attrName>
                                        </p:attrNameLst>
                                      </p:cBhvr>
                                      <p:to>
                                        <p:strVal val="visible"/>
                                      </p:to>
                                    </p:set>
                                    <p:animEffect transition="in" filter="blinds(horizontal)">
                                      <p:cBhvr>
                                        <p:cTn id="22" dur="500"/>
                                        <p:tgtEl>
                                          <p:spTgt spid="13722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7221"/>
                                        </p:tgtEl>
                                        <p:attrNameLst>
                                          <p:attrName>style.visibility</p:attrName>
                                        </p:attrNameLst>
                                      </p:cBhvr>
                                      <p:to>
                                        <p:strVal val="visible"/>
                                      </p:to>
                                    </p:set>
                                    <p:animEffect transition="in" filter="blinds(horizontal)">
                                      <p:cBhvr>
                                        <p:cTn id="27" dur="500"/>
                                        <p:tgtEl>
                                          <p:spTgt spid="13722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7222"/>
                                        </p:tgtEl>
                                        <p:attrNameLst>
                                          <p:attrName>style.visibility</p:attrName>
                                        </p:attrNameLst>
                                      </p:cBhvr>
                                      <p:to>
                                        <p:strVal val="visible"/>
                                      </p:to>
                                    </p:set>
                                    <p:animEffect transition="in" filter="blinds(horizontal)">
                                      <p:cBhvr>
                                        <p:cTn id="32" dur="500"/>
                                        <p:tgtEl>
                                          <p:spTgt spid="13722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7223"/>
                                        </p:tgtEl>
                                        <p:attrNameLst>
                                          <p:attrName>style.visibility</p:attrName>
                                        </p:attrNameLst>
                                      </p:cBhvr>
                                      <p:to>
                                        <p:strVal val="visible"/>
                                      </p:to>
                                    </p:set>
                                    <p:animEffect transition="in" filter="blinds(horizontal)">
                                      <p:cBhvr>
                                        <p:cTn id="37" dur="500"/>
                                        <p:tgtEl>
                                          <p:spTgt spid="137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37218" grpId="0"/>
      <p:bldOleChart spid="137219" grpId="0"/>
      <p:bldOleChart spid="137220" grpId="0"/>
      <p:bldP spid="137221" grpId="0" autoUpdateAnimBg="0"/>
      <p:bldP spid="137222" grpId="0" autoUpdateAnimBg="0"/>
      <p:bldP spid="137223" grpId="0" autoUpdateAnimBg="0"/>
      <p:bldP spid="13722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468313" y="1268413"/>
            <a:ext cx="8459787" cy="21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latin typeface="宋体" panose="02010600030101010101" pitchFamily="2" charset="-122"/>
              </a:rPr>
              <a:t>八年级一班开展了为期一周的“孝敬父母，帮做家务”社会活动，并根据学生帮家长做家务的时间来评价学生在活动中的表现，把结果划分成</a:t>
            </a:r>
            <a:r>
              <a:rPr lang="en-US" altLang="zh-CN" sz="2400" b="1" dirty="0">
                <a:latin typeface="宋体" panose="02010600030101010101" pitchFamily="2" charset="-122"/>
              </a:rPr>
              <a:t>A</a:t>
            </a:r>
            <a:r>
              <a:rPr lang="zh-CN" altLang="en-US" sz="2400" b="1" dirty="0">
                <a:latin typeface="宋体" panose="02010600030101010101" pitchFamily="2" charset="-122"/>
              </a:rPr>
              <a:t>，</a:t>
            </a:r>
            <a:r>
              <a:rPr lang="en-US" altLang="zh-CN" sz="2400" b="1" dirty="0">
                <a:latin typeface="宋体" panose="02010600030101010101" pitchFamily="2" charset="-122"/>
              </a:rPr>
              <a:t>B</a:t>
            </a:r>
            <a:r>
              <a:rPr lang="zh-CN" altLang="en-US" sz="2400" b="1" dirty="0">
                <a:latin typeface="宋体" panose="02010600030101010101" pitchFamily="2" charset="-122"/>
              </a:rPr>
              <a:t>，</a:t>
            </a:r>
            <a:r>
              <a:rPr lang="en-US" altLang="zh-CN" sz="2400" b="1" dirty="0">
                <a:latin typeface="宋体" panose="02010600030101010101" pitchFamily="2" charset="-122"/>
              </a:rPr>
              <a:t>C</a:t>
            </a:r>
            <a:r>
              <a:rPr lang="zh-CN" altLang="en-US" sz="2400" b="1" dirty="0">
                <a:latin typeface="宋体" panose="02010600030101010101" pitchFamily="2" charset="-122"/>
              </a:rPr>
              <a:t>，</a:t>
            </a:r>
            <a:r>
              <a:rPr lang="en-US" altLang="zh-CN" sz="2400" b="1" dirty="0">
                <a:latin typeface="宋体" panose="02010600030101010101" pitchFamily="2" charset="-122"/>
              </a:rPr>
              <a:t>D</a:t>
            </a:r>
            <a:r>
              <a:rPr lang="zh-CN" altLang="en-US" sz="2400" b="1" dirty="0">
                <a:latin typeface="宋体" panose="02010600030101010101" pitchFamily="2" charset="-122"/>
              </a:rPr>
              <a:t>，</a:t>
            </a:r>
            <a:r>
              <a:rPr lang="en-US" altLang="zh-CN" sz="2400" b="1" dirty="0">
                <a:latin typeface="宋体" panose="02010600030101010101" pitchFamily="2" charset="-122"/>
              </a:rPr>
              <a:t>E</a:t>
            </a:r>
            <a:r>
              <a:rPr lang="zh-CN" altLang="en-US" sz="2400" b="1" dirty="0">
                <a:latin typeface="宋体" panose="02010600030101010101" pitchFamily="2" charset="-122"/>
              </a:rPr>
              <a:t>五个等级．老师通过家长调查了全班</a:t>
            </a:r>
            <a:r>
              <a:rPr lang="en-US" altLang="zh-CN" sz="2400" b="1" dirty="0">
                <a:latin typeface="宋体" panose="02010600030101010101" pitchFamily="2" charset="-122"/>
              </a:rPr>
              <a:t>50</a:t>
            </a:r>
            <a:r>
              <a:rPr lang="zh-CN" altLang="en-US" sz="2400" b="1" dirty="0">
                <a:latin typeface="宋体" panose="02010600030101010101" pitchFamily="2" charset="-122"/>
              </a:rPr>
              <a:t>名学生在这次活动中帮父母做家务的时间，制作成如下的频数分布表和扇形统计图．</a:t>
            </a:r>
            <a:r>
              <a:rPr lang="zh-CN" altLang="en-US" dirty="0"/>
              <a:t/>
            </a:r>
            <a:br>
              <a:rPr lang="zh-CN" altLang="en-US" dirty="0"/>
            </a:br>
            <a:endParaRPr lang="zh-CN" altLang="en-US" dirty="0"/>
          </a:p>
        </p:txBody>
      </p:sp>
      <p:pic>
        <p:nvPicPr>
          <p:cNvPr id="7171" name="Picture 3" descr="典例透析"/>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684213" y="620713"/>
            <a:ext cx="244951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8"/>
          <p:cNvSpPr>
            <a:spLocks noChangeArrowheads="1"/>
          </p:cNvSpPr>
          <p:nvPr/>
        </p:nvSpPr>
        <p:spPr bwMode="auto">
          <a:xfrm>
            <a:off x="2481263" y="1709738"/>
            <a:ext cx="1706562"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7173" name="Rectangle 9"/>
          <p:cNvSpPr>
            <a:spLocks noChangeArrowheads="1"/>
          </p:cNvSpPr>
          <p:nvPr/>
        </p:nvSpPr>
        <p:spPr bwMode="auto">
          <a:xfrm>
            <a:off x="2481263" y="1709738"/>
            <a:ext cx="1706562"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7174" name="Rectangle 10"/>
          <p:cNvSpPr>
            <a:spLocks noChangeArrowheads="1"/>
          </p:cNvSpPr>
          <p:nvPr/>
        </p:nvSpPr>
        <p:spPr bwMode="auto">
          <a:xfrm>
            <a:off x="2481263" y="1709738"/>
            <a:ext cx="1706562"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7175" name="Rectangle 11"/>
          <p:cNvSpPr>
            <a:spLocks noChangeArrowheads="1"/>
          </p:cNvSpPr>
          <p:nvPr/>
        </p:nvSpPr>
        <p:spPr bwMode="auto">
          <a:xfrm>
            <a:off x="2481263" y="1709738"/>
            <a:ext cx="1706562"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7176" name="Rectangle 12"/>
          <p:cNvSpPr>
            <a:spLocks noChangeArrowheads="1"/>
          </p:cNvSpPr>
          <p:nvPr/>
        </p:nvSpPr>
        <p:spPr bwMode="auto">
          <a:xfrm>
            <a:off x="2481263" y="1709738"/>
            <a:ext cx="1706562"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7177" name="Rectangle 13"/>
          <p:cNvSpPr>
            <a:spLocks noChangeArrowheads="1"/>
          </p:cNvSpPr>
          <p:nvPr/>
        </p:nvSpPr>
        <p:spPr bwMode="auto">
          <a:xfrm>
            <a:off x="2481263" y="1709738"/>
            <a:ext cx="1706562"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7178" name="Rectangle 15"/>
          <p:cNvSpPr>
            <a:spLocks noChangeArrowheads="1"/>
          </p:cNvSpPr>
          <p:nvPr/>
        </p:nvSpPr>
        <p:spPr bwMode="auto">
          <a:xfrm>
            <a:off x="-541338" y="6021388"/>
            <a:ext cx="170656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7179" name="Rectangle 16"/>
          <p:cNvSpPr>
            <a:spLocks noChangeArrowheads="1"/>
          </p:cNvSpPr>
          <p:nvPr/>
        </p:nvSpPr>
        <p:spPr bwMode="auto">
          <a:xfrm>
            <a:off x="1547813" y="4652963"/>
            <a:ext cx="1706562"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7180" name="Rectangle 17"/>
          <p:cNvSpPr>
            <a:spLocks noChangeArrowheads="1"/>
          </p:cNvSpPr>
          <p:nvPr/>
        </p:nvSpPr>
        <p:spPr bwMode="auto">
          <a:xfrm>
            <a:off x="-252413" y="5084763"/>
            <a:ext cx="170656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7181" name="Text Box 18"/>
          <p:cNvSpPr txBox="1">
            <a:spLocks noChangeArrowheads="1"/>
          </p:cNvSpPr>
          <p:nvPr/>
        </p:nvSpPr>
        <p:spPr bwMode="auto">
          <a:xfrm>
            <a:off x="323850" y="3284538"/>
            <a:ext cx="84963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latin typeface="宋体" panose="02010600030101010101" pitchFamily="2" charset="-122"/>
              </a:rPr>
              <a:t>（</a:t>
            </a:r>
            <a:r>
              <a:rPr lang="en-US" altLang="zh-CN" sz="2400" b="1" dirty="0">
                <a:latin typeface="宋体" panose="02010600030101010101" pitchFamily="2" charset="-122"/>
              </a:rPr>
              <a:t>1</a:t>
            </a:r>
            <a:r>
              <a:rPr lang="zh-CN" altLang="en-US" sz="2400" b="1" dirty="0">
                <a:latin typeface="宋体" panose="02010600030101010101" pitchFamily="2" charset="-122"/>
              </a:rPr>
              <a:t>）求</a:t>
            </a:r>
            <a:r>
              <a:rPr lang="en-US" altLang="zh-CN" sz="2400" b="1" dirty="0">
                <a:latin typeface="EU-BX" pitchFamily="65" charset="-122"/>
                <a:ea typeface="EU-BX" pitchFamily="65" charset="-122"/>
              </a:rPr>
              <a:t>a ,b</a:t>
            </a:r>
            <a:r>
              <a:rPr lang="zh-CN" altLang="en-US" sz="2400" b="1" dirty="0">
                <a:latin typeface="宋体" panose="02010600030101010101" pitchFamily="2" charset="-122"/>
              </a:rPr>
              <a:t>的值；</a:t>
            </a:r>
          </a:p>
          <a:p>
            <a:pPr eaLnBrk="1" hangingPunct="1"/>
            <a:r>
              <a:rPr lang="zh-CN" altLang="en-US" sz="2400" b="1" dirty="0">
                <a:latin typeface="宋体" panose="02010600030101010101" pitchFamily="2" charset="-122"/>
              </a:rPr>
              <a:t>（</a:t>
            </a:r>
            <a:r>
              <a:rPr lang="en-US" altLang="zh-CN" sz="2400" b="1" dirty="0">
                <a:latin typeface="宋体" panose="02010600030101010101" pitchFamily="2" charset="-122"/>
              </a:rPr>
              <a:t>2</a:t>
            </a:r>
            <a:r>
              <a:rPr lang="zh-CN" altLang="en-US" sz="2400" b="1" dirty="0">
                <a:latin typeface="宋体" panose="02010600030101010101" pitchFamily="2" charset="-122"/>
              </a:rPr>
              <a:t>）根据频数分布表估计该班学生在这次社会活动中帮父母做家务的平均时间；</a:t>
            </a:r>
          </a:p>
          <a:p>
            <a:pPr eaLnBrk="1" hangingPunct="1"/>
            <a:r>
              <a:rPr lang="zh-CN" altLang="en-US" sz="2400" b="1" dirty="0">
                <a:latin typeface="宋体" panose="02010600030101010101" pitchFamily="2" charset="-122"/>
              </a:rPr>
              <a:t>（</a:t>
            </a:r>
            <a:r>
              <a:rPr lang="en-US" altLang="zh-CN" sz="2400" b="1" dirty="0">
                <a:latin typeface="宋体" panose="02010600030101010101" pitchFamily="2" charset="-122"/>
              </a:rPr>
              <a:t>3</a:t>
            </a:r>
            <a:r>
              <a:rPr lang="zh-CN" altLang="en-US" sz="2400" b="1" dirty="0">
                <a:latin typeface="宋体" panose="02010600030101010101" pitchFamily="2" charset="-122"/>
              </a:rPr>
              <a:t>）画出频数直方图；</a:t>
            </a:r>
          </a:p>
          <a:p>
            <a:pPr eaLnBrk="1" hangingPunct="1"/>
            <a:r>
              <a:rPr lang="zh-CN" altLang="en-US" sz="2400" b="1" dirty="0">
                <a:latin typeface="宋体" panose="02010600030101010101" pitchFamily="2" charset="-122"/>
              </a:rPr>
              <a:t>（</a:t>
            </a:r>
            <a:r>
              <a:rPr lang="en-US" altLang="zh-CN" sz="2400" b="1" dirty="0">
                <a:latin typeface="宋体" panose="02010600030101010101" pitchFamily="2" charset="-122"/>
              </a:rPr>
              <a:t>4</a:t>
            </a:r>
            <a:r>
              <a:rPr lang="zh-CN" altLang="en-US" sz="2400" b="1" dirty="0">
                <a:latin typeface="宋体" panose="02010600030101010101" pitchFamily="2" charset="-122"/>
              </a:rPr>
              <a:t>）该班的小明同学这一周帮父母做家务</a:t>
            </a:r>
            <a:r>
              <a:rPr lang="en-US" altLang="zh-CN" sz="2400" b="1" dirty="0">
                <a:latin typeface="宋体" panose="02010600030101010101" pitchFamily="2" charset="-122"/>
              </a:rPr>
              <a:t>2</a:t>
            </a:r>
            <a:r>
              <a:rPr lang="zh-CN" altLang="en-US" sz="2400" b="1" dirty="0">
                <a:latin typeface="宋体" panose="02010600030101010101" pitchFamily="2" charset="-122"/>
              </a:rPr>
              <a:t>小时，他认为自己帮父母做家务的时间比班级里一半以上的同学多，你认为小明的判断符合实际吗？请用适当的统计量说明理由．</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3778" name="Group 2"/>
          <p:cNvGraphicFramePr>
            <a:graphicFrameLocks noGrp="1"/>
          </p:cNvGraphicFramePr>
          <p:nvPr/>
        </p:nvGraphicFramePr>
        <p:xfrm>
          <a:off x="971550" y="692150"/>
          <a:ext cx="6913563" cy="2909888"/>
        </p:xfrm>
        <a:graphic>
          <a:graphicData uri="http://schemas.openxmlformats.org/drawingml/2006/table">
            <a:tbl>
              <a:tblPr/>
              <a:tblGrid>
                <a:gridCol w="2306638">
                  <a:extLst>
                    <a:ext uri="{9D8B030D-6E8A-4147-A177-3AD203B41FA5}">
                      <a16:colId xmlns:a16="http://schemas.microsoft.com/office/drawing/2014/main" val="20000"/>
                    </a:ext>
                  </a:extLst>
                </a:gridCol>
                <a:gridCol w="2305050">
                  <a:extLst>
                    <a:ext uri="{9D8B030D-6E8A-4147-A177-3AD203B41FA5}">
                      <a16:colId xmlns:a16="http://schemas.microsoft.com/office/drawing/2014/main" val="20001"/>
                    </a:ext>
                  </a:extLst>
                </a:gridCol>
                <a:gridCol w="2301875">
                  <a:extLst>
                    <a:ext uri="{9D8B030D-6E8A-4147-A177-3AD203B41FA5}">
                      <a16:colId xmlns:a16="http://schemas.microsoft.com/office/drawing/2014/main" val="20002"/>
                    </a:ext>
                  </a:extLst>
                </a:gridCol>
              </a:tblGrid>
              <a:tr h="5461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组别</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做家务时间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频数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307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2.5≤t</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307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2≤t</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148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1.5≤t</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EU-BX" pitchFamily="65" charset="-122"/>
                          <a:ea typeface="EU-BX" pitchFamily="65" charset="-122"/>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307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1≤t</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EU-BX" pitchFamily="65" charset="-122"/>
                          <a:ea typeface="EU-BX" pitchFamily="65" charset="-122"/>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307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0.5≤t</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8224" name="Text Box 32"/>
          <p:cNvSpPr txBox="1">
            <a:spLocks noChangeArrowheads="1"/>
          </p:cNvSpPr>
          <p:nvPr/>
        </p:nvSpPr>
        <p:spPr bwMode="auto">
          <a:xfrm>
            <a:off x="3995738" y="3789363"/>
            <a:ext cx="3851275"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dirty="0">
                <a:latin typeface="Times New Roman" panose="02020603050405020304" pitchFamily="18" charset="0"/>
                <a:cs typeface="Times New Roman" panose="02020603050405020304" pitchFamily="18" charset="0"/>
              </a:rPr>
              <a:t>学生帮父母做家务活动评价等级分布扇形统计图</a:t>
            </a:r>
            <a:endParaRPr lang="zh-CN" altLang="en-US" sz="2400" b="1" dirty="0"/>
          </a:p>
        </p:txBody>
      </p:sp>
      <p:grpSp>
        <p:nvGrpSpPr>
          <p:cNvPr id="8225" name="Group 33"/>
          <p:cNvGrpSpPr/>
          <p:nvPr/>
        </p:nvGrpSpPr>
        <p:grpSpPr bwMode="auto">
          <a:xfrm>
            <a:off x="1979613" y="4365625"/>
            <a:ext cx="2232025" cy="2232025"/>
            <a:chOff x="2835" y="2614"/>
            <a:chExt cx="1039" cy="1049"/>
          </a:xfrm>
        </p:grpSpPr>
        <p:sp>
          <p:nvSpPr>
            <p:cNvPr id="8226" name="Line 34"/>
            <p:cNvSpPr>
              <a:spLocks noChangeShapeType="1"/>
            </p:cNvSpPr>
            <p:nvPr/>
          </p:nvSpPr>
          <p:spPr bwMode="auto">
            <a:xfrm>
              <a:off x="3331" y="2624"/>
              <a:ext cx="48" cy="489"/>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8227" name="Group 35"/>
            <p:cNvGrpSpPr/>
            <p:nvPr/>
          </p:nvGrpSpPr>
          <p:grpSpPr bwMode="auto">
            <a:xfrm>
              <a:off x="2835" y="2614"/>
              <a:ext cx="1039" cy="1049"/>
              <a:chOff x="3634" y="2572"/>
              <a:chExt cx="1039" cy="1049"/>
            </a:xfrm>
          </p:grpSpPr>
          <p:sp>
            <p:nvSpPr>
              <p:cNvPr id="8228" name="Line 36"/>
              <p:cNvSpPr>
                <a:spLocks noChangeShapeType="1"/>
              </p:cNvSpPr>
              <p:nvPr/>
            </p:nvSpPr>
            <p:spPr bwMode="auto">
              <a:xfrm flipH="1">
                <a:off x="4179" y="3037"/>
                <a:ext cx="494" cy="4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8229" name="Group 37"/>
              <p:cNvGrpSpPr/>
              <p:nvPr/>
            </p:nvGrpSpPr>
            <p:grpSpPr bwMode="auto">
              <a:xfrm>
                <a:off x="3634" y="2572"/>
                <a:ext cx="1035" cy="1049"/>
                <a:chOff x="3634" y="2572"/>
                <a:chExt cx="1035" cy="1049"/>
              </a:xfrm>
            </p:grpSpPr>
            <p:sp>
              <p:nvSpPr>
                <p:cNvPr id="8230" name="Oval 38"/>
                <p:cNvSpPr>
                  <a:spLocks noChangeArrowheads="1"/>
                </p:cNvSpPr>
                <p:nvPr/>
              </p:nvSpPr>
              <p:spPr bwMode="auto">
                <a:xfrm>
                  <a:off x="3634" y="2572"/>
                  <a:ext cx="1035" cy="1049"/>
                </a:xfrm>
                <a:prstGeom prst="ellipse">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231" name="Line 39"/>
                <p:cNvSpPr>
                  <a:spLocks noChangeShapeType="1"/>
                </p:cNvSpPr>
                <p:nvPr/>
              </p:nvSpPr>
              <p:spPr bwMode="auto">
                <a:xfrm flipH="1">
                  <a:off x="4178" y="2584"/>
                  <a:ext cx="93" cy="50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32" name="Line 40"/>
                <p:cNvSpPr>
                  <a:spLocks noChangeShapeType="1"/>
                </p:cNvSpPr>
                <p:nvPr/>
              </p:nvSpPr>
              <p:spPr bwMode="auto">
                <a:xfrm flipV="1">
                  <a:off x="3755" y="3085"/>
                  <a:ext cx="421" cy="35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33" name="Line 41"/>
                <p:cNvSpPr>
                  <a:spLocks noChangeShapeType="1"/>
                </p:cNvSpPr>
                <p:nvPr/>
              </p:nvSpPr>
              <p:spPr bwMode="auto">
                <a:xfrm>
                  <a:off x="3969" y="2614"/>
                  <a:ext cx="222" cy="476"/>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34" name="Text Box 42"/>
                <p:cNvSpPr txBox="1">
                  <a:spLocks noChangeArrowheads="1"/>
                </p:cNvSpPr>
                <p:nvPr/>
              </p:nvSpPr>
              <p:spPr bwMode="auto">
                <a:xfrm>
                  <a:off x="4358" y="2810"/>
                  <a:ext cx="114"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latin typeface="EU-BX" pitchFamily="65" charset="-122"/>
                      <a:ea typeface="EU-BX" pitchFamily="65" charset="-122"/>
                      <a:cs typeface="Times New Roman" panose="02020603050405020304" pitchFamily="18" charset="0"/>
                    </a:rPr>
                    <a:t>B</a:t>
                  </a:r>
                </a:p>
              </p:txBody>
            </p:sp>
            <p:sp>
              <p:nvSpPr>
                <p:cNvPr id="8235" name="Text Box 43"/>
                <p:cNvSpPr txBox="1">
                  <a:spLocks noChangeArrowheads="1"/>
                </p:cNvSpPr>
                <p:nvPr/>
              </p:nvSpPr>
              <p:spPr bwMode="auto">
                <a:xfrm>
                  <a:off x="4169" y="2585"/>
                  <a:ext cx="113"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latin typeface="EU-BX" pitchFamily="65" charset="-122"/>
                      <a:ea typeface="EU-BX" pitchFamily="65" charset="-122"/>
                      <a:cs typeface="Times New Roman" panose="02020603050405020304" pitchFamily="18" charset="0"/>
                    </a:rPr>
                    <a:t>A</a:t>
                  </a:r>
                </a:p>
              </p:txBody>
            </p:sp>
            <p:sp>
              <p:nvSpPr>
                <p:cNvPr id="8236" name="Text Box 44"/>
                <p:cNvSpPr txBox="1">
                  <a:spLocks noChangeArrowheads="1"/>
                </p:cNvSpPr>
                <p:nvPr/>
              </p:nvSpPr>
              <p:spPr bwMode="auto">
                <a:xfrm>
                  <a:off x="4038" y="2596"/>
                  <a:ext cx="114"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latin typeface="EU-BX" pitchFamily="65" charset="-122"/>
                      <a:ea typeface="EU-BX" pitchFamily="65" charset="-122"/>
                      <a:cs typeface="Times New Roman" panose="02020603050405020304" pitchFamily="18" charset="0"/>
                    </a:rPr>
                    <a:t>E</a:t>
                  </a:r>
                </a:p>
              </p:txBody>
            </p:sp>
            <p:sp>
              <p:nvSpPr>
                <p:cNvPr id="8237" name="Text Box 45"/>
                <p:cNvSpPr txBox="1">
                  <a:spLocks noChangeArrowheads="1"/>
                </p:cNvSpPr>
                <p:nvPr/>
              </p:nvSpPr>
              <p:spPr bwMode="auto">
                <a:xfrm>
                  <a:off x="3829" y="2950"/>
                  <a:ext cx="113"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latin typeface="EU-BX" pitchFamily="65" charset="-122"/>
                      <a:ea typeface="EU-BX" pitchFamily="65" charset="-122"/>
                      <a:cs typeface="Times New Roman" panose="02020603050405020304" pitchFamily="18" charset="0"/>
                    </a:rPr>
                    <a:t>D</a:t>
                  </a:r>
                </a:p>
              </p:txBody>
            </p:sp>
            <p:sp>
              <p:nvSpPr>
                <p:cNvPr id="8238" name="Text Box 46"/>
                <p:cNvSpPr txBox="1">
                  <a:spLocks noChangeArrowheads="1"/>
                </p:cNvSpPr>
                <p:nvPr/>
              </p:nvSpPr>
              <p:spPr bwMode="auto">
                <a:xfrm>
                  <a:off x="4138" y="3263"/>
                  <a:ext cx="113"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latin typeface="EU-BX" pitchFamily="65" charset="-122"/>
                      <a:ea typeface="EU-BX" pitchFamily="65" charset="-122"/>
                      <a:cs typeface="Times New Roman" panose="02020603050405020304" pitchFamily="18" charset="0"/>
                    </a:rPr>
                    <a:t>C</a:t>
                  </a:r>
                </a:p>
              </p:txBody>
            </p:sp>
            <p:sp>
              <p:nvSpPr>
                <p:cNvPr id="8239" name="Text Box 47"/>
                <p:cNvSpPr txBox="1">
                  <a:spLocks noChangeArrowheads="1"/>
                </p:cNvSpPr>
                <p:nvPr/>
              </p:nvSpPr>
              <p:spPr bwMode="auto">
                <a:xfrm>
                  <a:off x="4258" y="3253"/>
                  <a:ext cx="283"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latin typeface="宋体" panose="02010600030101010101" pitchFamily="2" charset="-122"/>
                      <a:cs typeface="Times New Roman" panose="02020603050405020304" pitchFamily="18" charset="0"/>
                    </a:rPr>
                    <a:t>40%</a:t>
                  </a:r>
                </a:p>
              </p:txBody>
            </p:sp>
          </p:grpSp>
        </p:grpSp>
      </p:grpSp>
      <p:pic>
        <p:nvPicPr>
          <p:cNvPr id="8241" name="Picture 49"/>
          <p:cNvPicPr>
            <a:picLocks noChangeAspect="1" noChangeArrowheads="1"/>
          </p:cNvPicPr>
          <p:nvPr/>
        </p:nvPicPr>
        <p:blipFill>
          <a:blip r:embed="rId3" cstate="email"/>
          <a:srcRect/>
          <a:stretch>
            <a:fillRect/>
          </a:stretch>
        </p:blipFill>
        <p:spPr bwMode="auto">
          <a:xfrm>
            <a:off x="0" y="0"/>
            <a:ext cx="4572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ChangeArrowheads="1"/>
          </p:cNvSpPr>
          <p:nvPr/>
        </p:nvSpPr>
        <p:spPr bwMode="auto">
          <a:xfrm>
            <a:off x="971550" y="836613"/>
            <a:ext cx="7704138"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dirty="0">
                <a:latin typeface="宋体" panose="02010600030101010101" pitchFamily="2" charset="-122"/>
              </a:rPr>
              <a:t>（</a:t>
            </a:r>
            <a:r>
              <a:rPr lang="en-US" altLang="zh-CN" sz="2400" b="1" dirty="0">
                <a:latin typeface="宋体" panose="02010600030101010101" pitchFamily="2" charset="-122"/>
              </a:rPr>
              <a:t>1</a:t>
            </a:r>
            <a:r>
              <a:rPr lang="zh-CN" altLang="en-US" sz="2400" b="1" dirty="0">
                <a:latin typeface="宋体" panose="02010600030101010101" pitchFamily="2" charset="-122"/>
              </a:rPr>
              <a:t>）读图可知：</a:t>
            </a:r>
            <a:r>
              <a:rPr lang="en-US" altLang="zh-CN" sz="2400" b="1" dirty="0">
                <a:latin typeface="EU-BX" pitchFamily="65" charset="-122"/>
                <a:ea typeface="EU-BX" pitchFamily="65" charset="-122"/>
              </a:rPr>
              <a:t>C</a:t>
            </a:r>
            <a:r>
              <a:rPr lang="zh-CN" altLang="en-US" sz="2400" b="1" dirty="0">
                <a:latin typeface="宋体" panose="02010600030101010101" pitchFamily="2" charset="-122"/>
              </a:rPr>
              <a:t>等级的频率为</a:t>
            </a:r>
            <a:r>
              <a:rPr lang="en-US" altLang="zh-CN" sz="2400" b="1" dirty="0">
                <a:latin typeface="宋体" panose="02010600030101010101" pitchFamily="2" charset="-122"/>
              </a:rPr>
              <a:t>40%</a:t>
            </a:r>
            <a:r>
              <a:rPr lang="zh-CN" altLang="en-US" sz="2400" b="1" dirty="0">
                <a:latin typeface="宋体" panose="02010600030101010101" pitchFamily="2" charset="-122"/>
              </a:rPr>
              <a:t>，总人数为</a:t>
            </a:r>
            <a:r>
              <a:rPr lang="en-US" altLang="zh-CN" sz="2400" b="1" dirty="0">
                <a:latin typeface="宋体" panose="02010600030101010101" pitchFamily="2" charset="-122"/>
              </a:rPr>
              <a:t>50</a:t>
            </a:r>
            <a:r>
              <a:rPr lang="zh-CN" altLang="en-US" sz="2400" b="1" dirty="0">
                <a:latin typeface="宋体" panose="02010600030101010101" pitchFamily="2" charset="-122"/>
              </a:rPr>
              <a:t>人，可求出</a:t>
            </a:r>
            <a:r>
              <a:rPr lang="en-US" altLang="zh-CN" sz="2400" b="1" dirty="0">
                <a:latin typeface="EU-BX" pitchFamily="65" charset="-122"/>
                <a:ea typeface="EU-BX" pitchFamily="65" charset="-122"/>
              </a:rPr>
              <a:t>a</a:t>
            </a:r>
            <a:r>
              <a:rPr lang="zh-CN" altLang="en-US" sz="2400" b="1" dirty="0">
                <a:latin typeface="宋体" panose="02010600030101010101" pitchFamily="2" charset="-122"/>
              </a:rPr>
              <a:t>，则</a:t>
            </a:r>
            <a:r>
              <a:rPr lang="en-US" altLang="zh-CN" sz="2400" b="1" dirty="0">
                <a:latin typeface="EU-BX" pitchFamily="65" charset="-122"/>
                <a:ea typeface="EU-BX" pitchFamily="65" charset="-122"/>
              </a:rPr>
              <a:t>b</a:t>
            </a:r>
            <a:r>
              <a:rPr lang="zh-CN" altLang="en-US" sz="2400" b="1" dirty="0">
                <a:latin typeface="宋体" panose="02010600030101010101" pitchFamily="2" charset="-122"/>
              </a:rPr>
              <a:t>也可得到；</a:t>
            </a:r>
            <a:br>
              <a:rPr lang="zh-CN" altLang="en-US" sz="2400" b="1" dirty="0">
                <a:latin typeface="宋体" panose="02010600030101010101" pitchFamily="2" charset="-122"/>
              </a:rPr>
            </a:br>
            <a:r>
              <a:rPr lang="zh-CN" altLang="en-US" sz="2400" b="1" dirty="0">
                <a:latin typeface="宋体" panose="02010600030101010101" pitchFamily="2" charset="-122"/>
              </a:rPr>
              <a:t>（</a:t>
            </a:r>
            <a:r>
              <a:rPr lang="en-US" altLang="zh-CN" sz="2400" b="1" dirty="0">
                <a:latin typeface="宋体" panose="02010600030101010101" pitchFamily="2" charset="-122"/>
              </a:rPr>
              <a:t>2</a:t>
            </a:r>
            <a:r>
              <a:rPr lang="zh-CN" altLang="en-US" sz="2400" b="1" dirty="0">
                <a:latin typeface="宋体" panose="02010600030101010101" pitchFamily="2" charset="-122"/>
              </a:rPr>
              <a:t>）借助求出的</a:t>
            </a:r>
            <a:r>
              <a:rPr lang="en-US" altLang="zh-CN" sz="2400" b="1" dirty="0" err="1">
                <a:latin typeface="EU-BX" pitchFamily="65" charset="-122"/>
                <a:ea typeface="EU-BX" pitchFamily="65" charset="-122"/>
              </a:rPr>
              <a:t>a,b</a:t>
            </a:r>
            <a:r>
              <a:rPr lang="zh-CN" altLang="en-US" sz="2400" b="1" dirty="0">
                <a:latin typeface="宋体" panose="02010600030101010101" pitchFamily="2" charset="-122"/>
              </a:rPr>
              <a:t>的值，可估计出该班学生在这次社会活动中帮父母做家务的平均时间；</a:t>
            </a:r>
            <a:br>
              <a:rPr lang="zh-CN" altLang="en-US" sz="2400" b="1" dirty="0">
                <a:latin typeface="宋体" panose="02010600030101010101" pitchFamily="2" charset="-122"/>
              </a:rPr>
            </a:br>
            <a:r>
              <a:rPr lang="zh-CN" altLang="en-US" sz="2400" b="1" dirty="0">
                <a:latin typeface="宋体" panose="02010600030101010101" pitchFamily="2" charset="-122"/>
              </a:rPr>
              <a:t>（</a:t>
            </a:r>
            <a:r>
              <a:rPr lang="en-US" altLang="zh-CN" sz="2400" b="1" dirty="0">
                <a:latin typeface="宋体" panose="02010600030101010101" pitchFamily="2" charset="-122"/>
              </a:rPr>
              <a:t>3</a:t>
            </a:r>
            <a:r>
              <a:rPr lang="zh-CN" altLang="en-US" sz="2400" b="1" dirty="0">
                <a:latin typeface="宋体" panose="02010600030101010101" pitchFamily="2" charset="-122"/>
              </a:rPr>
              <a:t>）求得中位数后，根据中位数的意义分析．</a:t>
            </a:r>
            <a:r>
              <a:rPr lang="zh-CN" altLang="en-US" dirty="0"/>
              <a:t> </a:t>
            </a:r>
          </a:p>
        </p:txBody>
      </p:sp>
      <p:sp>
        <p:nvSpPr>
          <p:cNvPr id="2052" name="Text Box 3"/>
          <p:cNvSpPr txBox="1">
            <a:spLocks noChangeArrowheads="1"/>
          </p:cNvSpPr>
          <p:nvPr/>
        </p:nvSpPr>
        <p:spPr bwMode="auto">
          <a:xfrm>
            <a:off x="395288" y="765175"/>
            <a:ext cx="93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t>分析：</a:t>
            </a:r>
          </a:p>
        </p:txBody>
      </p:sp>
      <p:sp>
        <p:nvSpPr>
          <p:cNvPr id="204804" name="Rectangle 4"/>
          <p:cNvSpPr>
            <a:spLocks noChangeArrowheads="1"/>
          </p:cNvSpPr>
          <p:nvPr/>
        </p:nvSpPr>
        <p:spPr bwMode="auto">
          <a:xfrm>
            <a:off x="539750" y="2952750"/>
            <a:ext cx="79930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a:solidFill>
                  <a:srgbClr val="0000FF"/>
                </a:solidFill>
                <a:latin typeface="宋体" panose="02010600030101010101" pitchFamily="2" charset="-122"/>
              </a:rPr>
              <a:t>解：（</a:t>
            </a:r>
            <a:r>
              <a:rPr lang="en-US" altLang="zh-CN" sz="2400" b="1">
                <a:solidFill>
                  <a:srgbClr val="0000FF"/>
                </a:solidFill>
                <a:latin typeface="宋体" panose="02010600030101010101" pitchFamily="2" charset="-122"/>
              </a:rPr>
              <a:t>1</a:t>
            </a:r>
            <a:r>
              <a:rPr lang="zh-CN" altLang="en-US" sz="2400" b="1">
                <a:solidFill>
                  <a:srgbClr val="0000FF"/>
                </a:solidFill>
                <a:latin typeface="宋体" panose="02010600030101010101" pitchFamily="2" charset="-122"/>
              </a:rPr>
              <a:t>）</a:t>
            </a:r>
            <a:r>
              <a:rPr lang="en-US" altLang="zh-CN" sz="2800" b="1">
                <a:solidFill>
                  <a:srgbClr val="0000FF"/>
                </a:solidFill>
                <a:latin typeface="EU-BX" pitchFamily="65" charset="-122"/>
                <a:ea typeface="EU-BX" pitchFamily="65" charset="-122"/>
              </a:rPr>
              <a:t>a</a:t>
            </a:r>
            <a:r>
              <a:rPr lang="en-US" altLang="zh-CN" sz="2400" b="1">
                <a:solidFill>
                  <a:srgbClr val="0000FF"/>
                </a:solidFill>
                <a:latin typeface="宋体" panose="02010600030101010101" pitchFamily="2" charset="-122"/>
              </a:rPr>
              <a:t>=50×40%=20</a:t>
            </a:r>
            <a:r>
              <a:rPr lang="zh-CN" altLang="en-US" sz="2400" b="1">
                <a:solidFill>
                  <a:srgbClr val="0000FF"/>
                </a:solidFill>
                <a:latin typeface="宋体" panose="02010600030101010101" pitchFamily="2" charset="-122"/>
              </a:rPr>
              <a:t>，</a:t>
            </a:r>
            <a:r>
              <a:rPr lang="en-US" altLang="zh-CN" sz="2400" b="1">
                <a:solidFill>
                  <a:srgbClr val="0000FF"/>
                </a:solidFill>
                <a:latin typeface="EU-BX" pitchFamily="65" charset="-122"/>
                <a:ea typeface="EU-BX" pitchFamily="65" charset="-122"/>
              </a:rPr>
              <a:t>b</a:t>
            </a:r>
            <a:r>
              <a:rPr lang="en-US" altLang="zh-CN" sz="2400" b="1">
                <a:solidFill>
                  <a:srgbClr val="0000FF"/>
                </a:solidFill>
                <a:latin typeface="宋体" panose="02010600030101010101" pitchFamily="2" charset="-122"/>
              </a:rPr>
              <a:t>=50-2-10-20-3=15</a:t>
            </a:r>
            <a:r>
              <a:rPr lang="zh-CN" altLang="en-US" sz="2400" b="1">
                <a:solidFill>
                  <a:srgbClr val="0000FF"/>
                </a:solidFill>
                <a:latin typeface="宋体" panose="02010600030101010101" pitchFamily="2" charset="-122"/>
              </a:rPr>
              <a:t>；</a:t>
            </a:r>
            <a:r>
              <a:rPr lang="zh-CN" altLang="en-US"/>
              <a:t/>
            </a:r>
            <a:br>
              <a:rPr lang="zh-CN" altLang="en-US"/>
            </a:br>
            <a:endParaRPr lang="zh-CN" altLang="en-US"/>
          </a:p>
        </p:txBody>
      </p:sp>
      <p:sp>
        <p:nvSpPr>
          <p:cNvPr id="204806" name="Text Box 6"/>
          <p:cNvSpPr txBox="1">
            <a:spLocks noChangeArrowheads="1"/>
          </p:cNvSpPr>
          <p:nvPr/>
        </p:nvSpPr>
        <p:spPr bwMode="auto">
          <a:xfrm>
            <a:off x="250825" y="3573463"/>
            <a:ext cx="10080625"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0000FF"/>
                </a:solidFill>
                <a:latin typeface="宋体" panose="02010600030101010101" pitchFamily="2" charset="-122"/>
              </a:rPr>
              <a:t>（</a:t>
            </a:r>
            <a:r>
              <a:rPr lang="en-US" altLang="zh-CN" sz="2400" b="1">
                <a:solidFill>
                  <a:srgbClr val="0000FF"/>
                </a:solidFill>
                <a:latin typeface="宋体" panose="02010600030101010101" pitchFamily="2" charset="-122"/>
              </a:rPr>
              <a:t>2</a:t>
            </a:r>
            <a:r>
              <a:rPr lang="zh-CN" altLang="en-US" sz="2400" b="1">
                <a:solidFill>
                  <a:srgbClr val="0000FF"/>
                </a:solidFill>
                <a:latin typeface="宋体" panose="02010600030101010101" pitchFamily="2" charset="-122"/>
              </a:rPr>
              <a:t>）由“中值法”可知，</a:t>
            </a:r>
            <a:br>
              <a:rPr lang="zh-CN" altLang="en-US" sz="2400" b="1">
                <a:solidFill>
                  <a:srgbClr val="0000FF"/>
                </a:solidFill>
                <a:latin typeface="宋体" panose="02010600030101010101" pitchFamily="2" charset="-122"/>
              </a:rPr>
            </a:br>
            <a:endParaRPr lang="zh-CN" altLang="en-US" sz="2400" b="1">
              <a:solidFill>
                <a:srgbClr val="0000FF"/>
              </a:solidFill>
              <a:latin typeface="宋体" panose="02010600030101010101" pitchFamily="2" charset="-122"/>
            </a:endParaRPr>
          </a:p>
          <a:p>
            <a:pPr eaLnBrk="1" hangingPunct="1"/>
            <a:r>
              <a:rPr lang="zh-CN" altLang="en-US" sz="2400" b="1">
                <a:solidFill>
                  <a:srgbClr val="0000FF"/>
                </a:solidFill>
                <a:latin typeface="宋体" panose="02010600030101010101" pitchFamily="2" charset="-122"/>
              </a:rPr>
              <a:t/>
            </a:r>
            <a:br>
              <a:rPr lang="zh-CN" altLang="en-US" sz="2400" b="1">
                <a:solidFill>
                  <a:srgbClr val="0000FF"/>
                </a:solidFill>
                <a:latin typeface="宋体" panose="02010600030101010101" pitchFamily="2" charset="-122"/>
              </a:rPr>
            </a:br>
            <a:endParaRPr lang="zh-CN" altLang="en-US" sz="2400" b="1">
              <a:solidFill>
                <a:srgbClr val="0000FF"/>
              </a:solidFill>
              <a:latin typeface="宋体" panose="02010600030101010101" pitchFamily="2" charset="-122"/>
            </a:endParaRPr>
          </a:p>
          <a:p>
            <a:pPr eaLnBrk="1" hangingPunct="1"/>
            <a:r>
              <a:rPr lang="zh-CN" altLang="en-US" sz="2400" b="1">
                <a:solidFill>
                  <a:srgbClr val="0000FF"/>
                </a:solidFill>
                <a:latin typeface="宋体" panose="02010600030101010101" pitchFamily="2" charset="-122"/>
              </a:rPr>
              <a:t>   答：该班学生这一周帮助父母做家务时间的平均数</a:t>
            </a:r>
          </a:p>
          <a:p>
            <a:pPr eaLnBrk="1" hangingPunct="1"/>
            <a:r>
              <a:rPr lang="zh-CN" altLang="en-US" sz="2400" b="1">
                <a:solidFill>
                  <a:srgbClr val="0000FF"/>
                </a:solidFill>
                <a:latin typeface="宋体" panose="02010600030101010101" pitchFamily="2" charset="-122"/>
              </a:rPr>
              <a:t>       约为</a:t>
            </a:r>
            <a:r>
              <a:rPr lang="en-US" altLang="zh-CN" sz="2400" b="1">
                <a:solidFill>
                  <a:srgbClr val="0000FF"/>
                </a:solidFill>
                <a:latin typeface="宋体" panose="02010600030101010101" pitchFamily="2" charset="-122"/>
              </a:rPr>
              <a:t>1.68</a:t>
            </a:r>
            <a:r>
              <a:rPr lang="zh-CN" altLang="en-US" sz="2400" b="1">
                <a:solidFill>
                  <a:srgbClr val="0000FF"/>
                </a:solidFill>
                <a:latin typeface="宋体" panose="02010600030101010101" pitchFamily="2" charset="-122"/>
              </a:rPr>
              <a:t>小时；</a:t>
            </a:r>
            <a:br>
              <a:rPr lang="zh-CN" altLang="en-US" sz="2400" b="1">
                <a:solidFill>
                  <a:srgbClr val="0000FF"/>
                </a:solidFill>
                <a:latin typeface="宋体" panose="02010600030101010101" pitchFamily="2" charset="-122"/>
              </a:rPr>
            </a:br>
            <a:r>
              <a:rPr lang="zh-CN" altLang="en-US"/>
              <a:t/>
            </a:r>
            <a:br>
              <a:rPr lang="zh-CN" altLang="en-US"/>
            </a:br>
            <a:endParaRPr lang="zh-CN" altLang="en-US"/>
          </a:p>
        </p:txBody>
      </p:sp>
      <p:graphicFrame>
        <p:nvGraphicFramePr>
          <p:cNvPr id="204807" name="Object 7"/>
          <p:cNvGraphicFramePr>
            <a:graphicFrameLocks noChangeAspect="1"/>
          </p:cNvGraphicFramePr>
          <p:nvPr/>
        </p:nvGraphicFramePr>
        <p:xfrm>
          <a:off x="688975" y="4294188"/>
          <a:ext cx="8339138" cy="777875"/>
        </p:xfrm>
        <a:graphic>
          <a:graphicData uri="http://schemas.openxmlformats.org/presentationml/2006/ole">
            <mc:AlternateContent xmlns:mc="http://schemas.openxmlformats.org/markup-compatibility/2006">
              <mc:Choice xmlns:v="urn:schemas-microsoft-com:vml" Requires="v">
                <p:oleObj spid="_x0000_s2064" name="公式" r:id="rId4" imgW="5626100" imgH="520700" progId="Equation.3">
                  <p:embed/>
                </p:oleObj>
              </mc:Choice>
              <mc:Fallback>
                <p:oleObj name="公式" r:id="rId4" imgW="5626100" imgH="5207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975" y="4294188"/>
                        <a:ext cx="8339138" cy="777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056" name="Picture 8"/>
          <p:cNvPicPr>
            <a:picLocks noChangeAspect="1" noChangeArrowheads="1"/>
          </p:cNvPicPr>
          <p:nvPr/>
        </p:nvPicPr>
        <p:blipFill>
          <a:blip r:embed="rId6" cstate="email"/>
          <a:srcRect/>
          <a:stretch>
            <a:fillRect/>
          </a:stretch>
        </p:blipFill>
        <p:spPr bwMode="auto">
          <a:xfrm>
            <a:off x="0" y="0"/>
            <a:ext cx="4572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9"/>
          <p:cNvPicPr>
            <a:picLocks noChangeAspect="1" noChangeArrowheads="1"/>
          </p:cNvPicPr>
          <p:nvPr/>
        </p:nvPicPr>
        <p:blipFill>
          <a:blip r:embed="rId6" cstate="email"/>
          <a:srcRect/>
          <a:stretch>
            <a:fillRect/>
          </a:stretch>
        </p:blipFill>
        <p:spPr bwMode="auto">
          <a:xfrm>
            <a:off x="215900" y="215900"/>
            <a:ext cx="4572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02"/>
                                        </p:tgtEl>
                                        <p:attrNameLst>
                                          <p:attrName>style.visibility</p:attrName>
                                        </p:attrNameLst>
                                      </p:cBhvr>
                                      <p:to>
                                        <p:strVal val="visible"/>
                                      </p:to>
                                    </p:set>
                                    <p:anim calcmode="lin" valueType="num">
                                      <p:cBhvr additive="base">
                                        <p:cTn id="7" dur="500" fill="hold"/>
                                        <p:tgtEl>
                                          <p:spTgt spid="204802"/>
                                        </p:tgtEl>
                                        <p:attrNameLst>
                                          <p:attrName>ppt_x</p:attrName>
                                        </p:attrNameLst>
                                      </p:cBhvr>
                                      <p:tavLst>
                                        <p:tav tm="0">
                                          <p:val>
                                            <p:strVal val="#ppt_x"/>
                                          </p:val>
                                        </p:tav>
                                        <p:tav tm="100000">
                                          <p:val>
                                            <p:strVal val="#ppt_x"/>
                                          </p:val>
                                        </p:tav>
                                      </p:tavLst>
                                    </p:anim>
                                    <p:anim calcmode="lin" valueType="num">
                                      <p:cBhvr additive="base">
                                        <p:cTn id="8" dur="500" fill="hold"/>
                                        <p:tgtEl>
                                          <p:spTgt spid="2048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04804"/>
                                        </p:tgtEl>
                                        <p:attrNameLst>
                                          <p:attrName>style.visibility</p:attrName>
                                        </p:attrNameLst>
                                      </p:cBhvr>
                                      <p:to>
                                        <p:strVal val="visible"/>
                                      </p:to>
                                    </p:set>
                                    <p:animEffect transition="in" filter="blinds(horizontal)">
                                      <p:cBhvr>
                                        <p:cTn id="13" dur="500"/>
                                        <p:tgtEl>
                                          <p:spTgt spid="204804"/>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204806"/>
                                        </p:tgtEl>
                                        <p:attrNameLst>
                                          <p:attrName>style.visibility</p:attrName>
                                        </p:attrNameLst>
                                      </p:cBhvr>
                                      <p:to>
                                        <p:strVal val="visible"/>
                                      </p:to>
                                    </p:set>
                                    <p:animEffect transition="in" filter="box(in)">
                                      <p:cBhvr>
                                        <p:cTn id="18" dur="500"/>
                                        <p:tgtEl>
                                          <p:spTgt spid="204806"/>
                                        </p:tgtEl>
                                      </p:cBhvr>
                                    </p:animEffect>
                                  </p:childTnLst>
                                </p:cTn>
                              </p:par>
                              <p:par>
                                <p:cTn id="19" presetID="4" presetClass="entr" presetSubtype="16" fill="hold" nodeType="withEffect">
                                  <p:stCondLst>
                                    <p:cond delay="0"/>
                                  </p:stCondLst>
                                  <p:childTnLst>
                                    <p:set>
                                      <p:cBhvr>
                                        <p:cTn id="20" dur="1" fill="hold">
                                          <p:stCondLst>
                                            <p:cond delay="0"/>
                                          </p:stCondLst>
                                        </p:cTn>
                                        <p:tgtEl>
                                          <p:spTgt spid="204807"/>
                                        </p:tgtEl>
                                        <p:attrNameLst>
                                          <p:attrName>style.visibility</p:attrName>
                                        </p:attrNameLst>
                                      </p:cBhvr>
                                      <p:to>
                                        <p:strVal val="visible"/>
                                      </p:to>
                                    </p:set>
                                    <p:animEffect transition="in" filter="box(in)">
                                      <p:cBhvr>
                                        <p:cTn id="21" dur="500"/>
                                        <p:tgtEl>
                                          <p:spTgt spid="204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p:bldP spid="204804" grpId="0"/>
      <p:bldP spid="20480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2411413" y="1700213"/>
            <a:ext cx="5583237" cy="4302125"/>
            <a:chOff x="1292" y="845"/>
            <a:chExt cx="3517" cy="2710"/>
          </a:xfrm>
        </p:grpSpPr>
        <p:sp>
          <p:nvSpPr>
            <p:cNvPr id="9220" name="Line 3"/>
            <p:cNvSpPr>
              <a:spLocks noChangeShapeType="1"/>
            </p:cNvSpPr>
            <p:nvPr/>
          </p:nvSpPr>
          <p:spPr bwMode="auto">
            <a:xfrm flipV="1">
              <a:off x="2789" y="2478"/>
              <a:ext cx="91" cy="0"/>
            </a:xfrm>
            <a:prstGeom prst="line">
              <a:avLst/>
            </a:prstGeom>
            <a:noFill/>
            <a:ln w="9525">
              <a:solidFill>
                <a:schemeClr val="tx1"/>
              </a:solidFill>
              <a:prstDash val="lgDashDotDot"/>
              <a:round/>
            </a:ln>
            <a:extLst>
              <a:ext uri="{909E8E84-426E-40DD-AFC4-6F175D3DCCD1}">
                <a14:hiddenFill xmlns:a14="http://schemas.microsoft.com/office/drawing/2010/main">
                  <a:noFill/>
                </a14:hiddenFill>
              </a:ext>
            </a:extLst>
          </p:spPr>
          <p:txBody>
            <a:bodyPr/>
            <a:lstStyle/>
            <a:p>
              <a:endParaRPr lang="zh-CN" altLang="en-US"/>
            </a:p>
          </p:txBody>
        </p:sp>
        <p:sp>
          <p:nvSpPr>
            <p:cNvPr id="9221" name="Line 4"/>
            <p:cNvSpPr>
              <a:spLocks noChangeShapeType="1"/>
            </p:cNvSpPr>
            <p:nvPr/>
          </p:nvSpPr>
          <p:spPr bwMode="auto">
            <a:xfrm flipV="1">
              <a:off x="1610" y="1117"/>
              <a:ext cx="0" cy="1996"/>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9222" name="Rectangle 5"/>
            <p:cNvSpPr>
              <a:spLocks noChangeArrowheads="1"/>
            </p:cNvSpPr>
            <p:nvPr/>
          </p:nvSpPr>
          <p:spPr bwMode="auto">
            <a:xfrm>
              <a:off x="1837" y="2886"/>
              <a:ext cx="408" cy="272"/>
            </a:xfrm>
            <a:prstGeom prst="rect">
              <a:avLst/>
            </a:prstGeom>
            <a:solidFill>
              <a:srgbClr val="00FF00"/>
            </a:solidFill>
            <a:ln w="9525">
              <a:solidFill>
                <a:schemeClr val="tx1"/>
              </a:solidFill>
              <a:miter lim="800000"/>
            </a:ln>
          </p:spPr>
          <p:txBody>
            <a:bodyPr wrap="none" anchor="ctr"/>
            <a:lstStyle/>
            <a:p>
              <a:pPr algn="ctr"/>
              <a:r>
                <a:rPr lang="en-US" altLang="zh-CN" sz="1600">
                  <a:latin typeface="Times New Roman" panose="02020603050405020304" pitchFamily="18" charset="0"/>
                </a:rPr>
                <a:t>E</a:t>
              </a:r>
            </a:p>
          </p:txBody>
        </p:sp>
        <p:sp>
          <p:nvSpPr>
            <p:cNvPr id="9223" name="Line 6"/>
            <p:cNvSpPr>
              <a:spLocks noChangeShapeType="1"/>
            </p:cNvSpPr>
            <p:nvPr/>
          </p:nvSpPr>
          <p:spPr bwMode="auto">
            <a:xfrm flipV="1">
              <a:off x="1609" y="3141"/>
              <a:ext cx="2744"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9224" name="Rectangle 7"/>
            <p:cNvSpPr>
              <a:spLocks noChangeArrowheads="1"/>
            </p:cNvSpPr>
            <p:nvPr/>
          </p:nvSpPr>
          <p:spPr bwMode="auto">
            <a:xfrm>
              <a:off x="2653" y="1462"/>
              <a:ext cx="453" cy="1679"/>
            </a:xfrm>
            <a:prstGeom prst="rect">
              <a:avLst/>
            </a:prstGeom>
            <a:solidFill>
              <a:srgbClr val="800080"/>
            </a:solidFill>
            <a:ln w="9525">
              <a:solidFill>
                <a:schemeClr val="tx1"/>
              </a:solidFill>
              <a:miter lim="800000"/>
            </a:ln>
          </p:spPr>
          <p:txBody>
            <a:bodyPr wrap="none" anchor="ctr"/>
            <a:lstStyle/>
            <a:p>
              <a:pPr algn="ctr"/>
              <a:r>
                <a:rPr lang="en-US" altLang="zh-CN" sz="1600">
                  <a:latin typeface="Times New Roman" panose="02020603050405020304" pitchFamily="18" charset="0"/>
                </a:rPr>
                <a:t>C</a:t>
              </a:r>
            </a:p>
          </p:txBody>
        </p:sp>
        <p:sp>
          <p:nvSpPr>
            <p:cNvPr id="9225" name="Rectangle 8"/>
            <p:cNvSpPr>
              <a:spLocks noChangeArrowheads="1"/>
            </p:cNvSpPr>
            <p:nvPr/>
          </p:nvSpPr>
          <p:spPr bwMode="auto">
            <a:xfrm>
              <a:off x="2245" y="1933"/>
              <a:ext cx="409" cy="1225"/>
            </a:xfrm>
            <a:prstGeom prst="rect">
              <a:avLst/>
            </a:prstGeom>
            <a:solidFill>
              <a:srgbClr val="FF6600"/>
            </a:solidFill>
            <a:ln w="9525">
              <a:solidFill>
                <a:schemeClr val="tx1"/>
              </a:solidFill>
              <a:miter lim="800000"/>
            </a:ln>
          </p:spPr>
          <p:txBody>
            <a:bodyPr wrap="none" anchor="ctr"/>
            <a:lstStyle/>
            <a:p>
              <a:pPr algn="ctr"/>
              <a:r>
                <a:rPr lang="en-US" altLang="zh-CN" sz="1600">
                  <a:latin typeface="Times New Roman" panose="02020603050405020304" pitchFamily="18" charset="0"/>
                </a:rPr>
                <a:t>D</a:t>
              </a:r>
            </a:p>
          </p:txBody>
        </p:sp>
        <p:sp>
          <p:nvSpPr>
            <p:cNvPr id="9226" name="Rectangle 9"/>
            <p:cNvSpPr>
              <a:spLocks noChangeArrowheads="1"/>
            </p:cNvSpPr>
            <p:nvPr/>
          </p:nvSpPr>
          <p:spPr bwMode="auto">
            <a:xfrm>
              <a:off x="3106" y="2370"/>
              <a:ext cx="409" cy="771"/>
            </a:xfrm>
            <a:prstGeom prst="rect">
              <a:avLst/>
            </a:prstGeom>
            <a:solidFill>
              <a:srgbClr val="FF00FF"/>
            </a:solidFill>
            <a:ln w="9525">
              <a:solidFill>
                <a:schemeClr val="tx1"/>
              </a:solidFill>
              <a:miter lim="800000"/>
            </a:ln>
          </p:spPr>
          <p:txBody>
            <a:bodyPr wrap="none" anchor="ctr"/>
            <a:lstStyle/>
            <a:p>
              <a:pPr algn="ctr"/>
              <a:r>
                <a:rPr lang="en-US" altLang="zh-CN" sz="1600">
                  <a:latin typeface="Times New Roman" panose="02020603050405020304" pitchFamily="18" charset="0"/>
                </a:rPr>
                <a:t>B</a:t>
              </a:r>
            </a:p>
          </p:txBody>
        </p:sp>
        <p:sp>
          <p:nvSpPr>
            <p:cNvPr id="9227" name="Rectangle 10"/>
            <p:cNvSpPr>
              <a:spLocks noChangeArrowheads="1"/>
            </p:cNvSpPr>
            <p:nvPr/>
          </p:nvSpPr>
          <p:spPr bwMode="auto">
            <a:xfrm>
              <a:off x="3515" y="2976"/>
              <a:ext cx="408" cy="182"/>
            </a:xfrm>
            <a:prstGeom prst="rect">
              <a:avLst/>
            </a:prstGeom>
            <a:solidFill>
              <a:srgbClr val="CC99FF"/>
            </a:solidFill>
            <a:ln w="9525">
              <a:solidFill>
                <a:schemeClr val="tx1"/>
              </a:solidFill>
              <a:miter lim="800000"/>
            </a:ln>
          </p:spPr>
          <p:txBody>
            <a:bodyPr wrap="none" bIns="46800" anchor="ctr"/>
            <a:lstStyle/>
            <a:p>
              <a:pPr algn="ctr"/>
              <a:r>
                <a:rPr lang="en-US" altLang="zh-CN" sz="1600">
                  <a:latin typeface="Times New Roman" panose="02020603050405020304" pitchFamily="18" charset="0"/>
                </a:rPr>
                <a:t>A</a:t>
              </a:r>
            </a:p>
          </p:txBody>
        </p:sp>
        <p:sp>
          <p:nvSpPr>
            <p:cNvPr id="9228" name="Line 11"/>
            <p:cNvSpPr>
              <a:spLocks noChangeShapeType="1"/>
            </p:cNvSpPr>
            <p:nvPr/>
          </p:nvSpPr>
          <p:spPr bwMode="auto">
            <a:xfrm flipV="1">
              <a:off x="1609" y="1462"/>
              <a:ext cx="1089" cy="0"/>
            </a:xfrm>
            <a:prstGeom prst="line">
              <a:avLst/>
            </a:prstGeom>
            <a:noFill/>
            <a:ln w="9525">
              <a:solidFill>
                <a:schemeClr val="tx1"/>
              </a:solidFill>
              <a:prstDash val="lgDashDotDot"/>
              <a:round/>
            </a:ln>
            <a:extLst>
              <a:ext uri="{909E8E84-426E-40DD-AFC4-6F175D3DCCD1}">
                <a14:hiddenFill xmlns:a14="http://schemas.microsoft.com/office/drawing/2010/main">
                  <a:noFill/>
                </a14:hiddenFill>
              </a:ext>
            </a:extLst>
          </p:spPr>
          <p:txBody>
            <a:bodyPr/>
            <a:lstStyle/>
            <a:p>
              <a:endParaRPr lang="zh-CN" altLang="en-US"/>
            </a:p>
          </p:txBody>
        </p:sp>
        <p:sp>
          <p:nvSpPr>
            <p:cNvPr id="9229" name="Line 12"/>
            <p:cNvSpPr>
              <a:spLocks noChangeShapeType="1"/>
            </p:cNvSpPr>
            <p:nvPr/>
          </p:nvSpPr>
          <p:spPr bwMode="auto">
            <a:xfrm flipV="1">
              <a:off x="1609" y="1916"/>
              <a:ext cx="635" cy="0"/>
            </a:xfrm>
            <a:prstGeom prst="line">
              <a:avLst/>
            </a:prstGeom>
            <a:noFill/>
            <a:ln w="9525">
              <a:solidFill>
                <a:schemeClr val="tx1"/>
              </a:solidFill>
              <a:prstDash val="lgDashDotDot"/>
              <a:round/>
            </a:ln>
            <a:extLst>
              <a:ext uri="{909E8E84-426E-40DD-AFC4-6F175D3DCCD1}">
                <a14:hiddenFill xmlns:a14="http://schemas.microsoft.com/office/drawing/2010/main">
                  <a:noFill/>
                </a14:hiddenFill>
              </a:ext>
            </a:extLst>
          </p:spPr>
          <p:txBody>
            <a:bodyPr/>
            <a:lstStyle/>
            <a:p>
              <a:endParaRPr lang="zh-CN" altLang="en-US"/>
            </a:p>
          </p:txBody>
        </p:sp>
        <p:sp>
          <p:nvSpPr>
            <p:cNvPr id="9230" name="Line 13"/>
            <p:cNvSpPr>
              <a:spLocks noChangeShapeType="1"/>
            </p:cNvSpPr>
            <p:nvPr/>
          </p:nvSpPr>
          <p:spPr bwMode="auto">
            <a:xfrm flipV="1">
              <a:off x="1609" y="2370"/>
              <a:ext cx="1951" cy="0"/>
            </a:xfrm>
            <a:prstGeom prst="line">
              <a:avLst/>
            </a:prstGeom>
            <a:noFill/>
            <a:ln w="9525">
              <a:solidFill>
                <a:schemeClr val="tx1"/>
              </a:solidFill>
              <a:prstDash val="lgDashDot"/>
              <a:round/>
            </a:ln>
            <a:extLst>
              <a:ext uri="{909E8E84-426E-40DD-AFC4-6F175D3DCCD1}">
                <a14:hiddenFill xmlns:a14="http://schemas.microsoft.com/office/drawing/2010/main">
                  <a:noFill/>
                </a14:hiddenFill>
              </a:ext>
            </a:extLst>
          </p:spPr>
          <p:txBody>
            <a:bodyPr/>
            <a:lstStyle/>
            <a:p>
              <a:endParaRPr lang="zh-CN" altLang="en-US"/>
            </a:p>
          </p:txBody>
        </p:sp>
        <p:sp>
          <p:nvSpPr>
            <p:cNvPr id="9231" name="Line 14"/>
            <p:cNvSpPr>
              <a:spLocks noChangeShapeType="1"/>
            </p:cNvSpPr>
            <p:nvPr/>
          </p:nvSpPr>
          <p:spPr bwMode="auto">
            <a:xfrm flipV="1">
              <a:off x="1609" y="2778"/>
              <a:ext cx="91" cy="0"/>
            </a:xfrm>
            <a:prstGeom prst="line">
              <a:avLst/>
            </a:prstGeom>
            <a:noFill/>
            <a:ln w="9525">
              <a:solidFill>
                <a:schemeClr val="tx1"/>
              </a:solidFill>
              <a:prstDash val="lgDashDotDot"/>
              <a:round/>
            </a:ln>
            <a:extLst>
              <a:ext uri="{909E8E84-426E-40DD-AFC4-6F175D3DCCD1}">
                <a14:hiddenFill xmlns:a14="http://schemas.microsoft.com/office/drawing/2010/main">
                  <a:noFill/>
                </a14:hiddenFill>
              </a:ext>
            </a:extLst>
          </p:spPr>
          <p:txBody>
            <a:bodyPr/>
            <a:lstStyle/>
            <a:p>
              <a:endParaRPr lang="zh-CN" altLang="en-US"/>
            </a:p>
          </p:txBody>
        </p:sp>
        <p:sp>
          <p:nvSpPr>
            <p:cNvPr id="9232" name="Text Box 15"/>
            <p:cNvSpPr txBox="1">
              <a:spLocks noChangeArrowheads="1"/>
            </p:cNvSpPr>
            <p:nvPr/>
          </p:nvSpPr>
          <p:spPr bwMode="auto">
            <a:xfrm>
              <a:off x="3923" y="3113"/>
              <a:ext cx="88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2000" b="1">
                  <a:latin typeface="Times New Roman" panose="02020603050405020304" pitchFamily="18" charset="0"/>
                </a:rPr>
                <a:t>做家务时间</a:t>
              </a:r>
              <a:r>
                <a:rPr lang="en-US" altLang="zh-CN" sz="2000" b="1">
                  <a:latin typeface="EU-BX" pitchFamily="65" charset="-122"/>
                  <a:ea typeface="EU-BX" pitchFamily="65" charset="-122"/>
                </a:rPr>
                <a:t>t</a:t>
              </a:r>
              <a:r>
                <a:rPr lang="en-US" altLang="zh-CN" sz="2000" b="1">
                  <a:latin typeface="Times New Roman" panose="02020603050405020304" pitchFamily="18" charset="0"/>
                </a:rPr>
                <a:t>/</a:t>
              </a:r>
              <a:r>
                <a:rPr lang="en-US" altLang="zh-CN" sz="2000">
                  <a:latin typeface="宋体" panose="02010600030101010101" pitchFamily="2" charset="-122"/>
                </a:rPr>
                <a:t>h</a:t>
              </a:r>
            </a:p>
          </p:txBody>
        </p:sp>
        <p:sp>
          <p:nvSpPr>
            <p:cNvPr id="9233" name="Text Box 16"/>
            <p:cNvSpPr txBox="1">
              <a:spLocks noChangeArrowheads="1"/>
            </p:cNvSpPr>
            <p:nvPr/>
          </p:nvSpPr>
          <p:spPr bwMode="auto">
            <a:xfrm>
              <a:off x="1745" y="3141"/>
              <a:ext cx="2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0.5</a:t>
              </a:r>
            </a:p>
          </p:txBody>
        </p:sp>
        <p:sp>
          <p:nvSpPr>
            <p:cNvPr id="9234" name="Text Box 17"/>
            <p:cNvSpPr txBox="1">
              <a:spLocks noChangeArrowheads="1"/>
            </p:cNvSpPr>
            <p:nvPr/>
          </p:nvSpPr>
          <p:spPr bwMode="auto">
            <a:xfrm>
              <a:off x="2471" y="3141"/>
              <a:ext cx="2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1.5</a:t>
              </a:r>
            </a:p>
          </p:txBody>
        </p:sp>
        <p:sp>
          <p:nvSpPr>
            <p:cNvPr id="9235" name="Text Box 18"/>
            <p:cNvSpPr txBox="1">
              <a:spLocks noChangeArrowheads="1"/>
            </p:cNvSpPr>
            <p:nvPr/>
          </p:nvSpPr>
          <p:spPr bwMode="auto">
            <a:xfrm>
              <a:off x="2970" y="314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2</a:t>
              </a:r>
            </a:p>
          </p:txBody>
        </p:sp>
        <p:sp>
          <p:nvSpPr>
            <p:cNvPr id="9236" name="Text Box 19"/>
            <p:cNvSpPr txBox="1">
              <a:spLocks noChangeArrowheads="1"/>
            </p:cNvSpPr>
            <p:nvPr/>
          </p:nvSpPr>
          <p:spPr bwMode="auto">
            <a:xfrm>
              <a:off x="2154" y="314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1</a:t>
              </a:r>
            </a:p>
          </p:txBody>
        </p:sp>
        <p:sp>
          <p:nvSpPr>
            <p:cNvPr id="9237" name="Text Box 20"/>
            <p:cNvSpPr txBox="1">
              <a:spLocks noChangeArrowheads="1"/>
            </p:cNvSpPr>
            <p:nvPr/>
          </p:nvSpPr>
          <p:spPr bwMode="auto">
            <a:xfrm>
              <a:off x="3378" y="3141"/>
              <a:ext cx="2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2.5</a:t>
              </a:r>
            </a:p>
          </p:txBody>
        </p:sp>
        <p:sp>
          <p:nvSpPr>
            <p:cNvPr id="9238" name="Text Box 21"/>
            <p:cNvSpPr txBox="1">
              <a:spLocks noChangeArrowheads="1"/>
            </p:cNvSpPr>
            <p:nvPr/>
          </p:nvSpPr>
          <p:spPr bwMode="auto">
            <a:xfrm>
              <a:off x="3832" y="314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3</a:t>
              </a:r>
            </a:p>
          </p:txBody>
        </p:sp>
        <p:sp>
          <p:nvSpPr>
            <p:cNvPr id="9239" name="Text Box 22"/>
            <p:cNvSpPr txBox="1">
              <a:spLocks noChangeArrowheads="1"/>
            </p:cNvSpPr>
            <p:nvPr/>
          </p:nvSpPr>
          <p:spPr bwMode="auto">
            <a:xfrm>
              <a:off x="1382" y="314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b="1"/>
                <a:t>0</a:t>
              </a:r>
            </a:p>
          </p:txBody>
        </p:sp>
        <p:sp>
          <p:nvSpPr>
            <p:cNvPr id="9240" name="Line 23"/>
            <p:cNvSpPr>
              <a:spLocks noChangeShapeType="1"/>
            </p:cNvSpPr>
            <p:nvPr/>
          </p:nvSpPr>
          <p:spPr bwMode="auto">
            <a:xfrm flipV="1">
              <a:off x="1610" y="2886"/>
              <a:ext cx="590" cy="0"/>
            </a:xfrm>
            <a:prstGeom prst="line">
              <a:avLst/>
            </a:prstGeom>
            <a:noFill/>
            <a:ln w="9525">
              <a:solidFill>
                <a:schemeClr val="tx1"/>
              </a:solidFill>
              <a:prstDash val="lgDashDotDot"/>
              <a:round/>
            </a:ln>
            <a:extLst>
              <a:ext uri="{909E8E84-426E-40DD-AFC4-6F175D3DCCD1}">
                <a14:hiddenFill xmlns:a14="http://schemas.microsoft.com/office/drawing/2010/main">
                  <a:noFill/>
                </a14:hiddenFill>
              </a:ext>
            </a:extLst>
          </p:spPr>
          <p:txBody>
            <a:bodyPr/>
            <a:lstStyle/>
            <a:p>
              <a:endParaRPr lang="zh-CN" altLang="en-US"/>
            </a:p>
          </p:txBody>
        </p:sp>
        <p:sp>
          <p:nvSpPr>
            <p:cNvPr id="9241" name="Text Box 24"/>
            <p:cNvSpPr txBox="1">
              <a:spLocks noChangeArrowheads="1"/>
            </p:cNvSpPr>
            <p:nvPr/>
          </p:nvSpPr>
          <p:spPr bwMode="auto">
            <a:xfrm>
              <a:off x="1337" y="2868"/>
              <a:ext cx="18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2</a:t>
              </a:r>
            </a:p>
          </p:txBody>
        </p:sp>
        <p:sp>
          <p:nvSpPr>
            <p:cNvPr id="9242" name="Text Box 25"/>
            <p:cNvSpPr txBox="1">
              <a:spLocks noChangeArrowheads="1"/>
            </p:cNvSpPr>
            <p:nvPr/>
          </p:nvSpPr>
          <p:spPr bwMode="auto">
            <a:xfrm>
              <a:off x="1337" y="1372"/>
              <a:ext cx="2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20</a:t>
              </a:r>
            </a:p>
          </p:txBody>
        </p:sp>
        <p:sp>
          <p:nvSpPr>
            <p:cNvPr id="9243" name="Text Box 26"/>
            <p:cNvSpPr txBox="1">
              <a:spLocks noChangeArrowheads="1"/>
            </p:cNvSpPr>
            <p:nvPr/>
          </p:nvSpPr>
          <p:spPr bwMode="auto">
            <a:xfrm>
              <a:off x="1292" y="1825"/>
              <a:ext cx="2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15</a:t>
              </a:r>
            </a:p>
          </p:txBody>
        </p:sp>
        <p:sp>
          <p:nvSpPr>
            <p:cNvPr id="9244" name="Text Box 27"/>
            <p:cNvSpPr txBox="1">
              <a:spLocks noChangeArrowheads="1"/>
            </p:cNvSpPr>
            <p:nvPr/>
          </p:nvSpPr>
          <p:spPr bwMode="auto">
            <a:xfrm>
              <a:off x="1292" y="2251"/>
              <a:ext cx="2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10</a:t>
              </a:r>
            </a:p>
          </p:txBody>
        </p:sp>
        <p:sp>
          <p:nvSpPr>
            <p:cNvPr id="9245" name="Text Box 28"/>
            <p:cNvSpPr txBox="1">
              <a:spLocks noChangeArrowheads="1"/>
            </p:cNvSpPr>
            <p:nvPr/>
          </p:nvSpPr>
          <p:spPr bwMode="auto">
            <a:xfrm>
              <a:off x="1337" y="2596"/>
              <a:ext cx="18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latin typeface="Times New Roman" panose="02020603050405020304" pitchFamily="18" charset="0"/>
                </a:rPr>
                <a:t>5</a:t>
              </a:r>
            </a:p>
            <a:p>
              <a:pPr eaLnBrk="1" hangingPunct="1"/>
              <a:r>
                <a:rPr lang="en-US" altLang="zh-CN" b="1">
                  <a:latin typeface="Times New Roman" panose="02020603050405020304" pitchFamily="18" charset="0"/>
                </a:rPr>
                <a:t>3</a:t>
              </a:r>
            </a:p>
          </p:txBody>
        </p:sp>
        <p:sp>
          <p:nvSpPr>
            <p:cNvPr id="9246" name="Text Box 29"/>
            <p:cNvSpPr txBox="1">
              <a:spLocks noChangeArrowheads="1"/>
            </p:cNvSpPr>
            <p:nvPr/>
          </p:nvSpPr>
          <p:spPr bwMode="auto">
            <a:xfrm>
              <a:off x="1609" y="845"/>
              <a:ext cx="5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t>频数</a:t>
              </a:r>
            </a:p>
          </p:txBody>
        </p:sp>
        <p:sp>
          <p:nvSpPr>
            <p:cNvPr id="9247" name="Line 30"/>
            <p:cNvSpPr>
              <a:spLocks noChangeShapeType="1"/>
            </p:cNvSpPr>
            <p:nvPr/>
          </p:nvSpPr>
          <p:spPr bwMode="auto">
            <a:xfrm flipV="1">
              <a:off x="1610" y="2976"/>
              <a:ext cx="1905" cy="0"/>
            </a:xfrm>
            <a:prstGeom prst="line">
              <a:avLst/>
            </a:prstGeom>
            <a:noFill/>
            <a:ln w="9525">
              <a:solidFill>
                <a:schemeClr val="tx1"/>
              </a:solidFill>
              <a:prstDash val="lgDashDotDot"/>
              <a:round/>
            </a:ln>
            <a:extLst>
              <a:ext uri="{909E8E84-426E-40DD-AFC4-6F175D3DCCD1}">
                <a14:hiddenFill xmlns:a14="http://schemas.microsoft.com/office/drawing/2010/main">
                  <a:noFill/>
                </a14:hiddenFill>
              </a:ext>
            </a:extLst>
          </p:spPr>
          <p:txBody>
            <a:bodyPr/>
            <a:lstStyle/>
            <a:p>
              <a:endParaRPr lang="zh-CN" altLang="en-US"/>
            </a:p>
          </p:txBody>
        </p:sp>
      </p:grpSp>
      <p:sp>
        <p:nvSpPr>
          <p:cNvPr id="9219" name="Text Box 31"/>
          <p:cNvSpPr txBox="1">
            <a:spLocks noChangeArrowheads="1"/>
          </p:cNvSpPr>
          <p:nvPr/>
        </p:nvSpPr>
        <p:spPr bwMode="auto">
          <a:xfrm>
            <a:off x="971550" y="1033463"/>
            <a:ext cx="5545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0000FF"/>
                </a:solidFill>
                <a:latin typeface="宋体" panose="02010600030101010101" pitchFamily="2" charset="-122"/>
              </a:rPr>
              <a:t>(3)</a:t>
            </a:r>
            <a:r>
              <a:rPr lang="zh-CN" altLang="en-US" sz="2400" b="1">
                <a:solidFill>
                  <a:srgbClr val="0000FF"/>
                </a:solidFill>
              </a:rPr>
              <a:t>八年级一班学生做家务频数直方图</a:t>
            </a:r>
          </a:p>
        </p:txBody>
      </p:sp>
      <p:pic>
        <p:nvPicPr>
          <p:cNvPr id="9249" name="Picture 33"/>
          <p:cNvPicPr>
            <a:picLocks noChangeAspect="1" noChangeArrowheads="1"/>
          </p:cNvPicPr>
          <p:nvPr/>
        </p:nvPicPr>
        <p:blipFill>
          <a:blip r:embed="rId3" cstate="email"/>
          <a:srcRect/>
          <a:stretch>
            <a:fillRect/>
          </a:stretch>
        </p:blipFill>
        <p:spPr bwMode="auto">
          <a:xfrm>
            <a:off x="0" y="0"/>
            <a:ext cx="4572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539750" y="1844675"/>
            <a:ext cx="8012113"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400" b="1" dirty="0">
                <a:solidFill>
                  <a:srgbClr val="0000FF"/>
                </a:solidFill>
                <a:latin typeface="宋体" panose="02010600030101010101" pitchFamily="2" charset="-122"/>
              </a:rPr>
              <a:t>（</a:t>
            </a:r>
            <a:r>
              <a:rPr lang="en-US" altLang="zh-CN" sz="2400" b="1" dirty="0">
                <a:solidFill>
                  <a:srgbClr val="0000FF"/>
                </a:solidFill>
                <a:latin typeface="宋体" panose="02010600030101010101" pitchFamily="2" charset="-122"/>
              </a:rPr>
              <a:t>4</a:t>
            </a:r>
            <a:r>
              <a:rPr lang="zh-CN" altLang="en-US" sz="2400" b="1" dirty="0">
                <a:solidFill>
                  <a:srgbClr val="0000FF"/>
                </a:solidFill>
                <a:latin typeface="宋体" panose="02010600030101010101" pitchFamily="2" charset="-122"/>
              </a:rPr>
              <a:t>）符合实际．</a:t>
            </a:r>
            <a:br>
              <a:rPr lang="zh-CN" altLang="en-US" sz="2400" b="1" dirty="0">
                <a:solidFill>
                  <a:srgbClr val="0000FF"/>
                </a:solidFill>
                <a:latin typeface="宋体" panose="02010600030101010101" pitchFamily="2" charset="-122"/>
              </a:rPr>
            </a:br>
            <a:r>
              <a:rPr lang="zh-CN" altLang="en-US" sz="2400" b="1" dirty="0">
                <a:solidFill>
                  <a:srgbClr val="0000FF"/>
                </a:solidFill>
                <a:latin typeface="宋体" panose="02010600030101010101" pitchFamily="2" charset="-122"/>
              </a:rPr>
              <a:t>设中位数为</a:t>
            </a:r>
            <a:r>
              <a:rPr lang="en-US" altLang="zh-CN" sz="2400" b="1" dirty="0">
                <a:solidFill>
                  <a:srgbClr val="0000FF"/>
                </a:solidFill>
                <a:latin typeface="EU-BX" pitchFamily="65" charset="-122"/>
                <a:ea typeface="EU-BX" pitchFamily="65" charset="-122"/>
              </a:rPr>
              <a:t>m</a:t>
            </a:r>
            <a:r>
              <a:rPr lang="zh-CN" altLang="en-US" sz="2400" b="1" dirty="0">
                <a:solidFill>
                  <a:srgbClr val="0000FF"/>
                </a:solidFill>
                <a:latin typeface="宋体" panose="02010600030101010101" pitchFamily="2" charset="-122"/>
              </a:rPr>
              <a:t>，根据题意，</a:t>
            </a:r>
            <a:r>
              <a:rPr lang="en-US" altLang="zh-CN" sz="2400" b="1" dirty="0">
                <a:solidFill>
                  <a:srgbClr val="0000FF"/>
                </a:solidFill>
                <a:latin typeface="EU-BX" pitchFamily="65" charset="-122"/>
                <a:ea typeface="EU-BX" pitchFamily="65" charset="-122"/>
              </a:rPr>
              <a:t>m</a:t>
            </a:r>
            <a:r>
              <a:rPr lang="zh-CN" altLang="en-US" sz="2400" b="1" dirty="0">
                <a:solidFill>
                  <a:srgbClr val="0000FF"/>
                </a:solidFill>
                <a:latin typeface="宋体" panose="02010600030101010101" pitchFamily="2" charset="-122"/>
              </a:rPr>
              <a:t>的取值范围是</a:t>
            </a:r>
            <a:r>
              <a:rPr lang="en-US" altLang="zh-CN" sz="2400" b="1" dirty="0">
                <a:solidFill>
                  <a:srgbClr val="0000FF"/>
                </a:solidFill>
                <a:latin typeface="宋体" panose="02010600030101010101" pitchFamily="2" charset="-122"/>
              </a:rPr>
              <a:t>1.5≤</a:t>
            </a:r>
            <a:r>
              <a:rPr lang="en-US" altLang="zh-CN" sz="2400" b="1" dirty="0">
                <a:solidFill>
                  <a:srgbClr val="0000FF"/>
                </a:solidFill>
                <a:latin typeface="EU-BX" pitchFamily="65" charset="-122"/>
                <a:ea typeface="EU-BX" pitchFamily="65" charset="-122"/>
              </a:rPr>
              <a:t>m</a:t>
            </a:r>
            <a:r>
              <a:rPr lang="zh-CN" altLang="en-US" sz="2400" b="1" dirty="0">
                <a:solidFill>
                  <a:srgbClr val="0000FF"/>
                </a:solidFill>
                <a:latin typeface="宋体" panose="02010600030101010101" pitchFamily="2" charset="-122"/>
              </a:rPr>
              <a:t>＜</a:t>
            </a:r>
            <a:r>
              <a:rPr lang="en-US" altLang="zh-CN" sz="2400" b="1" dirty="0">
                <a:solidFill>
                  <a:srgbClr val="0000FF"/>
                </a:solidFill>
                <a:latin typeface="宋体" panose="02010600030101010101" pitchFamily="2" charset="-122"/>
              </a:rPr>
              <a:t>2</a:t>
            </a:r>
            <a:r>
              <a:rPr lang="zh-CN" altLang="en-US" sz="2400" b="1" dirty="0">
                <a:solidFill>
                  <a:srgbClr val="0000FF"/>
                </a:solidFill>
                <a:latin typeface="宋体" panose="02010600030101010101" pitchFamily="2" charset="-122"/>
              </a:rPr>
              <a:t>，因为小明帮父母做家务的时间大于中位数．所以他帮父母做家务的时间比班级中一半以上的同学多</a:t>
            </a:r>
            <a:r>
              <a:rPr lang="en-US" altLang="zh-CN" sz="2400" b="1" dirty="0">
                <a:solidFill>
                  <a:srgbClr val="0000FF"/>
                </a:solidFill>
                <a:latin typeface="宋体" panose="02010600030101010101" pitchFamily="2" charset="-122"/>
              </a:rPr>
              <a:t>.</a:t>
            </a:r>
            <a:r>
              <a:rPr lang="en-US" altLang="zh-CN" dirty="0"/>
              <a:t> </a:t>
            </a:r>
          </a:p>
        </p:txBody>
      </p:sp>
      <p:pic>
        <p:nvPicPr>
          <p:cNvPr id="10244" name="Picture 4"/>
          <p:cNvPicPr>
            <a:picLocks noChangeAspect="1" noChangeArrowheads="1"/>
          </p:cNvPicPr>
          <p:nvPr/>
        </p:nvPicPr>
        <p:blipFill>
          <a:blip r:embed="rId3" cstate="email"/>
          <a:srcRect/>
          <a:stretch>
            <a:fillRect/>
          </a:stretch>
        </p:blipFill>
        <p:spPr bwMode="auto">
          <a:xfrm>
            <a:off x="0" y="0"/>
            <a:ext cx="4572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10;">
  <a:themeElements>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985</Words>
  <Application>Microsoft Office PowerPoint</Application>
  <PresentationFormat>全屏显示(4:3)</PresentationFormat>
  <Paragraphs>167</Paragraphs>
  <Slides>13</Slides>
  <Notes>13</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3</vt:i4>
      </vt:variant>
      <vt:variant>
        <vt:lpstr>幻灯片标题</vt:lpstr>
      </vt:variant>
      <vt:variant>
        <vt:i4>13</vt:i4>
      </vt:variant>
    </vt:vector>
  </HeadingPairs>
  <TitlesOfParts>
    <vt:vector size="23" baseType="lpstr">
      <vt:lpstr>EU-BX</vt:lpstr>
      <vt:lpstr>宋体</vt:lpstr>
      <vt:lpstr>微软雅黑</vt:lpstr>
      <vt:lpstr>Arial</vt:lpstr>
      <vt:lpstr>Book Antiqua</vt:lpstr>
      <vt:lpstr>Times New Roman</vt:lpstr>
      <vt:lpstr>WWW.2PPT.COM
</vt:lpstr>
      <vt:lpstr>图表</vt:lpstr>
      <vt:lpstr>Chart</vt:lpstr>
      <vt:lpstr>公式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2015-01-21T09:30:00Z</dcterms:created>
  <dcterms:modified xsi:type="dcterms:W3CDTF">2023-01-16T20:58:30Z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9A0E49EB4C28497EA31D4699F43C8263</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