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97" r:id="rId48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037EF67-666C-4D10-88AF-DB4566C6F54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EF67-666C-4D10-88AF-DB4566C6F54E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42D69D6-D9A7-4B23-BEA7-2B58571F929E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AC1C4E-DC02-4DB3-9169-E106AECC8555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DFDFF35-22D4-4844-99F1-4E8A6D7965EA}" type="slidenum">
              <a:rPr lang="en-US" altLang="zh-CN"/>
              <a:t>26</a:t>
            </a:fld>
            <a:endParaRPr lang="en-US" altLang="zh-CN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DE5277-BEEA-4203-AB8B-88149028C53D}" type="slidenum">
              <a:rPr lang="en-US" altLang="zh-CN"/>
              <a:t>27</a:t>
            </a:fld>
            <a:endParaRPr lang="en-US" altLang="zh-CN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DE47A37-B8A0-4C06-9A84-03F9D8D58016}" type="slidenum">
              <a:rPr lang="en-US" altLang="zh-CN"/>
              <a:t>28</a:t>
            </a:fld>
            <a:endParaRPr lang="en-US" altLang="zh-CN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96F2-4AB7-4454-8F2D-8B8BA29F1E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BCBA3-B5D9-442E-993B-BEBA1E5CE9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F4C3-6100-4D93-9A3E-9C213EA89F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E05AA-5F28-403C-9DCC-81F95F1D1A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A325C-9A6C-4733-91F8-60797BE509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C3D3-DB5C-40E9-B092-B2BA013752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72641-AFDD-4E77-9758-97EE11669A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034BE-9A91-4432-A4B2-997014B7E8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BA10-E871-4BB3-89E7-B6E5829800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CF53-B098-4FD1-B71D-A5645C0781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E82E-79F6-46F8-B578-901ACB1C47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C1B1E20-BB7C-4C32-BE09-6AC974F7ED2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.so.com/v?q=2014%E5%B9%B4%E4%B8%96%E7%95%8C%E6%9D%AF%E5%9B%BE%E7%89%87&amp;src=360pic_strong&amp;fromurl=http%3A%2F%2Fxiaoshou.info%2F2014%25E5%25B9%25B4%25E5%25B7%25B4%25E8%25A5%25BF%25E4%25B8%2596%25E7%2595%258C%25E6%259D%25AF%2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192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kern="10" dirty="0" smtClean="0">
                <a:ln w="1905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Unit 8</a:t>
            </a:r>
          </a:p>
          <a:p>
            <a:r>
              <a:rPr lang="en-US" altLang="zh-CN" sz="6600" b="1" kern="10" dirty="0" smtClean="0">
                <a:ln w="1905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A green world</a:t>
            </a:r>
            <a:endParaRPr lang="zh-CN" altLang="en-US" sz="6600" b="1" kern="10" dirty="0">
              <a:ln w="19050">
                <a:noFill/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7529" y="3886200"/>
            <a:ext cx="2468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dirty="0" smtClean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Grammar</a:t>
            </a:r>
            <a:endParaRPr lang="zh-CN" altLang="en-US" sz="4000" b="1" kern="10" dirty="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94912" y="541020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1.In Switzerland, </a:t>
            </a:r>
            <a:r>
              <a:rPr lang="en-US" altLang="zh-CN" sz="3600" dirty="0">
                <a:latin typeface="Times New Roman" panose="02020603050405020304" pitchFamily="18" charset="0"/>
              </a:rPr>
              <a:t>things like plastic, paper and glass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are separated</a:t>
            </a:r>
            <a:r>
              <a:rPr lang="en-US" altLang="zh-CN" sz="3600" dirty="0">
                <a:latin typeface="Times New Roman" panose="02020603050405020304" pitchFamily="18" charset="0"/>
              </a:rPr>
              <a:t> into different groups and then recycled.</a:t>
            </a:r>
          </a:p>
          <a:p>
            <a:pPr algn="l"/>
            <a:r>
              <a:rPr lang="en-US" altLang="zh-CN" sz="3600" dirty="0">
                <a:latin typeface="Times New Roman" panose="02020603050405020304" pitchFamily="18" charset="0"/>
              </a:rPr>
              <a:t>2.Some of the old clothes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are sold</a:t>
            </a:r>
            <a:r>
              <a:rPr lang="en-US" altLang="zh-CN" sz="3600" dirty="0">
                <a:latin typeface="Times New Roman" panose="02020603050405020304" pitchFamily="18" charset="0"/>
              </a:rPr>
              <a:t> in charity   </a:t>
            </a:r>
            <a:r>
              <a:rPr lang="en-US" altLang="zh-CN" sz="3600" dirty="0" err="1">
                <a:latin typeface="Times New Roman" panose="02020603050405020304" pitchFamily="18" charset="0"/>
              </a:rPr>
              <a:t>shops,some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are given</a:t>
            </a:r>
            <a:r>
              <a:rPr lang="en-US" altLang="zh-CN" sz="3600" dirty="0">
                <a:latin typeface="Times New Roman" panose="02020603050405020304" pitchFamily="18" charset="0"/>
              </a:rPr>
              <a:t> to the </a:t>
            </a:r>
            <a:r>
              <a:rPr lang="en-US" altLang="zh-CN" sz="3600" dirty="0" err="1">
                <a:latin typeface="Times New Roman" panose="02020603050405020304" pitchFamily="18" charset="0"/>
              </a:rPr>
              <a:t>poor,and</a:t>
            </a:r>
            <a:r>
              <a:rPr lang="en-US" altLang="zh-CN" sz="3600" dirty="0">
                <a:latin typeface="Times New Roman" panose="02020603050405020304" pitchFamily="18" charset="0"/>
              </a:rPr>
              <a:t> others </a:t>
            </a:r>
          </a:p>
          <a:p>
            <a:pPr algn="l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are sent</a:t>
            </a:r>
            <a:r>
              <a:rPr lang="en-US" altLang="zh-CN" sz="3600" dirty="0">
                <a:latin typeface="Times New Roman" panose="02020603050405020304" pitchFamily="18" charset="0"/>
              </a:rPr>
              <a:t> to factories for recycling.</a:t>
            </a:r>
          </a:p>
          <a:p>
            <a:pPr algn="l"/>
            <a:r>
              <a:rPr lang="en-US" altLang="zh-CN" sz="3600" dirty="0">
                <a:latin typeface="Times New Roman" panose="02020603050405020304" pitchFamily="18" charset="0"/>
              </a:rPr>
              <a:t>3.If we cut down </a:t>
            </a:r>
            <a:r>
              <a:rPr lang="en-US" altLang="zh-CN" sz="3600" dirty="0" err="1">
                <a:latin typeface="Times New Roman" panose="02020603050405020304" pitchFamily="18" charset="0"/>
              </a:rPr>
              <a:t>trees,we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be punished</a:t>
            </a:r>
            <a:r>
              <a:rPr lang="en-US" altLang="zh-CN" sz="360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zh-CN" sz="3600" dirty="0">
                <a:latin typeface="Times New Roman" panose="02020603050405020304" pitchFamily="18" charset="0"/>
              </a:rPr>
              <a:t>4.If we drop litter in the public </a:t>
            </a:r>
            <a:r>
              <a:rPr lang="en-US" altLang="zh-CN" sz="3600" dirty="0" err="1">
                <a:latin typeface="Times New Roman" panose="02020603050405020304" pitchFamily="18" charset="0"/>
              </a:rPr>
              <a:t>place,we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be fined</a:t>
            </a:r>
            <a:r>
              <a:rPr lang="en-US" altLang="zh-CN" sz="360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zh-CN" sz="3600" dirty="0">
                <a:latin typeface="Times New Roman" panose="02020603050405020304" pitchFamily="18" charset="0"/>
              </a:rPr>
              <a:t>5.The energy of the </a:t>
            </a:r>
            <a:r>
              <a:rPr lang="en-US" altLang="zh-CN" sz="3600" dirty="0" err="1">
                <a:latin typeface="Times New Roman" panose="02020603050405020304" pitchFamily="18" charset="0"/>
              </a:rPr>
              <a:t>sun,wind</a:t>
            </a:r>
            <a:r>
              <a:rPr lang="en-US" altLang="zh-CN" sz="3600" dirty="0">
                <a:latin typeface="Times New Roman" panose="02020603050405020304" pitchFamily="18" charset="0"/>
              </a:rPr>
              <a:t> and water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be used</a:t>
            </a:r>
            <a:r>
              <a:rPr lang="en-US" altLang="zh-CN" sz="3600" dirty="0">
                <a:latin typeface="Times New Roman" panose="02020603050405020304" pitchFamily="18" charset="0"/>
              </a:rPr>
              <a:t> widely in the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future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371600" y="5334000"/>
            <a:ext cx="720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You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will be punished</a:t>
            </a:r>
            <a:r>
              <a:rPr kumimoji="1"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if you cut down a tree.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2578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被动语态的一般将来时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塑料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467600" cy="46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143000" y="5105400"/>
            <a:ext cx="720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These bottles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will be recycled</a:t>
            </a:r>
            <a:r>
              <a:rPr kumimoji="1"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to make new things.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图片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01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360488" y="2122488"/>
            <a:ext cx="6335712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zh-CN" sz="3600" b="1" dirty="0">
                <a:solidFill>
                  <a:srgbClr val="0066FF"/>
                </a:solidFill>
                <a:latin typeface="Times New Roman" panose="02020603050405020304" pitchFamily="18" charset="0"/>
                <a:ea typeface="楷体_GB2312" pitchFamily="49" charset="-122"/>
              </a:rPr>
              <a:t>We use the passive voice in the simple future tense when the action has not taken place yet.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257800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被动语态的一般将来时用来描述将要发生的动作。</a:t>
            </a:r>
            <a:r>
              <a:rPr lang="zh-CN" altLang="en-US" sz="3400" b="1" dirty="0">
                <a:latin typeface="Times New Roman" panose="02020603050405020304" pitchFamily="18" charset="0"/>
              </a:rPr>
              <a:t>如</a:t>
            </a:r>
            <a:r>
              <a:rPr lang="en-US" altLang="zh-CN" sz="3400" b="1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   He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will be taken/is going to be taken</a:t>
            </a:r>
            <a:r>
              <a:rPr lang="en-US" altLang="zh-CN" sz="3400" b="1" dirty="0">
                <a:latin typeface="Times New Roman" panose="02020603050405020304" pitchFamily="18" charset="0"/>
              </a:rPr>
              <a:t> to hospital in a few minutes.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latin typeface="Times New Roman" panose="02020603050405020304" pitchFamily="18" charset="0"/>
              </a:rPr>
              <a:t>他几分钟之内就会被送到医院。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   </a:t>
            </a:r>
            <a:r>
              <a:rPr lang="en-US" altLang="zh-CN" sz="3400" b="1" dirty="0">
                <a:latin typeface="Times New Roman" panose="02020603050405020304" pitchFamily="18" charset="0"/>
              </a:rPr>
              <a:t>The food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will be eaten /is going to be eaten</a:t>
            </a:r>
            <a:r>
              <a:rPr lang="en-US" altLang="zh-CN" sz="3400" b="1" dirty="0">
                <a:latin typeface="Times New Roman" panose="02020603050405020304" pitchFamily="18" charset="0"/>
              </a:rPr>
              <a:t> by the dog soon.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latin typeface="Times New Roman" panose="02020603050405020304" pitchFamily="18" charset="0"/>
              </a:rPr>
              <a:t>这些食物马上就会被狗吃掉。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Group 2"/>
          <p:cNvGraphicFramePr>
            <a:graphicFrameLocks noGrp="1"/>
          </p:cNvGraphicFramePr>
          <p:nvPr/>
        </p:nvGraphicFramePr>
        <p:xfrm>
          <a:off x="609600" y="1066800"/>
          <a:ext cx="8135938" cy="431178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主语 </a:t>
                      </a: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will be/ be going to be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过去分词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</a:t>
                      </a: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will be /am going to be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supported.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/We /They </a:t>
                      </a: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will be /are going to be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/She/It</a:t>
                      </a: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will be /is going to be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110" name="Rectangle 2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</a:rPr>
              <a:t>被动语态的一般将来时的构成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381000" y="54864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注意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主语是第一人称时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被动语态的一般将来时也可以用“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shall be +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动词的过去分词”来表达。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Group 2"/>
          <p:cNvGraphicFramePr>
            <a:graphicFrameLocks noGrp="1"/>
          </p:cNvGraphicFramePr>
          <p:nvPr/>
        </p:nvGraphicFramePr>
        <p:xfrm>
          <a:off x="0" y="1447800"/>
          <a:ext cx="8915400" cy="4553268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肯定形式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否定形式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疑问形式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一般将来时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6443663" y="1376363"/>
            <a:ext cx="1841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endParaRPr kumimoji="1" lang="zh-CN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4140200" y="3198813"/>
            <a:ext cx="2159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 not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</a:t>
            </a:r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1619250" y="4422775"/>
            <a:ext cx="18732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am/is/are going to be done</a:t>
            </a: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6443663" y="4495800"/>
            <a:ext cx="26352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 /Is/Are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going to 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 done?</a:t>
            </a:r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3851275" y="4460875"/>
            <a:ext cx="29527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am/is/are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not going to 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 done</a:t>
            </a:r>
          </a:p>
        </p:txBody>
      </p:sp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6881813" y="3198813"/>
            <a:ext cx="1651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S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done?</a:t>
            </a:r>
          </a:p>
        </p:txBody>
      </p:sp>
      <p:sp>
        <p:nvSpPr>
          <p:cNvPr id="90142" name="Rectangle 30"/>
          <p:cNvSpPr>
            <a:spLocks noChangeArrowheads="1"/>
          </p:cNvSpPr>
          <p:nvPr/>
        </p:nvSpPr>
        <p:spPr bwMode="auto">
          <a:xfrm>
            <a:off x="1692275" y="3198813"/>
            <a:ext cx="20955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 be 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6" grpId="0" autoUpdateAnimBg="0"/>
      <p:bldP spid="90137" grpId="0" autoUpdateAnimBg="0"/>
      <p:bldP spid="90138" grpId="0" autoUpdateAnimBg="0"/>
      <p:bldP spid="90139" grpId="0" autoUpdateAnimBg="0"/>
      <p:bldP spid="90140" grpId="0" autoUpdateAnimBg="0"/>
      <p:bldP spid="90141" grpId="0" autoUpdateAnimBg="0"/>
      <p:bldP spid="9014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7315200" cy="1752600"/>
          </a:xfrm>
          <a:noFill/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The students are talking about Environment Week. Help them make sentences using passive voice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276600"/>
            <a:ext cx="6477000" cy="1295400"/>
          </a:xfrm>
          <a:noFill/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activities / in Environment Week / a lot of / organize / are going to                  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981200" y="4711700"/>
            <a:ext cx="6324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A lot of activities are going to be organized in Environment Week.</a:t>
            </a:r>
          </a:p>
        </p:txBody>
      </p:sp>
      <p:pic>
        <p:nvPicPr>
          <p:cNvPr id="92165" name="Picture 5" descr="扫描图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338638"/>
            <a:ext cx="1447800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practic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3121025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7" name="Picture 7" descr="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519113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  <p:bldP spid="921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扫描图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0"/>
            <a:ext cx="1727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09800" y="1219200"/>
            <a:ext cx="624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design / posters / will / by Sandy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743200" y="2514600"/>
            <a:ext cx="5715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Posters will be designed by Sandy.</a:t>
            </a:r>
          </a:p>
        </p:txBody>
      </p:sp>
      <p:pic>
        <p:nvPicPr>
          <p:cNvPr id="93189" name="Picture 5" descr="图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838200"/>
            <a:ext cx="8636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扫描图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882900"/>
            <a:ext cx="14017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743200" y="1206500"/>
            <a:ext cx="5791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to all the people / send / leaflets / in the town / will </a:t>
            </a:r>
          </a:p>
        </p:txBody>
      </p:sp>
      <p:pic>
        <p:nvPicPr>
          <p:cNvPr id="94212" name="Picture 4" descr="图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358900"/>
            <a:ext cx="9017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667000" y="3124200"/>
            <a:ext cx="5715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Leaflets will be sent to all the people in the town.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8486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Times New Roman" panose="02020603050405020304" pitchFamily="18" charset="0"/>
              </a:rPr>
              <a:t>To learn to form the passive voice in the simple future tense</a:t>
            </a:r>
          </a:p>
          <a:p>
            <a:pPr algn="l">
              <a:spcBef>
                <a:spcPct val="30000"/>
              </a:spcBef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Times New Roman" panose="02020603050405020304" pitchFamily="18" charset="0"/>
              </a:rPr>
              <a:t>To learn to use the passive voice in the simple future tense</a:t>
            </a:r>
          </a:p>
        </p:txBody>
      </p:sp>
      <p:grpSp>
        <p:nvGrpSpPr>
          <p:cNvPr id="73731" name="Group 3"/>
          <p:cNvGrpSpPr/>
          <p:nvPr/>
        </p:nvGrpSpPr>
        <p:grpSpPr bwMode="auto">
          <a:xfrm>
            <a:off x="2743200" y="685800"/>
            <a:ext cx="3660775" cy="947738"/>
            <a:chOff x="1166" y="492"/>
            <a:chExt cx="2757" cy="597"/>
          </a:xfrm>
        </p:grpSpPr>
        <p:grpSp>
          <p:nvGrpSpPr>
            <p:cNvPr id="73732" name="Group 4"/>
            <p:cNvGrpSpPr/>
            <p:nvPr/>
          </p:nvGrpSpPr>
          <p:grpSpPr bwMode="auto">
            <a:xfrm>
              <a:off x="1474" y="519"/>
              <a:ext cx="2449" cy="499"/>
              <a:chOff x="0" y="0"/>
              <a:chExt cx="2449" cy="499"/>
            </a:xfrm>
          </p:grpSpPr>
          <p:sp>
            <p:nvSpPr>
              <p:cNvPr id="73733" name="AutoShape 5"/>
              <p:cNvSpPr/>
              <p:nvPr/>
            </p:nvSpPr>
            <p:spPr bwMode="auto">
              <a:xfrm>
                <a:off x="0" y="0"/>
                <a:ext cx="2449" cy="499"/>
              </a:xfrm>
              <a:prstGeom prst="roundRect">
                <a:avLst>
                  <a:gd name="adj" fmla="val 16662"/>
                </a:avLst>
              </a:prstGeom>
              <a:solidFill>
                <a:srgbClr val="CCFFFF"/>
              </a:solidFill>
              <a:ln w="38100">
                <a:solidFill>
                  <a:srgbClr val="99CCFF"/>
                </a:solidFill>
                <a:round/>
              </a:ln>
            </p:spPr>
            <p:txBody>
              <a:bodyPr lIns="0" tIns="0" rIns="0" bIns="0"/>
              <a:lstStyle/>
              <a:p>
                <a:r>
                  <a:rPr lang="en-US" altLang="zh-CN" sz="3600" b="1" dirty="0">
                    <a:latin typeface="Times New Roman" panose="02020603050405020304" pitchFamily="18" charset="0"/>
                  </a:rPr>
                  <a:t>Objectives</a:t>
                </a:r>
              </a:p>
            </p:txBody>
          </p:sp>
          <p:sp>
            <p:nvSpPr>
              <p:cNvPr id="73734" name="Rectangle 6"/>
              <p:cNvSpPr/>
              <p:nvPr/>
            </p:nvSpPr>
            <p:spPr bwMode="auto">
              <a:xfrm>
                <a:off x="24" y="24"/>
                <a:ext cx="2400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73735" name="Pictur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6" y="492"/>
              <a:ext cx="589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6019800" cy="1447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are going to / hold /some of the activities / in the town square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438400" y="3276600"/>
            <a:ext cx="60198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Some of the activities are going to be held in the town square.</a:t>
            </a:r>
          </a:p>
        </p:txBody>
      </p:sp>
      <p:pic>
        <p:nvPicPr>
          <p:cNvPr id="95236" name="Picture 4" descr="扫描图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971800"/>
            <a:ext cx="15684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图片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676400"/>
            <a:ext cx="8636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788"/>
            <a:ext cx="8153400" cy="2743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Lisa is telling her cousin Harry about a show that will be held in this Environment Week on the phone. Help Lisa answer Harry’s questions using the passive voice.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33400" y="3394075"/>
            <a:ext cx="81534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4930" indent="-13449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524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0370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827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624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9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68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340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912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Lisa:    Hi, Harry. There’s going to be an   environment show here.</a:t>
            </a: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Harry: Really? When is the show going to be held?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33400" y="708025"/>
            <a:ext cx="8153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Lisa:  (1) ____________________________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     ________________ (this Friday 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     evening)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Harry: Will the show be held at your 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  school?(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 sz="3400" b="1">
                <a:latin typeface="Times New Roman" panose="02020603050405020304" pitchFamily="18" charset="0"/>
              </a:rPr>
              <a:t>)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Lisa:  No, (2)_________________________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__________. (at the town hall)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Harry: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Who</a:t>
            </a:r>
            <a:r>
              <a:rPr lang="en-US" altLang="zh-CN" sz="3400" b="1">
                <a:latin typeface="Times New Roman" panose="02020603050405020304" pitchFamily="18" charset="0"/>
              </a:rPr>
              <a:t> will be invited to the show?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362200" y="644525"/>
            <a:ext cx="6324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The show is going to be held this Friday evening.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048000" y="3679825"/>
            <a:ext cx="5410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The show will be held at the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905000" y="4341813"/>
            <a:ext cx="1900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town hall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  <p:bldP spid="972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57200" y="533400"/>
            <a:ext cx="8153400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Lisa:  _______________________________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_______________________ (some famous people in our town)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Harry: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400" b="1">
                <a:latin typeface="Times New Roman" panose="02020603050405020304" pitchFamily="18" charset="0"/>
              </a:rPr>
              <a:t> will be displayed at the 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  show?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Lisa: (4)_____________________________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   _____________________________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   _____________ (videos about the  </a:t>
            </a:r>
          </a:p>
          <a:p>
            <a:pPr marL="1163955" indent="-1163955" algn="l">
              <a:lnSpc>
                <a:spcPct val="115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         past and present of Sunshine Town)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6477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Some famous people in our town will be invited to the show.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057400" y="3505200"/>
            <a:ext cx="64770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Videos about the past and present of Sunshine Town will be displayed at the show.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74763"/>
            <a:ext cx="8229600" cy="3068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63955" indent="-116395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Harry: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400" b="1">
                <a:latin typeface="Times New Roman" panose="02020603050405020304" pitchFamily="18" charset="0"/>
              </a:rPr>
              <a:t> will be discussed at the show?</a:t>
            </a:r>
          </a:p>
          <a:p>
            <a:pPr marL="1163955" indent="-116395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Lisa:  </a:t>
            </a:r>
            <a:r>
              <a:rPr lang="en-US" altLang="zh-CN" sz="3400" b="1">
                <a:latin typeface="Times New Roman" panose="02020603050405020304" pitchFamily="18" charset="0"/>
                <a:sym typeface="Wingdings" panose="05000000000000000000" pitchFamily="2" charset="2"/>
              </a:rPr>
              <a:t>(5) </a:t>
            </a:r>
            <a:r>
              <a:rPr lang="en-US" altLang="zh-CN" sz="3400" b="1">
                <a:latin typeface="Times New Roman" panose="02020603050405020304" pitchFamily="18" charset="0"/>
              </a:rPr>
              <a:t>____________________________</a:t>
            </a:r>
          </a:p>
          <a:p>
            <a:pPr marL="1163955" indent="-116395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                ____________________________</a:t>
            </a:r>
          </a:p>
          <a:p>
            <a:pPr marL="1163955" indent="-116395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                _________ (ways about how to </a:t>
            </a:r>
          </a:p>
          <a:p>
            <a:pPr marL="1163955" indent="-1163955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                protect the environment)  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09800" y="1855788"/>
            <a:ext cx="64770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Ways about how to protect the environment will be discussed at the show.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0" y="381000"/>
            <a:ext cx="8763000" cy="600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Make a dialogue</a:t>
            </a:r>
          </a:p>
          <a:p>
            <a:pPr algn="l"/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A class meeting ----How to review our  lessons more efficiently</a:t>
            </a:r>
          </a:p>
          <a:p>
            <a:pPr algn="l"/>
            <a:endParaRPr lang="en-US" altLang="zh-CN" sz="4000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When---next Monday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Where---in Class 7,Grade 8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Who---physics/Chinese/math teacher…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What  activities---  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Group 2"/>
          <p:cNvGraphicFramePr>
            <a:graphicFrameLocks noGrp="1"/>
          </p:cNvGraphicFramePr>
          <p:nvPr/>
        </p:nvGraphicFramePr>
        <p:xfrm>
          <a:off x="325438" y="1263650"/>
          <a:ext cx="8567737" cy="4679696"/>
        </p:xfrm>
        <a:graphic>
          <a:graphicData uri="http://schemas.openxmlformats.org/drawingml/2006/table">
            <a:tbl>
              <a:tblPr/>
              <a:tblGrid>
                <a:gridCol w="170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主动语态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被动语态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将来时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2557463" y="2281238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do/does</a:t>
            </a: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5273675" y="2281238"/>
            <a:ext cx="340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is/am/are+done</a:t>
            </a: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2960688" y="3584575"/>
            <a:ext cx="1179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1981200" y="4657725"/>
            <a:ext cx="30241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will/</a:t>
            </a:r>
          </a:p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be going to do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5273675" y="3576638"/>
            <a:ext cx="347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was/were+done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4933950" y="4657725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will be done</a:t>
            </a:r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4933950" y="5160963"/>
            <a:ext cx="394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be going to be done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612775" y="404813"/>
            <a:ext cx="640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>
                <a:solidFill>
                  <a:srgbClr val="0033D6"/>
                </a:solidFill>
                <a:latin typeface="Times New Roman" panose="02020603050405020304" pitchFamily="18" charset="0"/>
              </a:rPr>
              <a:t>对比三种时态的被动结构：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0" grpId="0" autoUpdateAnimBg="0"/>
      <p:bldP spid="101401" grpId="0" autoUpdateAnimBg="0"/>
      <p:bldP spid="101402" grpId="0" autoUpdateAnimBg="0"/>
      <p:bldP spid="101403" grpId="0" autoUpdateAnimBg="0"/>
      <p:bldP spid="101404" grpId="0" autoUpdateAnimBg="0"/>
      <p:bldP spid="101405" grpId="0" autoUpdateAnimBg="0"/>
      <p:bldP spid="1014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50825" y="866775"/>
            <a:ext cx="835183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下面让我们来看一下被动语态的疑问和否定形式该如何表达呢？</a:t>
            </a:r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/>
        </p:nvGraphicFramePr>
        <p:xfrm>
          <a:off x="179388" y="2643188"/>
          <a:ext cx="8748712" cy="2844801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肯定形式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否定形式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疑问形式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1835150" y="3614738"/>
            <a:ext cx="1987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13DFF"/>
                </a:solidFill>
                <a:latin typeface="Times New Roman" panose="02020603050405020304" pitchFamily="18" charset="0"/>
              </a:rPr>
              <a:t>+</a:t>
            </a:r>
          </a:p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am/is/are</a:t>
            </a:r>
          </a:p>
          <a:p>
            <a:pPr algn="l"/>
            <a:r>
              <a:rPr kumimoji="1" lang="en-US" altLang="zh-CN" sz="3600" b="1">
                <a:solidFill>
                  <a:srgbClr val="013D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done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3924300" y="3832225"/>
            <a:ext cx="2592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13D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am/is/are</a:t>
            </a:r>
          </a:p>
          <a:p>
            <a:pPr algn="l"/>
            <a:r>
              <a:rPr kumimoji="1" lang="en-US" altLang="zh-CN" sz="3600" b="1">
                <a:solidFill>
                  <a:srgbClr val="013D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not+done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6516688" y="3759200"/>
            <a:ext cx="2241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Am/Is/Are</a:t>
            </a:r>
          </a:p>
          <a:p>
            <a:pPr algn="l"/>
            <a:r>
              <a:rPr kumimoji="1" lang="en-US" altLang="zh-CN" sz="3600" b="1">
                <a:solidFill>
                  <a:srgbClr val="013D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13D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done?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44" grpId="0" autoUpdateAnimBg="0"/>
      <p:bldP spid="103445" grpId="0" autoUpdateAnimBg="0"/>
      <p:bldP spid="1034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Group 2"/>
          <p:cNvGraphicFramePr>
            <a:graphicFrameLocks noGrp="1"/>
          </p:cNvGraphicFramePr>
          <p:nvPr/>
        </p:nvGraphicFramePr>
        <p:xfrm>
          <a:off x="179388" y="390525"/>
          <a:ext cx="8748712" cy="5760276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肯定形式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否定形式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疑问形式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一般将来时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1692275" y="1255713"/>
            <a:ext cx="19875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was/were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3851275" y="1255713"/>
            <a:ext cx="22796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was/were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not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</a:t>
            </a: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6443663" y="1398588"/>
            <a:ext cx="23558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Was /Were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done?</a:t>
            </a:r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4140200" y="3198813"/>
            <a:ext cx="2159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 not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</a:t>
            </a:r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1619250" y="4422775"/>
            <a:ext cx="18732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am/is/are going to be done</a:t>
            </a:r>
          </a:p>
        </p:txBody>
      </p:sp>
      <p:sp>
        <p:nvSpPr>
          <p:cNvPr id="105501" name="Rectangle 29"/>
          <p:cNvSpPr>
            <a:spLocks noChangeArrowheads="1"/>
          </p:cNvSpPr>
          <p:nvPr/>
        </p:nvSpPr>
        <p:spPr bwMode="auto">
          <a:xfrm>
            <a:off x="6443663" y="4495800"/>
            <a:ext cx="26352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 /Is/Are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going to 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 done?</a:t>
            </a:r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3851275" y="4460875"/>
            <a:ext cx="29527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am/is/are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not going to 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 done</a:t>
            </a: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6881813" y="3198813"/>
            <a:ext cx="2330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S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+be+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done?</a:t>
            </a:r>
          </a:p>
        </p:txBody>
      </p:sp>
      <p:sp>
        <p:nvSpPr>
          <p:cNvPr id="105504" name="Rectangle 32"/>
          <p:cNvSpPr>
            <a:spLocks noChangeArrowheads="1"/>
          </p:cNvSpPr>
          <p:nvPr/>
        </p:nvSpPr>
        <p:spPr bwMode="auto">
          <a:xfrm>
            <a:off x="1692275" y="3198813"/>
            <a:ext cx="20955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 be </a:t>
            </a:r>
          </a:p>
          <a:p>
            <a:pPr algn="l">
              <a:lnSpc>
                <a:spcPct val="75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6" grpId="0" autoUpdateAnimBg="0"/>
      <p:bldP spid="105497" grpId="0" autoUpdateAnimBg="0"/>
      <p:bldP spid="105498" grpId="0" autoUpdateAnimBg="0"/>
      <p:bldP spid="105499" grpId="0" autoUpdateAnimBg="0"/>
      <p:bldP spid="105500" grpId="0" autoUpdateAnimBg="0"/>
      <p:bldP spid="105501" grpId="0" autoUpdateAnimBg="0"/>
      <p:bldP spid="105502" grpId="0" autoUpdateAnimBg="0"/>
      <p:bldP spid="105503" grpId="0" autoUpdateAnimBg="0"/>
      <p:bldP spid="10550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1000" y="914400"/>
            <a:ext cx="8534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1. A Disneyland Park  ___ in Shanghai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Pudong</a:t>
            </a:r>
            <a:r>
              <a:rPr lang="en-US" altLang="zh-CN" sz="3600" b="1" dirty="0">
                <a:latin typeface="Times New Roman" panose="02020603050405020304" pitchFamily="18" charset="0"/>
              </a:rPr>
              <a:t> New Area in the near future.                                        (</a:t>
            </a:r>
            <a:r>
              <a:rPr lang="zh-CN" altLang="en-US" sz="3600" b="1" dirty="0">
                <a:latin typeface="Times New Roman" panose="02020603050405020304" pitchFamily="18" charset="0"/>
              </a:rPr>
              <a:t>上海市</a:t>
            </a:r>
            <a:r>
              <a:rPr lang="en-US" altLang="zh-CN" sz="3600" b="1" dirty="0">
                <a:latin typeface="Times New Roman" panose="02020603050405020304" pitchFamily="18" charset="0"/>
              </a:rPr>
              <a:t>)</a:t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A. builds                         B. has built        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C. will build                   D. will be built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2. A new factory is being built in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Neijiang</a:t>
            </a:r>
            <a:r>
              <a:rPr lang="en-US" altLang="zh-CN" sz="3600" b="1" dirty="0">
                <a:latin typeface="Times New Roman" panose="02020603050405020304" pitchFamily="18" charset="0"/>
              </a:rPr>
              <a:t>.  I hope it _____ at the end of this year.    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                                  (</a:t>
            </a:r>
            <a:r>
              <a:rPr lang="zh-CN" altLang="en-US" sz="3600" b="1" dirty="0">
                <a:latin typeface="Times New Roman" panose="02020603050405020304" pitchFamily="18" charset="0"/>
              </a:rPr>
              <a:t>四川省内江市</a:t>
            </a:r>
            <a:r>
              <a:rPr lang="en-US" altLang="zh-CN" sz="3600" b="1" dirty="0">
                <a:latin typeface="Times New Roman" panose="02020603050405020304" pitchFamily="18" charset="0"/>
              </a:rPr>
              <a:t>)</a:t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A. will be finished         B. finishes  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C. will finish                 D.is going to finish</a:t>
            </a:r>
          </a:p>
        </p:txBody>
      </p:sp>
      <p:grpSp>
        <p:nvGrpSpPr>
          <p:cNvPr id="108547" name="Group 3"/>
          <p:cNvGrpSpPr/>
          <p:nvPr/>
        </p:nvGrpSpPr>
        <p:grpSpPr bwMode="auto">
          <a:xfrm>
            <a:off x="2627313" y="115888"/>
            <a:ext cx="3455987" cy="936625"/>
            <a:chOff x="1020" y="210"/>
            <a:chExt cx="2640" cy="904"/>
          </a:xfrm>
        </p:grpSpPr>
        <p:pic>
          <p:nvPicPr>
            <p:cNvPr id="108548" name="Picture 4" descr="0F8788BDC91369220B9A3163FB40B019CA04F374_49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0" y="210"/>
              <a:ext cx="912" cy="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980" y="354"/>
              <a:ext cx="1680" cy="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zh-CN" altLang="en-US" sz="3600" kern="10" dirty="0">
                  <a:ln w="9525">
                    <a:solidFill>
                      <a:srgbClr val="800000"/>
                    </a:solidFill>
                    <a:round/>
                  </a:ln>
                  <a:solidFill>
                    <a:srgbClr val="FF0066"/>
                  </a:solidFill>
                  <a:latin typeface="华文新魏" panose="02010800040101010101" charset="-122"/>
                  <a:ea typeface="华文新魏" panose="02010800040101010101" charset="-122"/>
                </a:rPr>
                <a:t>实战中考</a:t>
              </a:r>
            </a:p>
          </p:txBody>
        </p:sp>
      </p:grpSp>
      <p:pic>
        <p:nvPicPr>
          <p:cNvPr id="108550" name="Picture 6" descr="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2004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Picture 7" descr="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53340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09600" y="76200"/>
            <a:ext cx="807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CN" sz="3400" b="1" dirty="0">
                <a:solidFill>
                  <a:srgbClr val="CC0099"/>
                </a:solidFill>
              </a:rPr>
              <a:t>Switzerland is a beautiful country with high mountains and clean blue lakes.</a:t>
            </a:r>
          </a:p>
        </p:txBody>
      </p:sp>
      <p:grpSp>
        <p:nvGrpSpPr>
          <p:cNvPr id="74755" name="Group 3"/>
          <p:cNvGrpSpPr/>
          <p:nvPr/>
        </p:nvGrpSpPr>
        <p:grpSpPr bwMode="auto">
          <a:xfrm>
            <a:off x="457200" y="1295400"/>
            <a:ext cx="8534400" cy="5419725"/>
            <a:chOff x="144" y="816"/>
            <a:chExt cx="5376" cy="3414"/>
          </a:xfrm>
        </p:grpSpPr>
        <p:pic>
          <p:nvPicPr>
            <p:cNvPr id="7475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816"/>
              <a:ext cx="2634" cy="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57" name="Picture 5" descr="2151abDe1e72slyWaUBsbrxZWtZx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816"/>
              <a:ext cx="2688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58" name="Picture 6" descr="2010061082422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536"/>
              <a:ext cx="2640" cy="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59" name="Picture 7" descr="201011211020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2496"/>
              <a:ext cx="2592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71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3. —It’s said that an airport _____ in Yangzhou.</a:t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—It’s true. That’s what we are getting excited about these days.                                      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                                 (</a:t>
            </a:r>
            <a:r>
              <a:rPr lang="zh-CN" altLang="en-US" sz="3600" b="1" dirty="0">
                <a:latin typeface="Times New Roman" panose="02020603050405020304" pitchFamily="18" charset="0"/>
              </a:rPr>
              <a:t>江苏省扬州市</a:t>
            </a:r>
            <a:r>
              <a:rPr lang="en-US" altLang="zh-CN" sz="3600" b="1" dirty="0">
                <a:latin typeface="Times New Roman" panose="02020603050405020304" pitchFamily="18" charset="0"/>
              </a:rPr>
              <a:t>) </a:t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A. builds                        B. will build        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C. is building                D. will be built</a:t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4. Tomorrow there’s a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programme</a:t>
            </a:r>
            <a:r>
              <a:rPr lang="en-US" altLang="zh-CN" sz="3600" b="1" dirty="0">
                <a:latin typeface="Times New Roman" panose="02020603050405020304" pitchFamily="18" charset="0"/>
              </a:rPr>
              <a:t> about 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our school on TV. Then it _________ by  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millions of people. </a:t>
            </a:r>
            <a:r>
              <a:rPr lang="zh-CN" altLang="en-US" sz="3600" b="1" dirty="0">
                <a:latin typeface="Times New Roman" panose="02020603050405020304" pitchFamily="18" charset="0"/>
              </a:rPr>
              <a:t>　　     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latin typeface="Times New Roman" panose="02020603050405020304" pitchFamily="18" charset="0"/>
              </a:rPr>
              <a:t>辽宁沈阳</a:t>
            </a:r>
            <a:r>
              <a:rPr lang="en-US" altLang="zh-CN" sz="3600" b="1" dirty="0">
                <a:latin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A. will see                B. saw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C. will be seen         D. was seen</a:t>
            </a:r>
          </a:p>
          <a:p>
            <a:pPr algn="l">
              <a:lnSpc>
                <a:spcPct val="85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109571" name="Picture 3" descr="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35814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62484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362200"/>
            <a:ext cx="2209800" cy="685800"/>
          </a:xfrm>
          <a:noFill/>
        </p:spPr>
        <p:txBody>
          <a:bodyPr/>
          <a:lstStyle/>
          <a:p>
            <a:pPr algn="l"/>
            <a:r>
              <a:rPr lang="en-US" altLang="zh-CN" sz="3400" b="1" dirty="0">
                <a:solidFill>
                  <a:srgbClr val="CC00FF"/>
                </a:solidFill>
              </a:rPr>
              <a:t>Pollution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895600"/>
            <a:ext cx="7543800" cy="3200400"/>
          </a:xfrm>
          <a:noFill/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263525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Pollution is one of the biggest problem in the world today. In many places, rubbish (1)___________ (throw) into lakes and rivers, so many of them (2)____________ (pollute). 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200400" y="4038600"/>
            <a:ext cx="2057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is thrown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600200" y="5257800"/>
            <a:ext cx="2743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are polluted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609600" y="457200"/>
            <a:ext cx="78486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9750" indent="-539750" algn="l"/>
            <a:r>
              <a:rPr lang="en-US" altLang="zh-CN" sz="3400" b="1" dirty="0">
                <a:solidFill>
                  <a:srgbClr val="FF6600"/>
                </a:solidFill>
              </a:rPr>
              <a:t>II. Kitty is writing an article about pollution. Help her complete the article using the passive voice.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57200" y="762000"/>
            <a:ext cx="800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tabLst>
                <a:tab pos="263525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In some cities, the air (3)________ (fill) with pollution. This makes people ill, and more people (4)_____________ (hurt) in the future if it is not cleaned up.</a:t>
            </a:r>
          </a:p>
          <a:p>
            <a:pPr algn="l">
              <a:lnSpc>
                <a:spcPct val="120000"/>
              </a:lnSpc>
              <a:tabLst>
                <a:tab pos="263525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As well as people, animals (5)___________ (harm) by pollution. Land and water pollution kills many animals every year. If we do not act to improve the environment,</a:t>
            </a:r>
            <a:r>
              <a:rPr lang="en-US" altLang="zh-CN" sz="3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5257800" y="762000"/>
            <a:ext cx="2057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is filled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581400" y="1981200"/>
            <a:ext cx="28956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will be hurt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943600" y="3275013"/>
            <a:ext cx="25908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are harmed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1116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263525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more living things (6)____________ (kill) by pollution.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263525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However, there is some good news. A show (7)___________ (hold) at the town hall this Friday evening. All of us will have a chance to think about the world around us. On that day, we (8)_____________ (show) how to protect the environment.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263525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If we work together, we can make the world a better place.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572000" y="381000"/>
            <a:ext cx="28956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will be killed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066800" y="2133600"/>
            <a:ext cx="2438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will be held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429000" y="3962400"/>
            <a:ext cx="2743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will be shown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  <p:bldP spid="1126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28600" y="282575"/>
            <a:ext cx="907415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</a:rPr>
              <a:t>III  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Translation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1.More young people will be invited to 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join this year’s evening party.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2.This magazine will be returned to the 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library in a week.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3.Two libraries will be built in our 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hometown.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4.Where will the fridge be bought by them?</a:t>
            </a:r>
          </a:p>
          <a:p>
            <a:pPr algn="l"/>
            <a:r>
              <a:rPr lang="en-US" altLang="zh-CN" sz="4000" dirty="0">
                <a:latin typeface="Times New Roman" panose="02020603050405020304" pitchFamily="18" charset="0"/>
              </a:rPr>
              <a:t>5.When will these plants be protected?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476375" y="990600"/>
            <a:ext cx="59769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9900CC"/>
                </a:solidFill>
                <a:latin typeface="Times New Roman" panose="02020603050405020304" pitchFamily="18" charset="0"/>
              </a:rPr>
              <a:t>Complete the passage with the correct form of the words. 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555875" y="225425"/>
            <a:ext cx="396081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300" b="1">
                <a:solidFill>
                  <a:srgbClr val="00C000"/>
                </a:solidFill>
                <a:ea typeface="华文新魏" panose="02010800040101010101" charset="-122"/>
              </a:rPr>
              <a:t>巩固练习</a:t>
            </a:r>
          </a:p>
        </p:txBody>
      </p:sp>
      <p:pic>
        <p:nvPicPr>
          <p:cNvPr id="115716" name="Picture 4" descr="t01b4347b25a26907d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22002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巴西世界杯专用球与大力神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514600"/>
            <a:ext cx="2514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 descr="1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667000"/>
            <a:ext cx="2438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4000"/>
              <a:t>The World cup _________(hold) every 4 years.In 1950 the FIFA _______(hold)in Brazil.It ___________(hold )there this year.It __________(hold) on June 13th.It  ______________(last)about a month.</a:t>
            </a:r>
            <a:r>
              <a:rPr lang="en-US" altLang="zh-CN"/>
              <a:t>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572000" y="1400175"/>
            <a:ext cx="158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is held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90600" y="2568575"/>
            <a:ext cx="206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was held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762000" y="3352800"/>
            <a:ext cx="2668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will be held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574925" y="3806825"/>
            <a:ext cx="2668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will be held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651125" y="4492625"/>
            <a:ext cx="2968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lasts/will last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sz="4000"/>
              <a:t>  The World Cup __________(consider)the most popular sporting events in the world.The team must ________(take) part in elimilation games within their own continents before it ________(qualify) to become one of the 32 nations  in the final.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considered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524000" y="3530600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take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743200" y="45720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is qualified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4525963"/>
          </a:xfrm>
          <a:noFill/>
        </p:spPr>
        <p:txBody>
          <a:bodyPr/>
          <a:lstStyle/>
          <a:p>
            <a:r>
              <a:rPr lang="en-US" altLang="zh-CN" sz="4000"/>
              <a:t>Brazil is the most successful world cup team.It ________(win) the tournamt 5 times.World cup trophy _______(weigh)4.97kilos.It _________(make) of pure gold.</a:t>
            </a:r>
          </a:p>
          <a:p>
            <a:r>
              <a:rPr lang="en-US" altLang="zh-CN" sz="4000"/>
              <a:t>It’s a pity that Chinese football team __________(take) part in it only once.We hope they ________(see) in the World Cup in the future. 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876800" y="762000"/>
            <a:ext cx="1949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has won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438400" y="2057400"/>
            <a:ext cx="1652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weighs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066800" y="2743200"/>
            <a:ext cx="167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made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209800" y="4038600"/>
            <a:ext cx="226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has taken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609600" y="5283200"/>
            <a:ext cx="241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 be seen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0295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Millions of people around the world (1) _________ (watch) the last Olympic Games. And the next Olympic Games (2)____________ (see) by millions more. Some stars of the last Olympics (3) ______________ (train) at special schools. Special programme was set up help them. 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watched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258888" y="2852738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 be seen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11188" y="4227513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were trained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塑料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3581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 descr="塑料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2863" y="228600"/>
            <a:ext cx="244633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5588" y="5029200"/>
            <a:ext cx="88884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</a:rPr>
              <a:t>In Switzerland what do people do with the things like</a:t>
            </a:r>
          </a:p>
          <a:p>
            <a:pPr algn="l"/>
            <a:r>
              <a:rPr lang="en-US" altLang="zh-CN" sz="3200" dirty="0" err="1">
                <a:latin typeface="Times New Roman" panose="02020603050405020304" pitchFamily="18" charset="0"/>
              </a:rPr>
              <a:t>plastic,paper</a:t>
            </a:r>
            <a:r>
              <a:rPr lang="en-US" altLang="zh-CN" sz="3200" dirty="0">
                <a:latin typeface="Times New Roman" panose="02020603050405020304" pitchFamily="18" charset="0"/>
              </a:rPr>
              <a:t> and glass?</a:t>
            </a:r>
          </a:p>
        </p:txBody>
      </p:sp>
      <p:pic>
        <p:nvPicPr>
          <p:cNvPr id="75781" name="Picture 5" descr="u=3749917079,1974606554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19400"/>
            <a:ext cx="26193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u=2506718630,2558246891&amp;fm=21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819400"/>
            <a:ext cx="32099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84213" y="717550"/>
            <a:ext cx="79914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There, students’ performance (4) _____________ (record) and (5) ___________ (compare) with the world's beat sports stars. The coaches (6) _______ (use) the information to chaining programmes, The same programmes (7) ______ also _______ (help) to make the stars of the future.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55650" y="1436688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was recorded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755650" y="2163763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compared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476375" y="3603625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used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068763" y="49657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will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516688" y="49006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219200" y="5546725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display  </a:t>
            </a:r>
            <a:r>
              <a:rPr kumimoji="1" lang="en-US" altLang="zh-CN" sz="4000" b="1" i="1">
                <a:solidFill>
                  <a:srgbClr val="CC00FF"/>
                </a:solidFill>
                <a:latin typeface="Times New Roman" panose="02020603050405020304" pitchFamily="18" charset="0"/>
              </a:rPr>
              <a:t>vt. &amp; vi</a:t>
            </a:r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.  </a:t>
            </a:r>
            <a:r>
              <a:rPr kumimoji="1" lang="zh-CN" altLang="en-US" sz="4000" b="1">
                <a:solidFill>
                  <a:srgbClr val="CC00FF"/>
                </a:solidFill>
                <a:latin typeface="Times New Roman" panose="02020603050405020304" pitchFamily="18" charset="0"/>
              </a:rPr>
              <a:t>展示</a:t>
            </a:r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; </a:t>
            </a:r>
            <a:r>
              <a:rPr kumimoji="1" lang="zh-CN" altLang="en-US" sz="4000" b="1">
                <a:solidFill>
                  <a:srgbClr val="CC00FF"/>
                </a:solidFill>
                <a:latin typeface="Times New Roman" panose="02020603050405020304" pitchFamily="18" charset="0"/>
              </a:rPr>
              <a:t>陈列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06575"/>
            <a:ext cx="51816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54102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污染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590800" y="56388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pollute  </a:t>
            </a:r>
            <a:r>
              <a:rPr kumimoji="1" lang="en-US" altLang="zh-CN" sz="4000" b="1" i="1">
                <a:solidFill>
                  <a:srgbClr val="CC00FF"/>
                </a:solidFill>
                <a:latin typeface="Times New Roman" panose="02020603050405020304" pitchFamily="18" charset="0"/>
              </a:rPr>
              <a:t>vt</a:t>
            </a:r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. </a:t>
            </a:r>
            <a:r>
              <a:rPr kumimoji="1" lang="zh-CN" altLang="en-US" sz="4000" b="1">
                <a:solidFill>
                  <a:srgbClr val="CC00FF"/>
                </a:solidFill>
                <a:latin typeface="Times New Roman" panose="02020603050405020304" pitchFamily="18" charset="0"/>
              </a:rPr>
              <a:t>污染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伤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15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286000" y="5334000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harm   </a:t>
            </a:r>
            <a:r>
              <a:rPr kumimoji="1" lang="en-US" altLang="zh-CN" sz="4000" b="1" i="1">
                <a:solidFill>
                  <a:srgbClr val="CC00FF"/>
                </a:solidFill>
                <a:latin typeface="Times New Roman" panose="02020603050405020304" pitchFamily="18" charset="0"/>
              </a:rPr>
              <a:t>vt</a:t>
            </a:r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. </a:t>
            </a:r>
            <a:r>
              <a:rPr kumimoji="1" lang="zh-CN" altLang="en-US" sz="4000" b="1">
                <a:solidFill>
                  <a:srgbClr val="CC00FF"/>
                </a:solidFill>
                <a:latin typeface="Times New Roman" panose="02020603050405020304" pitchFamily="18" charset="0"/>
              </a:rPr>
              <a:t>伤害</a:t>
            </a:r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; </a:t>
            </a:r>
            <a:r>
              <a:rPr kumimoji="1" lang="zh-CN" altLang="en-US" sz="4000" b="1">
                <a:solidFill>
                  <a:srgbClr val="CC00FF"/>
                </a:solidFill>
                <a:latin typeface="Times New Roman" panose="02020603050405020304" pitchFamily="18" charset="0"/>
              </a:rPr>
              <a:t>损害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057400" y="54864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living  </a:t>
            </a:r>
            <a:r>
              <a:rPr kumimoji="1" lang="en-US" altLang="zh-CN" sz="4000" b="1" i="1">
                <a:solidFill>
                  <a:srgbClr val="CC00FF"/>
                </a:solidFill>
                <a:latin typeface="Times New Roman" panose="02020603050405020304" pitchFamily="18" charset="0"/>
              </a:rPr>
              <a:t>adj</a:t>
            </a:r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. </a:t>
            </a:r>
            <a:r>
              <a:rPr kumimoji="1" lang="zh-CN" altLang="en-US" sz="4000" b="1">
                <a:solidFill>
                  <a:srgbClr val="CC00FF"/>
                </a:solidFill>
                <a:latin typeface="Times New Roman" panose="02020603050405020304" pitchFamily="18" charset="0"/>
              </a:rPr>
              <a:t>活着的</a:t>
            </a:r>
            <a:r>
              <a:rPr kumimoji="1" lang="en-US" altLang="zh-CN" sz="4000" b="1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4000" b="1">
                <a:solidFill>
                  <a:srgbClr val="CC00FF"/>
                </a:solidFill>
                <a:latin typeface="Times New Roman" panose="02020603050405020304" pitchFamily="18" charset="0"/>
              </a:rPr>
              <a:t>活的</a:t>
            </a: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7818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762000" y="2432050"/>
            <a:ext cx="7924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1. A cat __________ (keep) in my grandmother’s house.</a:t>
            </a:r>
          </a:p>
          <a:p>
            <a:pPr marL="457200" indent="-457200"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2. The concert __________ (hold) last </a:t>
            </a:r>
          </a:p>
          <a:p>
            <a:pPr marL="457200" indent="-457200"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Friday evening.</a:t>
            </a:r>
          </a:p>
          <a:p>
            <a:pPr marL="457200" indent="-457200"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3. Jane was made _________ (work) ten</a:t>
            </a:r>
          </a:p>
          <a:p>
            <a:pPr marL="457200" indent="-457200"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hours a day.</a:t>
            </a:r>
          </a:p>
        </p:txBody>
      </p:sp>
      <p:pic>
        <p:nvPicPr>
          <p:cNvPr id="126979" name="Picture 3" descr="exerci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78971"/>
            <a:ext cx="3352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81000" y="1600200"/>
            <a:ext cx="8369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I. </a:t>
            </a:r>
            <a:r>
              <a:rPr lang="zh-CN" altLang="en-US" sz="3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根据句意及括号内所给动词的提示填空。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2590800" y="2438400"/>
            <a:ext cx="1504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CC00FF"/>
                </a:solidFill>
                <a:latin typeface="Times New Roman" panose="02020603050405020304" pitchFamily="18" charset="0"/>
              </a:rPr>
              <a:t>is kept 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657600" y="3727450"/>
            <a:ext cx="17795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CC00FF"/>
                </a:solidFill>
                <a:latin typeface="Times New Roman" panose="02020603050405020304" pitchFamily="18" charset="0"/>
              </a:rPr>
              <a:t>was held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267200" y="4946650"/>
            <a:ext cx="17192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CC00FF"/>
                </a:solidFill>
                <a:latin typeface="Times New Roman" panose="02020603050405020304" pitchFamily="18" charset="0"/>
              </a:rPr>
              <a:t>to work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6982" grpId="0"/>
      <p:bldP spid="12698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838200" y="590550"/>
            <a:ext cx="80010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l">
              <a:lnSpc>
                <a:spcPct val="12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4. A new hospital _________________ ______ (build) in our city next year.</a:t>
            </a:r>
          </a:p>
          <a:p>
            <a:pPr marL="457200" indent="-457200" algn="l">
              <a:lnSpc>
                <a:spcPct val="12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5. More than 50 trees ________________ (plant) next month.</a:t>
            </a:r>
          </a:p>
          <a:p>
            <a:pPr marL="457200" indent="-457200" algn="l" eaLnBrk="0" hangingPunct="0">
              <a:lnSpc>
                <a:spcPct val="12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6._____all the money________________</a:t>
            </a:r>
          </a:p>
          <a:p>
            <a:pPr marL="457200" indent="-457200" algn="l" eaLnBrk="0" hangingPunct="0">
              <a:lnSpc>
                <a:spcPct val="12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(spend) on the new house by the couple next year?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029200" y="1905000"/>
            <a:ext cx="3125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CC00FF"/>
                </a:solidFill>
                <a:latin typeface="Times New Roman" panose="02020603050405020304" pitchFamily="18" charset="0"/>
              </a:rPr>
              <a:t>Will  be planted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267200" y="685800"/>
            <a:ext cx="360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CC00FF"/>
                </a:solidFill>
                <a:latin typeface="Times New Roman" panose="02020603050405020304" pitchFamily="18" charset="0"/>
              </a:rPr>
              <a:t>will / is going to be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371600" y="1371600"/>
            <a:ext cx="11572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CC00FF"/>
                </a:solidFill>
                <a:latin typeface="Times New Roman" panose="02020603050405020304" pitchFamily="18" charset="0"/>
              </a:rPr>
              <a:t>built 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295400" y="3276600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Will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800600" y="3200400"/>
            <a:ext cx="404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be going to be spent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omework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7750" y="581025"/>
            <a:ext cx="4083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914400" y="2409825"/>
            <a:ext cx="7315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52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780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0977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238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895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467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039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11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Review the contents of this lesson.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Finish the exercises in the workbook.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Preview the next lesson.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noFill/>
        </p:spPr>
        <p:txBody>
          <a:bodyPr/>
          <a:lstStyle/>
          <a:p>
            <a:pPr algn="l"/>
            <a:r>
              <a:rPr lang="en-US" altLang="zh-CN" sz="4000" dirty="0"/>
              <a:t>How do they deal with the old clothes in Switzerland?</a:t>
            </a:r>
          </a:p>
        </p:txBody>
      </p:sp>
      <p:pic>
        <p:nvPicPr>
          <p:cNvPr id="76804" name="Picture 4" descr="u=2039980896,3864398594&amp;fm=9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5410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258888" y="836613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3400" y="45720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In Switzerland ,if you cut down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trees, what will happen?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7828" name="Picture 4" descr="199_200810191854241H4M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410200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altLang="zh-CN" sz="4000"/>
              <a:t>If you drop in the public place, what will be the result?</a:t>
            </a:r>
          </a:p>
        </p:txBody>
      </p:sp>
      <p:pic>
        <p:nvPicPr>
          <p:cNvPr id="78852" name="Picture 4" descr="u=201925965,2022968810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u=1980821647,1989647558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657600"/>
            <a:ext cx="29241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58888" y="836613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09600" y="46482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 do they think of  rich resources in our country?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9876" name="Picture 4" descr="丰富的森林资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0104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altLang="zh-CN" sz="4000"/>
              <a:t>What kind of energy do the Swiss use?</a:t>
            </a:r>
          </a:p>
        </p:txBody>
      </p:sp>
      <p:pic>
        <p:nvPicPr>
          <p:cNvPr id="80900" name="Picture 4" descr="u=1689881363,3089740738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57600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u=3293386438,3056338930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27908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u=1830702701,2218552921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657600"/>
            <a:ext cx="27908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u=2905248685,3804823088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676400"/>
            <a:ext cx="2667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1764</Words>
  <Application>Microsoft Office PowerPoint</Application>
  <PresentationFormat>全屏显示(4:3)</PresentationFormat>
  <Paragraphs>267</Paragraphs>
  <Slides>47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华文新魏</vt:lpstr>
      <vt:lpstr>楷体_GB2312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How do they deal with the old clothes in Switzerland?</vt:lpstr>
      <vt:lpstr>PowerPoint 演示文稿</vt:lpstr>
      <vt:lpstr>If you drop in the public place, what will be the result?</vt:lpstr>
      <vt:lpstr>PowerPoint 演示文稿</vt:lpstr>
      <vt:lpstr>What kind of energy do the Swiss use?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被动语态的一般将来时的构成</vt:lpstr>
      <vt:lpstr>PowerPoint 演示文稿</vt:lpstr>
      <vt:lpstr>The students are talking about Environment Week. Help them make sentences using passive voice</vt:lpstr>
      <vt:lpstr>PowerPoint 演示文稿</vt:lpstr>
      <vt:lpstr>PowerPoint 演示文稿</vt:lpstr>
      <vt:lpstr>PowerPoint 演示文稿</vt:lpstr>
      <vt:lpstr>Lisa is telling her cousin Harry about a show that will be held in this Environment Week on the phone. Help Lisa answer Harry’s questions using the passive voice.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Pollution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F8FE4DF9AEBE466C9E37F0AF120C16B1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