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4"/>
  </p:notesMasterIdLst>
  <p:sldIdLst>
    <p:sldId id="340" r:id="rId3"/>
    <p:sldId id="262" r:id="rId4"/>
    <p:sldId id="281" r:id="rId5"/>
    <p:sldId id="282" r:id="rId6"/>
    <p:sldId id="339" r:id="rId7"/>
    <p:sldId id="298" r:id="rId8"/>
    <p:sldId id="299" r:id="rId9"/>
    <p:sldId id="300" r:id="rId10"/>
    <p:sldId id="305" r:id="rId11"/>
    <p:sldId id="309" r:id="rId12"/>
    <p:sldId id="324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0">
          <p15:clr>
            <a:srgbClr val="A4A3A4"/>
          </p15:clr>
        </p15:guide>
        <p15:guide id="2" pos="28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0000"/>
    <a:srgbClr val="009900"/>
    <a:srgbClr val="6600CC"/>
    <a:srgbClr val="0000CC"/>
    <a:srgbClr val="9900CC"/>
    <a:srgbClr val="CC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50"/>
        <p:guide pos="28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8084E-D455-45FC-902A-DE7427841D2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423CC-2A9B-4E7A-98B7-85925F025D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23CC-2A9B-4E7A-98B7-85925F025DA8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AF3013-B610-4A9C-8EBF-077FF235AE7C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F2CA0-B0D8-49B6-9408-6C89B3E2BB6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4B9C9E-9D54-4EEC-BE2B-90F266BA3B0F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C7A87-A297-4207-BDFF-04E6B78665D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AEE903-BF41-4AA3-A3EB-58543D989666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DD198-9162-4E99-9E83-F9BD7041A6A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DA4459-EA4C-4B3E-93DC-E436C78F94C6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6C345-75C9-40B4-86F3-A85CBC16637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F47CE4-B267-46FF-A1D1-FA45ED392907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A4B8F-8124-4238-91B6-37E6A5346E5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06879A-6209-43D3-A0E3-6A056B05B7B9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A3A66-9B48-4727-8EE1-0F5B0D18378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3B85EA-36B6-4AED-A906-ACCE96F66B76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3249E-5A27-4536-8B5E-B09DFB1EADB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80289A-4083-4227-9D9A-41386BE7BA45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39D88-9EFB-4E01-A093-A34AC57ABBF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14B25B-8886-4A4C-918F-787FA85D809B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826C9-DC55-4E69-970B-62969AED5BC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EF3EE4-EFEB-485B-A67B-C7ECB8127550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9272C-472C-41B0-BC35-F558B88E9EA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FDB31DC9-3626-478A-B4D5-9EB55740A991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167C6B3B-A4C6-41C4-A307-AF0291BD767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bbs.emu618.com/viewthread.php?tid=1697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9020" y="175264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200" b="1" kern="10" dirty="0" smtClean="0">
                <a:ln w="38100">
                  <a:noFill/>
                  <a:round/>
                </a:ln>
                <a:solidFill>
                  <a:srgbClr val="FF0000"/>
                </a:solidFill>
                <a:latin typeface="Adobe Caslon Pro Bold" pitchFamily="18" charset="0"/>
              </a:rPr>
              <a:t>Unit 1 Friends</a:t>
            </a:r>
            <a:endParaRPr lang="zh-CN" altLang="en-US" sz="7200" b="1" kern="10" dirty="0">
              <a:ln w="38100">
                <a:noFill/>
                <a:round/>
              </a:ln>
              <a:solidFill>
                <a:srgbClr val="FF0000"/>
              </a:solidFill>
              <a:latin typeface="Adobe Caslon Pro Bold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313586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kern="10" dirty="0" smtClean="0">
                <a:ln w="38100">
                  <a:noFill/>
                  <a:round/>
                </a:ln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/>
              </a:rPr>
              <a:t>Reading 1</a:t>
            </a:r>
            <a:endParaRPr lang="zh-CN" altLang="en-US" sz="3600" b="1" kern="10" dirty="0">
              <a:ln w="38100">
                <a:noFill/>
                <a:round/>
              </a:ln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33395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447800" y="762000"/>
            <a:ext cx="5943600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latin typeface="Comic Sans MS" panose="030F0702030302020204" pitchFamily="66" charset="0"/>
              </a:rPr>
              <a:t>Part B4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6600CC"/>
                </a:solidFill>
                <a:latin typeface="Comic Sans MS" panose="030F0702030302020204" pitchFamily="66" charset="0"/>
              </a:rPr>
              <a:t>1.worries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CC6600"/>
                </a:solidFill>
                <a:latin typeface="Comic Sans MS" panose="030F0702030302020204" pitchFamily="66" charset="0"/>
              </a:rPr>
              <a:t>2.keep a secret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  <a:latin typeface="Comic Sans MS" panose="030F0702030302020204" pitchFamily="66" charset="0"/>
              </a:rPr>
              <a:t>3.tell funny jokes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9900"/>
                </a:solidFill>
                <a:latin typeface="Comic Sans MS" panose="030F0702030302020204" pitchFamily="66" charset="0"/>
              </a:rPr>
              <a:t>4.feel bored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Comic Sans MS" panose="030F0702030302020204" pitchFamily="66" charset="0"/>
              </a:rPr>
              <a:t>5.share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99FF"/>
                </a:solidFill>
                <a:latin typeface="Comic Sans MS" panose="030F0702030302020204" pitchFamily="66" charset="0"/>
              </a:rPr>
              <a:t>6.ready to 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752600" y="1828800"/>
            <a:ext cx="6629400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anose="05000000000000000000" pitchFamily="2" charset="2"/>
              <a:buBlip>
                <a:blip r:embed="rId2"/>
              </a:buBlip>
            </a:pPr>
            <a:r>
              <a:rPr lang="zh-CN" altLang="en-US" sz="3200" dirty="0">
                <a:solidFill>
                  <a:srgbClr val="008000"/>
                </a:solidFill>
                <a:latin typeface="Comic Sans MS" panose="030F0702030302020204" pitchFamily="66" charset="0"/>
              </a:rPr>
              <a:t>Who would you choose as your  best friend， </a:t>
            </a:r>
            <a:r>
              <a:rPr lang="en-US" altLang="zh-CN" sz="3200" dirty="0">
                <a:solidFill>
                  <a:srgbClr val="008000"/>
                </a:solidFill>
                <a:latin typeface="Comic Sans MS" panose="030F0702030302020204" pitchFamily="66" charset="0"/>
              </a:rPr>
              <a:t>…</a:t>
            </a:r>
            <a:r>
              <a:rPr lang="zh-CN" altLang="en-US" sz="3200" dirty="0">
                <a:solidFill>
                  <a:srgbClr val="008000"/>
                </a:solidFill>
                <a:latin typeface="Comic Sans MS" panose="030F0702030302020204" pitchFamily="66" charset="0"/>
              </a:rPr>
              <a:t>?---</a:t>
            </a:r>
            <a:r>
              <a:rPr lang="zh-CN" altLang="en-US" sz="2000" dirty="0">
                <a:solidFill>
                  <a:srgbClr val="333399"/>
                </a:solidFill>
                <a:latin typeface="Comic Sans MS" panose="030F0702030302020204" pitchFamily="66" charset="0"/>
              </a:rPr>
              <a:t>I’ll choose Betty.</a:t>
            </a:r>
          </a:p>
          <a:p>
            <a:pPr eaLnBrk="0" hangingPunct="0">
              <a:spcBef>
                <a:spcPct val="50000"/>
              </a:spcBef>
              <a:buFont typeface="Wingdings" panose="05000000000000000000" pitchFamily="2" charset="2"/>
              <a:buBlip>
                <a:blip r:embed="rId2"/>
              </a:buBlip>
            </a:pPr>
            <a:r>
              <a:rPr lang="zh-CN" altLang="en-US" sz="3200" dirty="0">
                <a:solidFill>
                  <a:srgbClr val="008000"/>
                </a:solidFill>
                <a:latin typeface="Comic Sans MS" panose="030F0702030302020204" pitchFamily="66" charset="0"/>
              </a:rPr>
              <a:t>Why?---</a:t>
            </a:r>
            <a:r>
              <a:rPr lang="zh-CN" altLang="en-US" sz="2000" dirty="0">
                <a:solidFill>
                  <a:srgbClr val="333399"/>
                </a:solidFill>
                <a:latin typeface="Comic Sans MS" panose="030F0702030302020204" pitchFamily="66" charset="0"/>
              </a:rPr>
              <a:t>Because she is generous and helpful.</a:t>
            </a:r>
          </a:p>
          <a:p>
            <a:pPr eaLnBrk="0" hangingPunct="0">
              <a:spcBef>
                <a:spcPct val="50000"/>
              </a:spcBef>
              <a:buFont typeface="Wingdings" panose="05000000000000000000" pitchFamily="2" charset="2"/>
              <a:buBlip>
                <a:blip r:embed="rId2"/>
              </a:buBlip>
            </a:pPr>
            <a:r>
              <a:rPr lang="zh-CN" altLang="en-US" sz="3200" dirty="0">
                <a:solidFill>
                  <a:srgbClr val="008000"/>
                </a:solidFill>
                <a:latin typeface="Comic Sans MS" panose="030F0702030302020204" pitchFamily="66" charset="0"/>
              </a:rPr>
              <a:t>What does he/she look like?</a:t>
            </a:r>
          </a:p>
          <a:p>
            <a:pPr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rgbClr val="333399"/>
                </a:solidFill>
                <a:latin typeface="Comic Sans MS" panose="030F0702030302020204" pitchFamily="66" charset="0"/>
              </a:rPr>
              <a:t>       </a:t>
            </a:r>
            <a:r>
              <a:rPr lang="zh-CN" altLang="en-US" sz="2000" dirty="0">
                <a:solidFill>
                  <a:srgbClr val="333399"/>
                </a:solidFill>
                <a:latin typeface="Comic Sans MS" panose="030F0702030302020204" pitchFamily="66" charset="0"/>
              </a:rPr>
              <a:t>----She is slim and she has short hair</a:t>
            </a:r>
            <a:r>
              <a:rPr lang="zh-CN" altLang="en-US" sz="2000" dirty="0" smtClean="0">
                <a:solidFill>
                  <a:srgbClr val="333399"/>
                </a:solidFill>
                <a:latin typeface="Comic Sans MS" panose="030F0702030302020204" pitchFamily="66" charset="0"/>
              </a:rPr>
              <a:t>. </a:t>
            </a:r>
            <a:endParaRPr lang="zh-CN" altLang="en-US" sz="2000" dirty="0">
              <a:solidFill>
                <a:srgbClr val="333399"/>
              </a:solidFill>
              <a:latin typeface="Comic Sans MS" panose="030F0702030302020204" pitchFamily="66" charset="0"/>
            </a:endParaRPr>
          </a:p>
        </p:txBody>
      </p:sp>
      <p:pic>
        <p:nvPicPr>
          <p:cNvPr id="24582" name="Picture 6" descr="jianto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623230">
            <a:off x="4483100" y="469900"/>
            <a:ext cx="18764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TextBox 8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525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914400"/>
            <a:ext cx="670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She’d like to share everything with her friends.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28600" y="3581400"/>
            <a:ext cx="594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can tell her anything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she keeps my secrets. 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429000" y="4876800"/>
            <a:ext cx="335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a true friend</a:t>
            </a:r>
          </a:p>
        </p:txBody>
      </p:sp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0" y="4941888"/>
            <a:ext cx="8893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b="1">
              <a:latin typeface="Comic Sans MS" panose="030F0702030302020204" pitchFamily="66" charset="0"/>
            </a:endParaRPr>
          </a:p>
        </p:txBody>
      </p: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4191000" y="1828800"/>
            <a:ext cx="1946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generous</a:t>
            </a:r>
          </a:p>
        </p:txBody>
      </p:sp>
      <p:pic>
        <p:nvPicPr>
          <p:cNvPr id="6151" name="Picture 13" descr="图片1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143000"/>
            <a:ext cx="17113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15"/>
          <p:cNvSpPr txBox="1">
            <a:spLocks noChangeArrowheads="1"/>
          </p:cNvSpPr>
          <p:nvPr/>
        </p:nvSpPr>
        <p:spPr bwMode="auto">
          <a:xfrm>
            <a:off x="0" y="0"/>
            <a:ext cx="6019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Qualities of my friend</a:t>
            </a:r>
          </a:p>
        </p:txBody>
      </p:sp>
      <p:pic>
        <p:nvPicPr>
          <p:cNvPr id="6153" name="Picture 16" descr="图片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276600"/>
            <a:ext cx="23622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5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2209800" y="2409036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2209800" y="990600"/>
            <a:ext cx="213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1981200" y="4267200"/>
            <a:ext cx="213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funny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28600" y="5791200"/>
            <a:ext cx="2438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humour</a:t>
            </a:r>
            <a:r>
              <a:rPr lang="en-US" sz="36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ous</a:t>
            </a: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2374900" y="5029200"/>
            <a:ext cx="676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has a good 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sense </a:t>
            </a:r>
            <a:r>
              <a:rPr lang="en-US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humour.</a:t>
            </a:r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1524000" y="3581400"/>
            <a:ext cx="73850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4"/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She is good at </a:t>
            </a:r>
            <a:r>
              <a:rPr lang="en-US" sz="36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telling </a:t>
            </a:r>
            <a:r>
              <a:rPr lang="en-US" sz="36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jokes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4"/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She often makes us laugh.</a:t>
            </a:r>
          </a:p>
          <a:p>
            <a:pPr lvl="4"/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175" name="Picture 14" descr="图片3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0" y="0"/>
            <a:ext cx="2286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16"/>
          <p:cNvSpPr txBox="1">
            <a:spLocks noChangeArrowheads="1"/>
          </p:cNvSpPr>
          <p:nvPr/>
        </p:nvSpPr>
        <p:spPr bwMode="auto">
          <a:xfrm>
            <a:off x="228600" y="152400"/>
            <a:ext cx="6934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She can always help me with my problems. I can go to her when I am in trouble.</a:t>
            </a:r>
          </a:p>
        </p:txBody>
      </p:sp>
      <p:sp>
        <p:nvSpPr>
          <p:cNvPr id="7177" name="Rectangle 17"/>
          <p:cNvSpPr>
            <a:spLocks noChangeArrowheads="1"/>
          </p:cNvSpPr>
          <p:nvPr/>
        </p:nvSpPr>
        <p:spPr bwMode="auto">
          <a:xfrm>
            <a:off x="457200" y="2209800"/>
            <a:ext cx="79438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She is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willing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ready 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help me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any time</a:t>
            </a:r>
            <a:endParaRPr lang="en-US" sz="36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8" name="Picture 18" descr="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1242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矩形 10"/>
          <p:cNvSpPr>
            <a:spLocks noChangeArrowheads="1"/>
          </p:cNvSpPr>
          <p:nvPr/>
        </p:nvSpPr>
        <p:spPr bwMode="auto">
          <a:xfrm>
            <a:off x="3657600" y="1447800"/>
            <a:ext cx="1571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helpful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  <p:bldP spid="7174" grpId="0" autoUpdateAnimBg="0"/>
      <p:bldP spid="7176" grpId="0" autoUpdateAnimBg="0"/>
      <p:bldP spid="7177" grpId="0" autoUpdateAnimBg="0"/>
      <p:bldP spid="717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3581400"/>
            <a:ext cx="2667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short hair</a:t>
            </a:r>
          </a:p>
        </p:txBody>
      </p:sp>
      <p:pic>
        <p:nvPicPr>
          <p:cNvPr id="8195" name="Picture 5" descr="Pic_11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914400"/>
            <a:ext cx="220980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6" descr="Pic_28193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4600" y="3352800"/>
            <a:ext cx="26035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0" y="0"/>
            <a:ext cx="822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Appearance of friends: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2438400" y="5334000"/>
            <a:ext cx="27479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straight hair</a:t>
            </a:r>
          </a:p>
        </p:txBody>
      </p:sp>
      <p:pic>
        <p:nvPicPr>
          <p:cNvPr id="8200" name="Picture 5" descr="boy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1200" y="304800"/>
            <a:ext cx="2057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3352800" y="2590800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Wear small </a:t>
            </a:r>
            <a:r>
              <a:rPr 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round glasses</a:t>
            </a:r>
          </a:p>
        </p:txBody>
      </p:sp>
      <p:sp>
        <p:nvSpPr>
          <p:cNvPr id="8202" name="TextBox 9"/>
          <p:cNvSpPr txBox="1">
            <a:spLocks noChangeArrowheads="1"/>
          </p:cNvSpPr>
          <p:nvPr/>
        </p:nvSpPr>
        <p:spPr bwMode="auto">
          <a:xfrm>
            <a:off x="8153400" y="6324600"/>
            <a:ext cx="603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1200"/>
              <a:t>P9 B1</a:t>
            </a:r>
            <a:endParaRPr lang="zh-CN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19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981200" y="2362200"/>
            <a:ext cx="6477000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CC6600"/>
                </a:solidFill>
              </a:rPr>
              <a:t>Name</a:t>
            </a:r>
            <a:r>
              <a:rPr lang="zh-CN" altLang="en-US" sz="2400">
                <a:solidFill>
                  <a:srgbClr val="CC6600"/>
                </a:solidFill>
              </a:rPr>
              <a:t>：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CC6600"/>
                </a:solidFill>
              </a:rPr>
              <a:t>Looks:        the 4._________in his class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CC6600"/>
                </a:solidFill>
              </a:rPr>
              <a:t>                  wears small round 5.________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CC6600"/>
                </a:solidFill>
              </a:rPr>
              <a:t>Personality:has a good sense of 6._______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04800" y="96838"/>
            <a:ext cx="6477000" cy="188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2400"/>
              <a:t>Name</a:t>
            </a:r>
            <a:r>
              <a:rPr lang="zh-CN" altLang="en-US" sz="2400"/>
              <a:t>：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2400"/>
              <a:t>Looks:        1.________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2400"/>
              <a:t>                  has 2. _________ hair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2400"/>
              <a:t>Personality:3._________ and helpful</a:t>
            </a:r>
          </a:p>
        </p:txBody>
      </p:sp>
      <p:pic>
        <p:nvPicPr>
          <p:cNvPr id="33796" name="Picture 7" descr="D:\教学\8年级课件\牛津版八年级上\unit 1\图片\课本图片\readingB4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4191000"/>
            <a:ext cx="11271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6" descr="D:\教学\8年级课件\牛津版八年级上\unit 1\图片\课本图片\readingB3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362200"/>
            <a:ext cx="838200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11" descr="D:\教学\8年级课件\牛津版八年级上\unit 1\图片\课本图片\readingB8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0"/>
            <a:ext cx="11064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TextBox 10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71800" y="2093913"/>
            <a:ext cx="213360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TextBox 11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676400" y="0"/>
            <a:ext cx="1828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228600" y="4495800"/>
            <a:ext cx="8915400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9900CC"/>
                </a:solidFill>
              </a:rPr>
              <a:t>Name</a:t>
            </a:r>
            <a:r>
              <a:rPr lang="zh-CN" altLang="en-US" sz="2400">
                <a:solidFill>
                  <a:srgbClr val="9900CC"/>
                </a:solidFill>
              </a:rPr>
              <a:t>：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9900CC"/>
                </a:solidFill>
              </a:rPr>
              <a:t>Looks:        has big 7._______ eyes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9900CC"/>
                </a:solidFill>
              </a:rPr>
              <a:t>                  has long8.________hair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9900CC"/>
                </a:solidFill>
              </a:rPr>
              <a:t>Personality:9.___________     can keep a 10.______</a:t>
            </a:r>
          </a:p>
        </p:txBody>
      </p:sp>
      <p:pic>
        <p:nvPicPr>
          <p:cNvPr id="33799" name="TextBox 9"/>
          <p:cNvPicPr>
            <a:picLocks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295400" y="4267200"/>
            <a:ext cx="2133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438400" y="533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</a:rPr>
              <a:t>slim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971800" y="990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</a:rPr>
              <a:t>short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209800" y="15240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</a:rPr>
              <a:t>generous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4343400" y="2819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</a:rPr>
              <a:t>tallest boy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6400800" y="3276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</a:rPr>
              <a:t>glasses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6629400" y="3810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</a:rPr>
              <a:t>humour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3276600" y="4953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</a:rPr>
              <a:t>bright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3276600" y="5410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</a:rPr>
              <a:t>straight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2133600" y="59436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</a:rPr>
              <a:t>a true friend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6477000" y="5943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</a:rPr>
              <a:t>secret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5" grpId="0"/>
      <p:bldP spid="33806" grpId="0"/>
      <p:bldP spid="33807" grpId="0"/>
      <p:bldP spid="33808" grpId="0"/>
      <p:bldP spid="33809" grpId="0"/>
      <p:bldP spid="33810" grpId="0"/>
      <p:bldP spid="338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1447800"/>
            <a:ext cx="8839200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Betty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is 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very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fat.                                           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Betty is willing to help others any time.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She likes to share things with her  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friends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  <a:endParaRPr lang="en-US" altLang="zh-CN" sz="3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AutoNum type="arabicPeriod"/>
            </a:pP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4. She only gives seats to  old men  in need </a:t>
            </a:r>
          </a:p>
          <a:p>
            <a:pPr eaLnBrk="1" hangingPunct="1">
              <a:spcBef>
                <a:spcPts val="6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on the bus.</a:t>
            </a:r>
          </a:p>
          <a:p>
            <a:pPr eaLnBrk="1" hangingPunct="1">
              <a:spcBef>
                <a:spcPts val="6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5. She wants to be a dancer 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when she grows up.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661988" y="815975"/>
            <a:ext cx="5053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Betty</a:t>
            </a:r>
            <a:r>
              <a:rPr lang="en-US" sz="40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    ‘T’  or  ‘F’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-4763" y="1447800"/>
            <a:ext cx="461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-30163" y="2097088"/>
            <a:ext cx="4873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-71438" y="2676525"/>
            <a:ext cx="4873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0" y="3962400"/>
            <a:ext cx="466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0" y="5221288"/>
            <a:ext cx="466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</a:p>
        </p:txBody>
      </p:sp>
      <p:pic>
        <p:nvPicPr>
          <p:cNvPr id="19465" name="Picture 4" descr="3617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TextBox 13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422275" y="-287338"/>
            <a:ext cx="4451350" cy="117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Text Box 11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00" y="1066800"/>
            <a:ext cx="1914525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Text Box 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8200" y="3581400"/>
            <a:ext cx="2878138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Text Box 11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810000" y="4876800"/>
            <a:ext cx="2352675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0" name="矩形 17"/>
          <p:cNvSpPr>
            <a:spLocks noChangeArrowheads="1"/>
          </p:cNvSpPr>
          <p:nvPr/>
        </p:nvSpPr>
        <p:spPr bwMode="auto">
          <a:xfrm>
            <a:off x="1676400" y="4038600"/>
            <a:ext cx="838200" cy="5334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1"/>
            </a:solidFill>
            <a:miter lim="800000"/>
          </a:ln>
          <a:effectLst>
            <a:outerShdw dist="20000" dir="5400000" algn="ctr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autoUpdateAnimBg="0"/>
      <p:bldP spid="19461" grpId="0" build="p" autoUpdateAnimBg="0"/>
      <p:bldP spid="19462" grpId="0" build="p" autoUpdateAnimBg="0"/>
      <p:bldP spid="19463" grpId="0" build="p" autoUpdateAnimBg="0"/>
      <p:bldP spid="19464" grpId="0" build="p" autoUpdateAnimBg="0"/>
      <p:bldP spid="1947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6600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Max</a:t>
            </a:r>
            <a:r>
              <a:rPr lang="en-US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Answer some questions: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1219200"/>
            <a:ext cx="10242550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buFont typeface="Arial" panose="020B0604020202020204" pitchFamily="34" charset="0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tall is Max?</a:t>
            </a:r>
          </a:p>
          <a:p>
            <a:pPr eaLnBrk="1" hangingPunct="1">
              <a:lnSpc>
                <a:spcPct val="115000"/>
              </a:lnSpc>
              <a:buFont typeface="Arial" panose="020B0604020202020204" pitchFamily="34" charset="0"/>
              <a:buAutoNum type="arabicPeriod"/>
            </a:pP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  <a:buFont typeface="Arial" panose="020B0604020202020204" pitchFamily="34" charset="0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Does Max wear glasses? 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How does he look ?</a:t>
            </a:r>
          </a:p>
          <a:p>
            <a:pPr eaLnBrk="1" hangingPunct="1">
              <a:lnSpc>
                <a:spcPct val="115000"/>
              </a:lnSpc>
            </a:pP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3. 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When we are with Max, How do we feel? Why?</a:t>
            </a:r>
          </a:p>
          <a:p>
            <a:pPr eaLnBrk="1" hangingPunct="1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 Do his legs fit 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well 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school desks?</a:t>
            </a:r>
          </a:p>
          <a:p>
            <a:pPr eaLnBrk="1" hangingPunct="1">
              <a:lnSpc>
                <a:spcPct val="115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What happens to him when he walks past the desk?		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464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Almost 1.75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metres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tall.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1000" y="2849563"/>
            <a:ext cx="845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Yes. He </a:t>
            </a:r>
            <a:r>
              <a:rPr lang="zh-CN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looks smart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28600" y="4098925"/>
            <a:ext cx="9906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never feel bored. He tells funny jokes.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1000" y="5638800"/>
            <a:ext cx="868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No. He often knocks our books and pens o</a:t>
            </a:r>
            <a:r>
              <a:rPr lang="zh-CN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nto the floor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0488" name="Picture 5" descr="5_63_cf33d2ece3889c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72400" y="0"/>
            <a:ext cx="13716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TextBox 9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457200" y="-304800"/>
            <a:ext cx="44513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  <p:bldP spid="20485" grpId="0" autoUpdateAnimBg="0"/>
      <p:bldP spid="2048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600200" y="609600"/>
            <a:ext cx="4730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May</a:t>
            </a:r>
            <a:r>
              <a:rPr lang="en-US" sz="32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Fill in the blanks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28600" y="1449388"/>
            <a:ext cx="89154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May is </a:t>
            </a: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shorter than me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 She has _______</a:t>
            </a: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__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hair. Everyone thinks she is very ______.</a:t>
            </a:r>
          </a:p>
          <a:p>
            <a:pPr eaLnBrk="1" hangingPunct="1"/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May is a ____ friend. When something</a:t>
            </a:r>
          </a:p>
          <a:p>
            <a:pPr eaLnBrk="1" hangingPunct="1"/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_______ me, I can always go to her. I can tell her ________ because she can ____ a ______.</a:t>
            </a:r>
          </a:p>
          <a:p>
            <a:pPr eaLnBrk="1" hangingPunct="1"/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She  ____ </a:t>
            </a: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often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and never ______________</a:t>
            </a:r>
          </a:p>
          <a:p>
            <a:pPr eaLnBrk="1" hangingPunct="1"/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about anyone.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1724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straight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304800" y="2438400"/>
            <a:ext cx="1381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pretty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2957513" y="3124200"/>
            <a:ext cx="10048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true</a:t>
            </a: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309563" y="3657600"/>
            <a:ext cx="16716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worries</a:t>
            </a: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990600" y="4191000"/>
            <a:ext cx="191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anything</a:t>
            </a: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6140450" y="423545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keep</a:t>
            </a: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7543800" y="4191000"/>
            <a:ext cx="1327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secret</a:t>
            </a:r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1219200" y="5334000"/>
            <a:ext cx="137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smiles</a:t>
            </a:r>
            <a:endParaRPr lang="en-US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21516" name="Picture 7" descr="3477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0"/>
            <a:ext cx="152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TextBox 14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422275" y="-287338"/>
            <a:ext cx="4451350" cy="117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8" name="矩形 15"/>
          <p:cNvSpPr>
            <a:spLocks noChangeArrowheads="1"/>
          </p:cNvSpPr>
          <p:nvPr/>
        </p:nvSpPr>
        <p:spPr bwMode="auto">
          <a:xfrm>
            <a:off x="5410200" y="5257800"/>
            <a:ext cx="3435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says a bad word 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21519" name="TextBox 16"/>
          <p:cNvSpPr txBox="1">
            <a:spLocks noChangeArrowheads="1"/>
          </p:cNvSpPr>
          <p:nvPr/>
        </p:nvSpPr>
        <p:spPr bwMode="auto">
          <a:xfrm>
            <a:off x="8153400" y="6324600"/>
            <a:ext cx="646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1200"/>
              <a:t>P9  B2</a:t>
            </a:r>
            <a:endParaRPr lang="zh-CN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 autoUpdateAnimBg="0"/>
      <p:bldP spid="21509" grpId="0" build="p" autoUpdateAnimBg="0"/>
      <p:bldP spid="21510" grpId="0" build="p" autoUpdateAnimBg="0"/>
      <p:bldP spid="21511" grpId="0" build="p" autoUpdateAnimBg="0"/>
      <p:bldP spid="21512" grpId="0" build="p" autoUpdateAnimBg="0"/>
      <p:bldP spid="21513" grpId="0" build="p" autoUpdateAnimBg="0"/>
      <p:bldP spid="21514" grpId="0" build="p" autoUpdateAnimBg="0"/>
      <p:bldP spid="21515" grpId="0" build="p" autoUpdateAnimBg="0"/>
      <p:bldP spid="215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371600" y="228600"/>
            <a:ext cx="792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Part B2  </a:t>
            </a:r>
            <a:r>
              <a:rPr lang="en-US" sz="36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True or false: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Betty is generous to old people only.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Betty wants to be a singer </a:t>
            </a: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the future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Max </a:t>
            </a: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looks smart in his small round glasses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Max is </a:t>
            </a: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not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good at telling jokes.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May is </a:t>
            </a: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sweet and pretty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May  likes to </a:t>
            </a: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say bad things about her friends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620000" y="914400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115300" y="1706563"/>
            <a:ext cx="647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153400" y="2667000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858000" y="3124200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  <a:endParaRPr lang="en-US" sz="3200" b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334000" y="3810000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419600" y="5105400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716463" y="1223963"/>
            <a:ext cx="2951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4343400" y="914400"/>
            <a:ext cx="3025775" cy="646113"/>
          </a:xfrm>
          <a:prstGeom prst="rect">
            <a:avLst/>
          </a:prstGeom>
          <a:solidFill>
            <a:srgbClr val="CDF3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everyone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371600" y="4419600"/>
            <a:ext cx="2374900" cy="639763"/>
          </a:xfrm>
          <a:prstGeom prst="rect">
            <a:avLst/>
          </a:prstGeom>
          <a:solidFill>
            <a:srgbClr val="CDF3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never </a:t>
            </a:r>
            <a:r>
              <a:rPr lang="zh-CN" alt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says</a:t>
            </a:r>
            <a:endParaRPr lang="en-US" sz="36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41" name="Text Box 12"/>
          <p:cNvSpPr txBox="1">
            <a:spLocks noChangeArrowheads="1"/>
          </p:cNvSpPr>
          <p:nvPr/>
        </p:nvSpPr>
        <p:spPr bwMode="auto">
          <a:xfrm>
            <a:off x="1752600" y="3048000"/>
            <a:ext cx="1295400" cy="639763"/>
          </a:xfrm>
          <a:prstGeom prst="rect">
            <a:avLst/>
          </a:prstGeom>
          <a:solidFill>
            <a:srgbClr val="CDF3C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very</a:t>
            </a:r>
            <a:endParaRPr lang="en-US" sz="36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 bldLvl="0" animBg="1" autoUpdateAnimBg="0"/>
      <p:bldP spid="22540" grpId="0" bldLvl="0" animBg="1" autoUpdateAnimBg="0"/>
      <p:bldP spid="22541" grpId="0" bldLvl="0" animBg="1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615</Words>
  <Application>Microsoft Office PowerPoint</Application>
  <PresentationFormat>全屏显示(4:3)</PresentationFormat>
  <Paragraphs>126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Adobe Caslon Pro Bold</vt:lpstr>
      <vt:lpstr>宋体</vt:lpstr>
      <vt:lpstr>微软雅黑</vt:lpstr>
      <vt:lpstr>Arial</vt:lpstr>
      <vt:lpstr>Calibri</vt:lpstr>
      <vt:lpstr>Comic Sans MS</vt:lpstr>
      <vt:lpstr>Times New Roman</vt:lpstr>
      <vt:lpstr>Wingdings</vt:lpstr>
      <vt:lpstr>WWW.2PPT.COM
</vt:lpstr>
      <vt:lpstr>第一PPT模板网-WWW.1PPT.COM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2022-02-07T07:13:47Z</dcterms:created>
  <dcterms:modified xsi:type="dcterms:W3CDTF">2023-01-16T20:58:56Z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7F79C6E429F8433984C99384B93977BB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