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2" r:id="rId4"/>
    <p:sldId id="264" r:id="rId5"/>
    <p:sldId id="306" r:id="rId6"/>
    <p:sldId id="358" r:id="rId7"/>
    <p:sldId id="308" r:id="rId8"/>
    <p:sldId id="273" r:id="rId9"/>
    <p:sldId id="363" r:id="rId10"/>
    <p:sldId id="364" r:id="rId11"/>
    <p:sldId id="365" r:id="rId12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116F1-5FEC-4E3B-A3F2-57BA566A56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074DA-398C-4A26-B0B7-221E7A18CC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0" y="2323683"/>
            <a:ext cx="91440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6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Don’t </a:t>
            </a:r>
            <a:r>
              <a:rPr lang="en-US" altLang="zh-CN" sz="6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Fall</a:t>
            </a:r>
            <a:r>
              <a:rPr lang="zh-CN" altLang="en-US" sz="6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6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Danny!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-26194" y="242888"/>
            <a:ext cx="562689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6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 a Champion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0" name="矩形 9"/>
          <p:cNvSpPr/>
          <p:nvPr/>
        </p:nvSpPr>
        <p:spPr>
          <a:xfrm>
            <a:off x="2924754" y="54781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0531" y="1512889"/>
            <a:ext cx="8343900" cy="13031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In seven hours and fifty-­seven minutes, you'll be the champion! 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在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小时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57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分之后，你将会成为冠军！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5775" y="2911475"/>
            <a:ext cx="8343900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in</a:t>
            </a:r>
            <a:r>
              <a:rPr lang="zh-CN" altLang="en-US" sz="2400" b="1" dirty="0">
                <a:latin typeface="Times New Roman" panose="02020603050405020304" pitchFamily="18" charset="0"/>
              </a:rPr>
              <a:t>是介词，意为“在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一段时间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之后”，常用于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时。对“</a:t>
            </a:r>
            <a:r>
              <a:rPr lang="en-US" altLang="zh-CN" sz="2400" b="1" dirty="0">
                <a:latin typeface="Times New Roman" panose="02020603050405020304" pitchFamily="18" charset="0"/>
              </a:rPr>
              <a:t>in</a:t>
            </a:r>
            <a:r>
              <a:rPr lang="zh-CN" altLang="en-US" sz="2400" b="1" dirty="0">
                <a:latin typeface="Times New Roman" panose="02020603050405020304" pitchFamily="18" charset="0"/>
              </a:rPr>
              <a:t>＋时间段”提问要用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。例如：</a:t>
            </a:r>
            <a:r>
              <a:rPr lang="en-US" altLang="zh-CN" sz="2400" b="1" dirty="0">
                <a:latin typeface="Times New Roman" panose="02020603050405020304" pitchFamily="18" charset="0"/>
              </a:rPr>
              <a:t>I'll be with you in a minute. </a:t>
            </a:r>
            <a:r>
              <a:rPr lang="zh-CN" altLang="en-US" sz="2400" b="1" dirty="0">
                <a:latin typeface="Times New Roman" panose="02020603050405020304" pitchFamily="18" charset="0"/>
              </a:rPr>
              <a:t>一分钟后我就到你那儿。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result will be announced in two weeks' time.</a:t>
            </a:r>
            <a:r>
              <a:rPr lang="zh-CN" altLang="en-US" sz="2400" b="1" dirty="0">
                <a:latin typeface="Times New Roman" panose="02020603050405020304" pitchFamily="18" charset="0"/>
              </a:rPr>
              <a:t>结果将于两周后宣布。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40531" y="3441702"/>
            <a:ext cx="32385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一般将来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101953" y="3559176"/>
            <a:ext cx="156805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soon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50056" y="5569141"/>
            <a:ext cx="8334375" cy="10618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</a:rPr>
              <a:t> </a:t>
            </a:r>
            <a:r>
              <a:rPr lang="zh-CN" altLang="en-US" sz="2000" b="1" dirty="0" smtClean="0">
                <a:latin typeface="Times New Roman" panose="02020603050405020304" pitchFamily="18" charset="0"/>
              </a:rPr>
              <a:t>若</a:t>
            </a:r>
            <a:r>
              <a:rPr lang="zh-CN" altLang="en-US" sz="2000" b="1" dirty="0">
                <a:latin typeface="Times New Roman" panose="02020603050405020304" pitchFamily="18" charset="0"/>
              </a:rPr>
              <a:t>要表达在过去“多长时间以后”，常用“</a:t>
            </a:r>
            <a:r>
              <a:rPr lang="en-US" altLang="zh-CN" sz="2000" b="1" dirty="0">
                <a:latin typeface="Times New Roman" panose="02020603050405020304" pitchFamily="18" charset="0"/>
              </a:rPr>
              <a:t>after</a:t>
            </a:r>
            <a:r>
              <a:rPr lang="zh-CN" altLang="en-US" sz="2000" b="1" dirty="0">
                <a:latin typeface="Times New Roman" panose="02020603050405020304" pitchFamily="18" charset="0"/>
              </a:rPr>
              <a:t>＋一段时间”或“一段时间＋</a:t>
            </a:r>
            <a:r>
              <a:rPr lang="en-US" altLang="zh-CN" sz="2000" b="1" dirty="0">
                <a:latin typeface="Times New Roman" panose="02020603050405020304" pitchFamily="18" charset="0"/>
              </a:rPr>
              <a:t>later”</a:t>
            </a:r>
            <a:r>
              <a:rPr lang="zh-CN" altLang="en-US" sz="20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9" grpId="0"/>
      <p:bldP spid="1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466" y="1757363"/>
            <a:ext cx="8929688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滨州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—Thanks ________ our government, we can play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sports on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 new playground next week.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—That's for sure! And we'll have a sports meeting ________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one month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A. for; in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to; in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C. for; after  	     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to; after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44416" y="1746250"/>
            <a:ext cx="1816894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endParaRPr lang="zh-CN" altLang="en-US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673894" y="167630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4" name="Group 16"/>
          <p:cNvGraphicFramePr>
            <a:graphicFrameLocks noGrp="1"/>
          </p:cNvGraphicFramePr>
          <p:nvPr/>
        </p:nvGraphicFramePr>
        <p:xfrm>
          <a:off x="391716" y="1922463"/>
          <a:ext cx="8189119" cy="2794635"/>
        </p:xfrm>
        <a:graphic>
          <a:graphicData uri="http://schemas.openxmlformats.org/drawingml/2006/table">
            <a:tbl>
              <a:tblPr/>
              <a:tblGrid>
                <a:gridCol w="653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1.champion________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亲戚；亲属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903935" y="3429001"/>
            <a:ext cx="11681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relative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706291" y="272732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冠军　</a:t>
            </a: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86916" y="1044576"/>
            <a:ext cx="2708672" cy="676275"/>
            <a:chOff x="183" y="1646"/>
            <a:chExt cx="4986" cy="1063"/>
          </a:xfrm>
        </p:grpSpPr>
        <p:pic>
          <p:nvPicPr>
            <p:cNvPr id="7181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7" name="Group 15"/>
          <p:cNvGraphicFramePr>
            <a:graphicFrameLocks noGrp="1"/>
          </p:cNvGraphicFramePr>
          <p:nvPr/>
        </p:nvGraphicFramePr>
        <p:xfrm>
          <a:off x="323850" y="1344613"/>
          <a:ext cx="8305800" cy="3277553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1.stand on one foot____________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put…down ____________</a:t>
                      </a:r>
                      <a:endParaRPr kumimoji="0" lang="en-US" altLang="zh-CN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打破一项世界纪录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．创造一项新的世界纪录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783931" y="1468438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一只脚站立　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625453" y="2178051"/>
            <a:ext cx="20377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放下来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46923" y="3074521"/>
            <a:ext cx="3971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break a world record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857751" y="3902076"/>
            <a:ext cx="3788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set a new world record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1" name="Group 15"/>
          <p:cNvGraphicFramePr>
            <a:graphicFrameLocks noGrp="1"/>
          </p:cNvGraphicFramePr>
          <p:nvPr/>
        </p:nvGraphicFramePr>
        <p:xfrm>
          <a:off x="427435" y="1028700"/>
          <a:ext cx="8468916" cy="5592763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布莱恩来了。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Brian ________ ________.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．我一只脚站立已经超过三分钟了。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 have been standing on one foot _____ ______ ______ three minutes.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詹妮，你太好了。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very kind ________ you, Jenny.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．聚会比世界纪录更重要！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The gathering is ________ ________ ________ a world record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！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085035" y="1408113"/>
            <a:ext cx="4093369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	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coming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368529" y="2573338"/>
            <a:ext cx="36040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for 	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more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than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107875" y="4140201"/>
            <a:ext cx="451842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That’s	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367086" y="5172076"/>
            <a:ext cx="55292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more 	    important 	      than</a:t>
            </a:r>
          </a:p>
        </p:txBody>
      </p:sp>
      <p:sp>
        <p:nvSpPr>
          <p:cNvPr id="9229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0243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9017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7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203676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7669" y="2517776"/>
            <a:ext cx="8327231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	</a:t>
            </a:r>
            <a:r>
              <a:rPr lang="en-US" altLang="zh-CN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set a new world record </a:t>
            </a:r>
            <a:r>
              <a:rPr lang="zh-CN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创造一项新的世界纪录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25066" y="3730705"/>
            <a:ext cx="8333184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want to set a new world record.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我想要创造一项新的世界纪录。</a:t>
            </a:r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416719" y="249387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16719" y="1418245"/>
            <a:ext cx="8333185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点拨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record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在此处作名词，意为“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，常见搭配：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set a record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创造一项纪录；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keep/hold a record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保持一项纪录；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break a record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打破一项纪录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He broke a school record last year.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去年他破了一项校纪录。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412582" y="1443645"/>
            <a:ext cx="1302544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纪录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229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根据汉语意思完成句子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谁创造了这项新纪录？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Who ________ the new 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？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保持一项世界纪录很难。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It's hard to ________ a ________ 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2531" y="3094038"/>
            <a:ext cx="41028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set	        	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record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835944" y="4516438"/>
            <a:ext cx="4212431" cy="576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keep/hold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world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973241" y="4505545"/>
            <a:ext cx="200620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record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339850"/>
            <a:ext cx="8343900" cy="1949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I have been standing on one foot for more than three minutes.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我一只脚站立已经超过三分钟了。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49" y="3294268"/>
            <a:ext cx="8634413" cy="31338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“have been standing”</a:t>
            </a:r>
            <a:r>
              <a:rPr lang="zh-CN" altLang="en-US" sz="2400" b="1" dirty="0">
                <a:latin typeface="Times New Roman" panose="02020603050405020304" pitchFamily="18" charset="0"/>
              </a:rPr>
              <a:t>是现在完成进行时态，其结构是“</a:t>
            </a:r>
            <a:r>
              <a:rPr lang="en-US" altLang="zh-CN" sz="2400" b="1" dirty="0">
                <a:latin typeface="Times New Roman" panose="02020603050405020304" pitchFamily="18" charset="0"/>
              </a:rPr>
              <a:t>have/has been</a:t>
            </a:r>
            <a:r>
              <a:rPr lang="zh-CN" altLang="en-US" sz="2400" b="1" dirty="0">
                <a:latin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</a:rPr>
              <a:t>doing”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。它表示从过去某一时间开始，一直到现在仍在进行或刚刚完成的动作。现在完成进行时强调进行的过程，也可表示以前反复发生的动作。例如：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What have you been doing all these years</a:t>
            </a:r>
            <a:r>
              <a:rPr lang="zh-CN" altLang="en-US" sz="2400" b="1" dirty="0">
                <a:latin typeface="Times New Roman" panose="02020603050405020304" pitchFamily="18" charset="0"/>
              </a:rPr>
              <a:t>？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这些年来你一直在做什么？</a:t>
            </a:r>
          </a:p>
        </p:txBody>
      </p:sp>
      <p:pic>
        <p:nvPicPr>
          <p:cNvPr id="13315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4104" y="1050925"/>
            <a:ext cx="6310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34603" y="917576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433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669" y="1933575"/>
            <a:ext cx="8611791" cy="3900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Jack's mother and my mother ________ together since they came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to the company.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have been working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worked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are working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work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7194" y="2012951"/>
            <a:ext cx="27503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Don’t Fall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Danny!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574</Words>
  <Application>Microsoft Office PowerPoint</Application>
  <PresentationFormat>全屏显示(4:3)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5099EE6BED2B401C96D42920F3A2C960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