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1" r:id="rId2"/>
    <p:sldId id="292" r:id="rId3"/>
    <p:sldId id="293" r:id="rId4"/>
    <p:sldId id="276" r:id="rId5"/>
    <p:sldId id="286" r:id="rId6"/>
    <p:sldId id="277" r:id="rId7"/>
    <p:sldId id="294" r:id="rId8"/>
    <p:sldId id="290" r:id="rId9"/>
    <p:sldId id="296" r:id="rId10"/>
    <p:sldId id="295" r:id="rId11"/>
    <p:sldId id="297" r:id="rId12"/>
    <p:sldId id="298" r:id="rId13"/>
    <p:sldId id="299" r:id="rId14"/>
    <p:sldId id="281" r:id="rId15"/>
    <p:sldId id="285" r:id="rId16"/>
    <p:sldId id="300" r:id="rId17"/>
    <p:sldId id="28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FA8F14-BCC5-40AE-A1E1-04BCF292EB2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FA8F14-BCC5-40AE-A1E1-04BCF292EB2C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 2" panose="05020102010507070707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rmtd.com.cn/Article/2007/200710/2007-10-27/20071027203220.html" TargetMode="External"/><Relationship Id="rId5" Type="http://schemas.openxmlformats.org/officeDocument/2006/relationships/hyperlink" Target="../../../user/&#26700;&#38754;/&#20999;&#32447;&#30340;&#24341;&#20837;&#65293;&#65293;&#35266;&#23519;&#19982;&#24605;&#32771;.exe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wuli.com/Experiment/Experiment_13794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hyperlink" Target="http://www.chinadv.com/tech/36056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2023269"/>
            <a:ext cx="9144000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6000" dirty="0">
                <a:solidFill>
                  <a:schemeClr val="tx2"/>
                </a:solidFill>
                <a:latin typeface="方正粗倩简体" pitchFamily="65" charset="-122"/>
                <a:ea typeface="方正粗倩简体" pitchFamily="65" charset="-122"/>
              </a:rPr>
              <a:t>切线的性质和判定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42611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/>
          <p:nvPr/>
        </p:nvGrpSpPr>
        <p:grpSpPr bwMode="auto">
          <a:xfrm>
            <a:off x="1331913" y="2620963"/>
            <a:ext cx="6408737" cy="2752725"/>
            <a:chOff x="864" y="1968"/>
            <a:chExt cx="4224" cy="2013"/>
          </a:xfrm>
        </p:grpSpPr>
        <p:sp>
          <p:nvSpPr>
            <p:cNvPr id="53252" name="Oval 4"/>
            <p:cNvSpPr>
              <a:spLocks noChangeArrowheads="1"/>
            </p:cNvSpPr>
            <p:nvPr/>
          </p:nvSpPr>
          <p:spPr bwMode="auto">
            <a:xfrm>
              <a:off x="2209" y="1968"/>
              <a:ext cx="1443" cy="14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 i="1">
                <a:latin typeface="+mn-lt"/>
                <a:ea typeface="+mn-ea"/>
              </a:endParaRPr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 flipV="1">
              <a:off x="1296" y="3408"/>
              <a:ext cx="3312" cy="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b="1" i="1">
                <a:latin typeface="+mn-lt"/>
                <a:ea typeface="+mn-ea"/>
              </a:endParaRPr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 flipH="1">
              <a:off x="1344" y="2640"/>
              <a:ext cx="1632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b="1" i="1">
                <a:latin typeface="+mn-lt"/>
                <a:ea typeface="+mn-ea"/>
              </a:endParaRP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2928" y="2640"/>
              <a:ext cx="1676" cy="7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b="1" i="1">
                <a:latin typeface="+mn-lt"/>
                <a:ea typeface="+mn-ea"/>
              </a:endParaRPr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2832" y="2303"/>
              <a:ext cx="384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864" y="3312"/>
              <a:ext cx="720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4704" y="3312"/>
              <a:ext cx="384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3" name="Text Box 11"/>
            <p:cNvSpPr txBox="1">
              <a:spLocks noChangeArrowheads="1"/>
            </p:cNvSpPr>
            <p:nvPr/>
          </p:nvSpPr>
          <p:spPr bwMode="auto">
            <a:xfrm>
              <a:off x="2736" y="3553"/>
              <a:ext cx="62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11188" y="44450"/>
            <a:ext cx="7616825" cy="25542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+mn-lt"/>
                <a:ea typeface="+mn-ea"/>
              </a:rPr>
              <a:t>直线</a:t>
            </a:r>
            <a:r>
              <a:rPr lang="en-US" altLang="zh-CN" sz="3200" b="1" i="1" dirty="0">
                <a:latin typeface="+mn-lt"/>
                <a:ea typeface="+mn-ea"/>
              </a:rPr>
              <a:t>AB</a:t>
            </a:r>
            <a:r>
              <a:rPr lang="zh-CN" altLang="en-US" sz="3200" b="1" dirty="0">
                <a:latin typeface="+mn-lt"/>
                <a:ea typeface="+mn-ea"/>
              </a:rPr>
              <a:t>经过圆</a:t>
            </a:r>
            <a:r>
              <a:rPr lang="en-US" altLang="zh-CN" sz="3200" b="1" i="1" dirty="0">
                <a:latin typeface="+mn-lt"/>
                <a:ea typeface="+mn-ea"/>
              </a:rPr>
              <a:t>O</a:t>
            </a:r>
            <a:r>
              <a:rPr lang="zh-CN" altLang="en-US" sz="3200" b="1" dirty="0">
                <a:latin typeface="+mn-lt"/>
                <a:ea typeface="+mn-ea"/>
              </a:rPr>
              <a:t>上的</a:t>
            </a:r>
            <a:r>
              <a:rPr lang="en-US" altLang="zh-CN" sz="3200" b="1" i="1" dirty="0">
                <a:latin typeface="+mn-lt"/>
                <a:ea typeface="+mn-ea"/>
              </a:rPr>
              <a:t>C</a:t>
            </a:r>
            <a:r>
              <a:rPr lang="zh-CN" altLang="en-US" sz="3200" b="1" dirty="0">
                <a:latin typeface="+mn-lt"/>
                <a:ea typeface="+mn-ea"/>
              </a:rPr>
              <a:t>，并且</a:t>
            </a:r>
            <a:r>
              <a:rPr lang="en-US" altLang="zh-CN" sz="3200" b="1" i="1" dirty="0">
                <a:latin typeface="+mn-lt"/>
                <a:ea typeface="+mn-ea"/>
              </a:rPr>
              <a:t>OA</a:t>
            </a:r>
            <a:r>
              <a:rPr lang="en-US" altLang="zh-CN" sz="3200" b="1" dirty="0">
                <a:latin typeface="+mn-lt"/>
                <a:ea typeface="+mn-ea"/>
              </a:rPr>
              <a:t>=</a:t>
            </a:r>
            <a:r>
              <a:rPr lang="en-US" altLang="zh-CN" sz="3200" b="1" i="1" dirty="0">
                <a:latin typeface="+mn-lt"/>
                <a:ea typeface="+mn-ea"/>
              </a:rPr>
              <a:t>OB</a:t>
            </a:r>
            <a:r>
              <a:rPr lang="zh-CN" altLang="en-US" sz="3200" b="1" dirty="0">
                <a:latin typeface="+mn-lt"/>
                <a:ea typeface="+mn-ea"/>
              </a:rPr>
              <a:t>，</a:t>
            </a:r>
            <a:r>
              <a:rPr lang="en-US" altLang="zh-CN" sz="3200" b="1" i="1" dirty="0">
                <a:latin typeface="+mn-lt"/>
                <a:ea typeface="+mn-ea"/>
              </a:rPr>
              <a:t>AC</a:t>
            </a:r>
            <a:r>
              <a:rPr lang="en-US" altLang="zh-CN" sz="3200" b="1" dirty="0">
                <a:latin typeface="+mn-lt"/>
                <a:ea typeface="+mn-ea"/>
              </a:rPr>
              <a:t>=</a:t>
            </a:r>
            <a:r>
              <a:rPr lang="en-US" altLang="zh-CN" sz="3200" b="1" i="1" dirty="0">
                <a:latin typeface="+mn-lt"/>
                <a:ea typeface="+mn-ea"/>
              </a:rPr>
              <a:t>BC</a:t>
            </a:r>
            <a:r>
              <a:rPr lang="zh-CN" altLang="en-US" sz="3200" b="1" dirty="0">
                <a:latin typeface="+mn-lt"/>
                <a:ea typeface="+mn-ea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+mn-lt"/>
                <a:ea typeface="+mn-ea"/>
              </a:rPr>
              <a:t>求证：直线</a:t>
            </a:r>
            <a:r>
              <a:rPr lang="en-US" altLang="zh-CN" sz="3200" b="1" i="1" dirty="0">
                <a:latin typeface="+mn-lt"/>
                <a:ea typeface="+mn-ea"/>
              </a:rPr>
              <a:t>AB</a:t>
            </a:r>
            <a:r>
              <a:rPr lang="zh-CN" altLang="en-US" sz="3200" b="1" dirty="0">
                <a:latin typeface="+mn-lt"/>
                <a:ea typeface="+mn-ea"/>
              </a:rPr>
              <a:t>是圆</a:t>
            </a:r>
            <a:r>
              <a:rPr lang="en-US" altLang="zh-CN" sz="3200" b="1" i="1" dirty="0">
                <a:latin typeface="+mn-lt"/>
                <a:ea typeface="+mn-ea"/>
              </a:rPr>
              <a:t>O</a:t>
            </a:r>
            <a:r>
              <a:rPr lang="en-US" altLang="zh-CN" sz="3200" b="1" dirty="0">
                <a:latin typeface="+mn-lt"/>
                <a:ea typeface="+mn-ea"/>
              </a:rPr>
              <a:t> </a:t>
            </a:r>
            <a:r>
              <a:rPr lang="zh-CN" altLang="en-US" sz="3200" b="1" dirty="0">
                <a:latin typeface="+mn-lt"/>
                <a:ea typeface="+mn-ea"/>
              </a:rPr>
              <a:t>的切线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4500563" y="3557588"/>
            <a:ext cx="0" cy="10795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b="1" i="1">
              <a:latin typeface="+mn-lt"/>
              <a:ea typeface="+mn-ea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07950" y="5286375"/>
            <a:ext cx="8964613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FF3300"/>
                </a:solidFill>
                <a:latin typeface="+mn-lt"/>
                <a:ea typeface="+mn-ea"/>
              </a:rPr>
              <a:t>证明一条直线是圆的切线时</a:t>
            </a: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  </a:t>
            </a:r>
            <a:r>
              <a:rPr kumimoji="1" lang="zh-CN" altLang="en-US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直线与圆有交点时，连接交点与圆心，证垂直</a:t>
            </a: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.</a:t>
            </a:r>
            <a:endParaRPr kumimoji="1" lang="en-US" altLang="zh-CN" sz="3200" b="1" dirty="0">
              <a:solidFill>
                <a:srgbClr val="FF33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7920038" cy="2308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已知：如图，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为∠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BAC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平分线上一点，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OD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⊥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AB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于点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D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，以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为圆心，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OD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为半径作⊙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.  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求证： ⊙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与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AC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相切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95288" y="4149725"/>
            <a:ext cx="8424862" cy="25542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FF3300"/>
                </a:solidFill>
                <a:latin typeface="+mn-lt"/>
                <a:ea typeface="+mn-ea"/>
              </a:rPr>
              <a:t>证明一条直线是圆的切线时</a:t>
            </a: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: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  </a:t>
            </a:r>
            <a:r>
              <a:rPr kumimoji="1" lang="zh-CN" altLang="en-US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直线与圆的交点不明确时，过圆心作直线的垂线，再证圆心到直线的距离等于半径</a:t>
            </a: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.</a:t>
            </a:r>
            <a:r>
              <a:rPr kumimoji="1" lang="zh-CN" altLang="en-US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（</a:t>
            </a:r>
            <a:r>
              <a:rPr kumimoji="1" lang="en-US" altLang="zh-CN" sz="3200" b="1" dirty="0">
                <a:solidFill>
                  <a:srgbClr val="0000FF"/>
                </a:solidFill>
                <a:latin typeface="+mn-lt"/>
                <a:ea typeface="+mn-ea"/>
                <a:sym typeface="Wingdings" panose="05000000000000000000" pitchFamily="2" charset="2"/>
              </a:rPr>
              <a:t>d=r</a:t>
            </a:r>
            <a:r>
              <a:rPr kumimoji="1" lang="en-US" altLang="zh-CN" sz="3200" b="1" dirty="0">
                <a:solidFill>
                  <a:srgbClr val="FF3300"/>
                </a:solidFill>
                <a:latin typeface="+mn-lt"/>
                <a:ea typeface="+mn-ea"/>
                <a:sym typeface="Wingdings" panose="05000000000000000000" pitchFamily="2" charset="2"/>
              </a:rPr>
              <a:t>)</a:t>
            </a:r>
            <a:endParaRPr kumimoji="1" lang="en-US" altLang="zh-CN" sz="3200" b="1" dirty="0">
              <a:solidFill>
                <a:srgbClr val="FF3300"/>
              </a:solidFill>
              <a:latin typeface="+mn-lt"/>
              <a:ea typeface="+mn-ea"/>
            </a:endParaRPr>
          </a:p>
        </p:txBody>
      </p:sp>
      <p:grpSp>
        <p:nvGrpSpPr>
          <p:cNvPr id="11268" name="Group 12"/>
          <p:cNvGrpSpPr>
            <a:grpSpLocks noChangeAspect="1"/>
          </p:cNvGrpSpPr>
          <p:nvPr/>
        </p:nvGrpSpPr>
        <p:grpSpPr bwMode="auto">
          <a:xfrm>
            <a:off x="5846763" y="2060575"/>
            <a:ext cx="2778125" cy="2360613"/>
            <a:chOff x="3683" y="1298"/>
            <a:chExt cx="1750" cy="1487"/>
          </a:xfrm>
        </p:grpSpPr>
        <p:sp>
          <p:nvSpPr>
            <p:cNvPr id="56331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742" y="1344"/>
              <a:ext cx="1691" cy="1392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342" y="1728"/>
              <a:ext cx="701" cy="70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 flipH="1">
              <a:off x="3892" y="1494"/>
              <a:ext cx="1055" cy="67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4767" y="1298"/>
              <a:ext cx="150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2800" b="1" i="1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  <a:endParaRPr lang="en-US" altLang="zh-CN" sz="2800" b="1" i="1" dirty="0">
                <a:latin typeface="+mn-lt"/>
                <a:ea typeface="+mn-ea"/>
              </a:endParaRPr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3892" y="2172"/>
              <a:ext cx="1073" cy="3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4785" y="2514"/>
              <a:ext cx="150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2800" b="1" i="1">
                  <a:solidFill>
                    <a:srgbClr val="000000"/>
                  </a:solidFill>
                  <a:latin typeface="+mn-lt"/>
                  <a:ea typeface="+mn-ea"/>
                </a:rPr>
                <a:t>C</a:t>
              </a:r>
              <a:endParaRPr lang="en-US" altLang="zh-CN" sz="2800" b="1" i="1">
                <a:latin typeface="+mn-lt"/>
                <a:ea typeface="+mn-ea"/>
              </a:endParaRPr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 flipH="1">
              <a:off x="3892" y="1998"/>
              <a:ext cx="1463" cy="17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5253" y="2028"/>
              <a:ext cx="0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zh-CN" sz="2800" b="1" i="1">
                <a:latin typeface="+mn-lt"/>
                <a:ea typeface="+mn-ea"/>
              </a:endParaRPr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4486" y="177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4331" y="1570"/>
              <a:ext cx="164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2800" b="1" i="1" dirty="0">
                  <a:solidFill>
                    <a:srgbClr val="000000"/>
                  </a:solidFill>
                  <a:latin typeface="+mn-lt"/>
                  <a:ea typeface="+mn-ea"/>
                </a:rPr>
                <a:t>D</a:t>
              </a:r>
              <a:endParaRPr lang="en-US" altLang="zh-CN" sz="2800" b="1" i="1" dirty="0">
                <a:latin typeface="+mn-lt"/>
                <a:ea typeface="+mn-ea"/>
              </a:endParaRPr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677" y="20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4737" y="2070"/>
              <a:ext cx="164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2800" b="1" i="1">
                  <a:solidFill>
                    <a:srgbClr val="000000"/>
                  </a:solidFill>
                  <a:latin typeface="+mn-lt"/>
                  <a:ea typeface="+mn-ea"/>
                </a:rPr>
                <a:t>O</a:t>
              </a:r>
              <a:endParaRPr lang="en-US" altLang="zh-CN" sz="2800" b="1" i="1">
                <a:latin typeface="+mn-lt"/>
                <a:ea typeface="+mn-ea"/>
              </a:endParaRPr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3880" y="21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6345" name="Rectangle 25"/>
            <p:cNvSpPr>
              <a:spLocks noChangeArrowheads="1"/>
            </p:cNvSpPr>
            <p:nvPr/>
          </p:nvSpPr>
          <p:spPr bwMode="auto">
            <a:xfrm>
              <a:off x="3683" y="2052"/>
              <a:ext cx="150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2800" b="1" i="1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  <a:endParaRPr lang="en-US" altLang="zh-CN" sz="2800" b="1" i="1" dirty="0">
                <a:latin typeface="+mn-lt"/>
                <a:ea typeface="+mn-ea"/>
              </a:endParaRPr>
            </a:p>
          </p:txBody>
        </p:sp>
      </p:grp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7164388" y="2852738"/>
            <a:ext cx="287337" cy="5048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grpSp>
        <p:nvGrpSpPr>
          <p:cNvPr id="3" name="Group 27"/>
          <p:cNvGrpSpPr/>
          <p:nvPr/>
        </p:nvGrpSpPr>
        <p:grpSpPr bwMode="auto">
          <a:xfrm>
            <a:off x="7019925" y="3284538"/>
            <a:ext cx="431800" cy="1100137"/>
            <a:chOff x="4422" y="2069"/>
            <a:chExt cx="272" cy="693"/>
          </a:xfrm>
        </p:grpSpPr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 flipH="1">
              <a:off x="4558" y="2069"/>
              <a:ext cx="136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11272" name="Text Box 29"/>
            <p:cNvSpPr txBox="1">
              <a:spLocks noChangeArrowheads="1"/>
            </p:cNvSpPr>
            <p:nvPr/>
          </p:nvSpPr>
          <p:spPr bwMode="auto">
            <a:xfrm>
              <a:off x="4422" y="2432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solidFill>
                    <a:schemeClr val="hlink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492500" y="260350"/>
            <a:ext cx="1944688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tx2"/>
                </a:solidFill>
                <a:latin typeface="+mn-lt"/>
                <a:ea typeface="+mn-ea"/>
              </a:rPr>
              <a:t>方法归纳：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84213" y="981075"/>
            <a:ext cx="734377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chemeClr val="tx2"/>
                </a:solidFill>
                <a:latin typeface="+mn-lt"/>
                <a:ea typeface="+mn-ea"/>
              </a:rPr>
              <a:t>证明一条直线是圆的切线的常见方法有两种：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7920037" cy="203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）当直线和圆有一个公共点时，把圆心和这个公共点连接起来，然后证明直线垂直于这条半径，简称“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作半径，证垂直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”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.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84213" y="3933825"/>
            <a:ext cx="7847012" cy="20304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(2)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当直线和圆的公共点没有明确时，可过圆心作直线的垂线，再证圆心到直线的距离等于半径，简称“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作垂直，证半径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”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  <p:bldP spid="573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8135937" cy="203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已知：如图，点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是⊙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外一点，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OA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交⊙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于点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AC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是⊙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的切线，切点是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，且∠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=30°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AB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=1.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求⊙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的半径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900113" y="2997200"/>
            <a:ext cx="6913562" cy="2892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方法归纳：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       已知圆的切线时，经常连接圆心和切点，得到半径垂直于切线，通过构造直角三角形来解决问题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9750" y="892175"/>
            <a:ext cx="2751138" cy="65246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n-lt"/>
                <a:ea typeface="+mn-ea"/>
              </a:rPr>
              <a:t>1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、判断题</a:t>
            </a:r>
            <a:r>
              <a:rPr kumimoji="1" lang="zh-CN" altLang="en-GB" sz="2800" b="1" dirty="0" smtClean="0">
                <a:solidFill>
                  <a:srgbClr val="0000FF"/>
                </a:solidFill>
                <a:latin typeface="+mn-lt"/>
                <a:ea typeface="+mn-ea"/>
              </a:rPr>
              <a:t>：</a:t>
            </a:r>
            <a:endParaRPr kumimoji="1" lang="zh-CN" altLang="en-US" sz="2800" b="1" dirty="0" smtClean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707313" y="3573463"/>
            <a:ext cx="609600" cy="6477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+mn-ea"/>
              </a:rPr>
              <a:t>×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12825" y="1582738"/>
            <a:ext cx="6910388" cy="121126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n-lt"/>
                <a:ea typeface="+mn-ea"/>
              </a:rPr>
              <a:t>(1) 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垂直于圆的半径的直线一定是这个圆的切线  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944563" y="2997200"/>
            <a:ext cx="7126287" cy="121285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n-lt"/>
                <a:ea typeface="+mn-ea"/>
              </a:rPr>
              <a:t>(2) 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过圆的半径的外端的直线一定是这个圆的切线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740650" y="1557338"/>
            <a:ext cx="609600" cy="6477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+mn-ea"/>
              </a:rPr>
              <a:t>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9" grpId="0" autoUpdateAnimBg="0"/>
      <p:bldP spid="31750" grpId="0" autoUpdateAnimBg="0"/>
      <p:bldP spid="31751" grpId="0" autoUpdateAnimBg="0"/>
      <p:bldP spid="317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20763" y="815975"/>
            <a:ext cx="7367587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如图，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是⊙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的直径，∠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45°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是⊙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的切线吗？为什么？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098925" y="15875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09600" y="1968500"/>
            <a:ext cx="5699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是⊙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的切线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。理由如下：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93925" y="3111500"/>
            <a:ext cx="184150" cy="5238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800" b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098925" y="3111500"/>
            <a:ext cx="184150" cy="5238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800" b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93738" y="3495675"/>
            <a:ext cx="5678487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又∵∠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BAC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＋∠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＋∠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＝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180°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84325" y="3873500"/>
            <a:ext cx="184150" cy="5238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800" b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93925" y="4635500"/>
            <a:ext cx="184150" cy="5238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800" b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84213" y="2492375"/>
            <a:ext cx="562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∵ 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45°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已知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) 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219200" y="4635500"/>
            <a:ext cx="2209800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∴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AC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⊥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AB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116013" y="5267325"/>
            <a:ext cx="3673475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smtClean="0">
                <a:solidFill>
                  <a:srgbClr val="FF0000"/>
                </a:solidFill>
                <a:latin typeface="+mn-lt"/>
              </a:rPr>
              <a:t>∴</a:t>
            </a:r>
            <a:r>
              <a:rPr kumimoji="1" lang="en-US" altLang="zh-CN" sz="2800" b="1" i="1" smtClean="0">
                <a:solidFill>
                  <a:srgbClr val="FF0000"/>
                </a:solidFill>
                <a:latin typeface="+mn-lt"/>
              </a:rPr>
              <a:t>AC</a:t>
            </a:r>
            <a:r>
              <a:rPr kumimoji="1" lang="zh-CN" altLang="en-US" sz="2800" b="1" smtClean="0">
                <a:solidFill>
                  <a:srgbClr val="FF0000"/>
                </a:solidFill>
                <a:latin typeface="+mn-lt"/>
              </a:rPr>
              <a:t>是⊙</a:t>
            </a:r>
            <a:r>
              <a:rPr kumimoji="1" lang="en-US" altLang="zh-CN" sz="2800" b="1" i="1" smtClean="0">
                <a:solidFill>
                  <a:srgbClr val="FF0000"/>
                </a:solidFill>
                <a:latin typeface="+mn-lt"/>
              </a:rPr>
              <a:t>O</a:t>
            </a:r>
            <a:r>
              <a:rPr kumimoji="1" lang="zh-CN" altLang="en-US" sz="2800" b="1" smtClean="0">
                <a:solidFill>
                  <a:srgbClr val="FF0000"/>
                </a:solidFill>
                <a:latin typeface="+mn-lt"/>
              </a:rPr>
              <a:t>的切线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07950" y="2924175"/>
            <a:ext cx="5530850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∴∠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＝∠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＝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45°(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</a:rPr>
              <a:t>等边对等角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)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838200" y="4043363"/>
            <a:ext cx="5786438" cy="5238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∴∠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 BAC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＝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180°-∠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-∠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</a:rPr>
              <a:t>＝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</a:rPr>
              <a:t>90°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 flipV="1">
            <a:off x="7099300" y="2579688"/>
            <a:ext cx="9525" cy="13716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</a:ln>
        </p:spPr>
        <p:txBody>
          <a:bodyPr wrap="none"/>
          <a:lstStyle/>
          <a:p>
            <a:pPr>
              <a:defRPr/>
            </a:pPr>
            <a:endParaRPr lang="zh-CN" altLang="en-US" sz="2800" i="1">
              <a:latin typeface="+mn-lt"/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7108825" y="2579688"/>
            <a:ext cx="1371600" cy="13716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</a:ln>
        </p:spPr>
        <p:txBody>
          <a:bodyPr wrap="none"/>
          <a:lstStyle/>
          <a:p>
            <a:pPr>
              <a:defRPr/>
            </a:pPr>
            <a:endParaRPr lang="zh-CN" altLang="en-US" sz="2800" i="1">
              <a:latin typeface="+mn-lt"/>
            </a:endParaRP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6372225" y="2598738"/>
            <a:ext cx="1330325" cy="1330325"/>
            <a:chOff x="4192" y="1728"/>
            <a:chExt cx="838" cy="838"/>
          </a:xfrm>
        </p:grpSpPr>
        <p:sp>
          <p:nvSpPr>
            <p:cNvPr id="15383" name="Text Box 19"/>
            <p:cNvSpPr txBox="1">
              <a:spLocks noChangeArrowheads="1"/>
            </p:cNvSpPr>
            <p:nvPr/>
          </p:nvSpPr>
          <p:spPr bwMode="auto">
            <a:xfrm>
              <a:off x="4681" y="192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15384" name="Group 20"/>
            <p:cNvGrpSpPr/>
            <p:nvPr/>
          </p:nvGrpSpPr>
          <p:grpSpPr bwMode="auto">
            <a:xfrm>
              <a:off x="4192" y="1728"/>
              <a:ext cx="838" cy="838"/>
              <a:chOff x="4192" y="1728"/>
              <a:chExt cx="838" cy="838"/>
            </a:xfrm>
          </p:grpSpPr>
          <p:sp>
            <p:nvSpPr>
              <p:cNvPr id="22553" name="Oval 21"/>
              <p:cNvSpPr>
                <a:spLocks noChangeArrowheads="1"/>
              </p:cNvSpPr>
              <p:nvPr/>
            </p:nvSpPr>
            <p:spPr bwMode="auto">
              <a:xfrm>
                <a:off x="4192" y="1728"/>
                <a:ext cx="838" cy="838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800" i="1">
                  <a:latin typeface="+mn-lt"/>
                </a:endParaRPr>
              </a:p>
            </p:txBody>
          </p:sp>
          <p:sp>
            <p:nvSpPr>
              <p:cNvPr id="22554" name="Text Box 22"/>
              <p:cNvSpPr txBox="1">
                <a:spLocks noChangeArrowheads="1"/>
              </p:cNvSpPr>
              <p:nvPr/>
            </p:nvSpPr>
            <p:spPr bwMode="auto">
              <a:xfrm>
                <a:off x="4471" y="1991"/>
                <a:ext cx="192" cy="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altLang="zh-CN" sz="2800" b="1" dirty="0" smtClean="0">
                    <a:solidFill>
                      <a:srgbClr val="FF0066"/>
                    </a:solidFill>
                    <a:latin typeface="+mn-lt"/>
                  </a:rPr>
                  <a:t>●</a:t>
                </a:r>
                <a:endParaRPr lang="en-US" altLang="zh-CN" sz="2800" b="1" dirty="0" smtClean="0">
                  <a:latin typeface="+mn-lt"/>
                </a:endParaRPr>
              </a:p>
            </p:txBody>
          </p:sp>
        </p:grpSp>
      </p:grpSp>
      <p:sp>
        <p:nvSpPr>
          <p:cNvPr id="44055" name="Line 23"/>
          <p:cNvSpPr>
            <a:spLocks noChangeShapeType="1"/>
          </p:cNvSpPr>
          <p:nvPr/>
        </p:nvSpPr>
        <p:spPr bwMode="auto">
          <a:xfrm flipH="1" flipV="1">
            <a:off x="7108825" y="3951288"/>
            <a:ext cx="1371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</a:ln>
        </p:spPr>
        <p:txBody>
          <a:bodyPr wrap="none"/>
          <a:lstStyle/>
          <a:p>
            <a:pPr>
              <a:defRPr/>
            </a:pPr>
            <a:endParaRPr lang="zh-CN" altLang="en-US" sz="2800" i="1">
              <a:latin typeface="+mn-lt"/>
            </a:endParaRP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6888163" y="3841750"/>
            <a:ext cx="42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6937375" y="216535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8386763" y="3689350"/>
            <a:ext cx="42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>
            <a:off x="285750" y="142875"/>
            <a:ext cx="2268538" cy="7651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 cmpd="thinThick">
            <a:solidFill>
              <a:srgbClr val="00FF00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做一做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9" grpId="0" autoUpdateAnimBg="0"/>
      <p:bldP spid="44042" grpId="0" autoUpdateAnimBg="0"/>
      <p:bldP spid="44043" grpId="0" autoUpdateAnimBg="0"/>
      <p:bldP spid="44045" grpId="0" autoUpdateAnimBg="0"/>
      <p:bldP spid="44046" grpId="0" autoUpdateAnimBg="0"/>
      <p:bldP spid="44047" grpId="0" autoUpdateAnimBg="0"/>
      <p:bldP spid="44056" grpId="0" autoUpdateAnimBg="0"/>
      <p:bldP spid="44057" grpId="0" autoUpdateAnimBg="0"/>
      <p:bldP spid="440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276475"/>
            <a:ext cx="320992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6910388" y="2781300"/>
            <a:ext cx="431800" cy="1296988"/>
            <a:chOff x="3152" y="1933"/>
            <a:chExt cx="272" cy="817"/>
          </a:xfrm>
        </p:grpSpPr>
        <p:sp>
          <p:nvSpPr>
            <p:cNvPr id="60420" name="Line 4"/>
            <p:cNvSpPr>
              <a:spLocks noChangeShapeType="1"/>
            </p:cNvSpPr>
            <p:nvPr/>
          </p:nvSpPr>
          <p:spPr bwMode="auto">
            <a:xfrm>
              <a:off x="3152" y="1933"/>
              <a:ext cx="272" cy="408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prstDash val="dash"/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 sz="2800" b="1">
                <a:latin typeface="+mn-lt"/>
                <a:ea typeface="+mn-ea"/>
              </a:endParaRPr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 flipV="1">
              <a:off x="3243" y="2296"/>
              <a:ext cx="181" cy="454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prstDash val="dash"/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 sz="2800" b="1">
                <a:latin typeface="+mn-lt"/>
                <a:ea typeface="+mn-ea"/>
              </a:endParaRPr>
            </a:p>
          </p:txBody>
        </p:sp>
      </p:grp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410368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2400" b="1">
              <a:latin typeface="+mn-lt"/>
              <a:ea typeface="+mn-ea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23850" y="981075"/>
            <a:ext cx="5545138" cy="50165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4000" b="1" dirty="0">
                <a:solidFill>
                  <a:srgbClr val="0000CC"/>
                </a:solidFill>
                <a:latin typeface="+mn-lt"/>
                <a:ea typeface="+mn-ea"/>
              </a:rPr>
              <a:t>3</a:t>
            </a:r>
            <a:r>
              <a:rPr kumimoji="1" lang="en-US" altLang="zh-CN" sz="4000" b="1" dirty="0">
                <a:solidFill>
                  <a:srgbClr val="0000CC"/>
                </a:solidFill>
                <a:latin typeface="+mn-ea"/>
                <a:ea typeface="+mn-ea"/>
              </a:rPr>
              <a:t>.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PA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、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PB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是⊙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O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的切线，切点分别为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A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、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B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，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C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是⊙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O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上一点，若∠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APB</a:t>
            </a:r>
            <a:r>
              <a:rPr kumimoji="1" lang="en-US" altLang="zh-CN" sz="4000" b="1" dirty="0">
                <a:solidFill>
                  <a:srgbClr val="0000CC"/>
                </a:solidFill>
                <a:latin typeface="+mn-lt"/>
                <a:ea typeface="+mn-ea"/>
              </a:rPr>
              <a:t>=40°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求∠</a:t>
            </a:r>
            <a:r>
              <a:rPr kumimoji="1" lang="en-US" altLang="zh-CN" sz="4000" b="1" i="1" dirty="0">
                <a:solidFill>
                  <a:srgbClr val="0000CC"/>
                </a:solidFill>
                <a:latin typeface="+mn-lt"/>
                <a:ea typeface="+mn-ea"/>
              </a:rPr>
              <a:t>ACB</a:t>
            </a:r>
            <a:r>
              <a:rPr kumimoji="1" lang="zh-CN" altLang="en-US" sz="4000" b="1" dirty="0">
                <a:solidFill>
                  <a:srgbClr val="0000CC"/>
                </a:solidFill>
                <a:latin typeface="+mn-lt"/>
                <a:ea typeface="+mn-ea"/>
              </a:rPr>
              <a:t>的度数</a:t>
            </a:r>
            <a:r>
              <a:rPr kumimoji="1" lang="en-US" altLang="zh-CN" sz="4000" b="1" dirty="0">
                <a:solidFill>
                  <a:srgbClr val="0000CC"/>
                </a:solidFill>
                <a:latin typeface="+mn-lt"/>
                <a:ea typeface="+mn-ea"/>
              </a:rPr>
              <a:t>.</a:t>
            </a:r>
          </a:p>
        </p:txBody>
      </p:sp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142875" y="142875"/>
            <a:ext cx="2268538" cy="7651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 cmpd="thinThick">
            <a:solidFill>
              <a:srgbClr val="00FF00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2786063" y="357188"/>
            <a:ext cx="3581400" cy="685800"/>
            <a:chOff x="768" y="336"/>
            <a:chExt cx="2256" cy="432"/>
          </a:xfrm>
        </p:grpSpPr>
        <p:grpSp>
          <p:nvGrpSpPr>
            <p:cNvPr id="17420" name="Group 3"/>
            <p:cNvGrpSpPr/>
            <p:nvPr/>
          </p:nvGrpSpPr>
          <p:grpSpPr bwMode="auto">
            <a:xfrm>
              <a:off x="768" y="365"/>
              <a:ext cx="1488" cy="331"/>
              <a:chOff x="1920" y="57"/>
              <a:chExt cx="2112" cy="237"/>
            </a:xfrm>
          </p:grpSpPr>
          <p:sp>
            <p:nvSpPr>
              <p:cNvPr id="24591" name="Rectangle 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3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zh-CN" sz="2800" b="1" dirty="0">
                    <a:latin typeface="+mn-lt"/>
                    <a:ea typeface="+mj-ea"/>
                  </a:rPr>
                  <a:t>      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+mn-lt"/>
                    <a:ea typeface="+mj-ea"/>
                  </a:rPr>
                  <a:t>小结：</a:t>
                </a:r>
                <a:endParaRPr lang="zh-CN" altLang="en-US" sz="2800" b="1" baseline="-25000" dirty="0">
                  <a:solidFill>
                    <a:srgbClr val="FF0000"/>
                  </a:solidFill>
                  <a:latin typeface="+mn-lt"/>
                  <a:ea typeface="+mj-ea"/>
                </a:endParaRPr>
              </a:p>
            </p:txBody>
          </p:sp>
          <p:sp>
            <p:nvSpPr>
              <p:cNvPr id="35845" name="Rectangle 5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6" cy="236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zh-CN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j-ea"/>
                </a:endParaRPr>
              </a:p>
            </p:txBody>
          </p:sp>
        </p:grpSp>
        <p:pic>
          <p:nvPicPr>
            <p:cNvPr id="17421" name="Picture 6" descr="678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2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0063" y="1214438"/>
            <a:ext cx="6580187" cy="5334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j-ea"/>
              </a:rPr>
              <a:t>1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j-ea"/>
              </a:rPr>
              <a:t>、如何判定一条直线是已知圆的切线？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0063" y="1819275"/>
            <a:ext cx="6880225" cy="5334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j-ea"/>
              </a:rPr>
              <a:t>(1)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j-ea"/>
              </a:rPr>
              <a:t>和圆只有一个公共点的直线是圆的切线；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28625" y="2428875"/>
            <a:ext cx="7286625" cy="5334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j-ea"/>
              </a:rPr>
              <a:t>(2)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j-ea"/>
              </a:rPr>
              <a:t>和圆心的距离等于半径的直线是圆的切线；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57188" y="3038475"/>
            <a:ext cx="7834312" cy="5334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j-ea"/>
              </a:rPr>
              <a:t>(3)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j-ea"/>
              </a:rPr>
              <a:t>过半径外端且和半径垂直的直线是圆的切线；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558088" y="2386013"/>
            <a:ext cx="1371600" cy="519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+mj-ea"/>
              </a:rPr>
              <a:t>(d=r)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857250" y="3643313"/>
            <a:ext cx="3589338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+mj-ea"/>
              </a:rPr>
              <a:t>A 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  <a:ea typeface="+mj-ea"/>
              </a:rPr>
              <a:t>、经过圆上的一点；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406900" y="3652838"/>
            <a:ext cx="2968625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+mj-ea"/>
              </a:rPr>
              <a:t>B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  <a:ea typeface="+mj-ea"/>
              </a:rPr>
              <a:t>、 垂直于半径；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14313" y="4357688"/>
            <a:ext cx="4711700" cy="5334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j-ea"/>
              </a:rPr>
              <a:t>2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j-ea"/>
              </a:rPr>
              <a:t>、圆的切线有什么性质？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714375" y="4929188"/>
            <a:ext cx="5386388" cy="5238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+mn-lt"/>
                <a:ea typeface="+mj-ea"/>
              </a:rPr>
              <a:t>圆的切线垂直于经过切点的半径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+mj-ea"/>
              </a:rPr>
              <a:t>. </a:t>
            </a:r>
            <a:endParaRPr kumimoji="1" lang="zh-CN" altLang="en-US" sz="2800" b="1" dirty="0" smtClean="0">
              <a:solidFill>
                <a:srgbClr val="FF0000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  <p:bldP spid="35853" grpId="0" autoUpdateAnimBg="0"/>
      <p:bldP spid="35854" grpId="0" autoUpdateAnimBg="0"/>
      <p:bldP spid="35855" grpId="0" autoUpdateAnimBg="0"/>
      <p:bldP spid="358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6858000" y="5011738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6248400" y="6459538"/>
            <a:ext cx="228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315200" y="5316538"/>
            <a:ext cx="762000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i="1">
                <a:latin typeface="+mn-lt"/>
                <a:ea typeface="+mn-ea"/>
              </a:rPr>
              <a:t>.O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05800" y="6002338"/>
            <a:ext cx="609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50825" y="5229225"/>
            <a:ext cx="15303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+mn-lt"/>
                <a:ea typeface="+mn-ea"/>
              </a:rPr>
              <a:t>特点：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6781800" y="3184525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7239000" y="3489325"/>
            <a:ext cx="762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i="1">
                <a:latin typeface="+mn-lt"/>
                <a:ea typeface="+mn-ea"/>
              </a:rPr>
              <a:t>.O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377950" y="5803900"/>
            <a:ext cx="3068638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叫做直线和圆</a:t>
            </a:r>
            <a:r>
              <a:rPr kumimoji="1" lang="zh-CN" altLang="en-US" sz="2800" b="1" dirty="0">
                <a:solidFill>
                  <a:srgbClr val="FF0066"/>
                </a:solidFill>
                <a:latin typeface="+mn-lt"/>
                <a:ea typeface="+mn-ea"/>
              </a:rPr>
              <a:t>相离</a:t>
            </a:r>
            <a:endParaRPr kumimoji="1" lang="zh-CN" altLang="en-US" sz="2800" b="1" dirty="0">
              <a:latin typeface="+mn-lt"/>
              <a:ea typeface="+mn-ea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128713" y="5195888"/>
            <a:ext cx="3756025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直线和圆没有公共点，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5943600" y="434340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602663" y="3836988"/>
            <a:ext cx="284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96863" y="2970213"/>
            <a:ext cx="1266825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+mn-lt"/>
                <a:ea typeface="+mn-ea"/>
              </a:rPr>
              <a:t>特点：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177925" y="2971800"/>
            <a:ext cx="44704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直线和圆有唯一的公共点，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1346200" y="3441700"/>
            <a:ext cx="3068638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叫做直线和圆</a:t>
            </a:r>
            <a:r>
              <a:rPr kumimoji="1" lang="zh-CN" altLang="en-US" sz="2800" b="1" dirty="0">
                <a:solidFill>
                  <a:srgbClr val="FF0066"/>
                </a:solidFill>
                <a:latin typeface="+mn-lt"/>
                <a:ea typeface="+mn-ea"/>
              </a:rPr>
              <a:t>相切</a:t>
            </a:r>
            <a:endParaRPr kumimoji="1" lang="zh-CN" altLang="en-US" sz="2800" b="1" dirty="0">
              <a:latin typeface="+mn-lt"/>
              <a:ea typeface="+mn-ea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762000" y="4035425"/>
            <a:ext cx="4191000" cy="11604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这时的直线叫</a:t>
            </a:r>
            <a:r>
              <a:rPr kumimoji="1" lang="zh-CN" altLang="en-US" sz="2800" b="1" dirty="0">
                <a:solidFill>
                  <a:srgbClr val="FF00FF"/>
                </a:solidFill>
                <a:latin typeface="+mn-lt"/>
                <a:ea typeface="+mn-ea"/>
              </a:rPr>
              <a:t>切线</a:t>
            </a:r>
            <a:r>
              <a:rPr kumimoji="1" lang="zh-CN" altLang="en-US" sz="2800" b="1" dirty="0">
                <a:latin typeface="+mn-lt"/>
                <a:ea typeface="+mn-ea"/>
              </a:rPr>
              <a:t>，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  唯一的公共点叫</a:t>
            </a:r>
            <a:r>
              <a:rPr kumimoji="1" lang="zh-CN" altLang="en-US" sz="2800" b="1" dirty="0">
                <a:solidFill>
                  <a:srgbClr val="FF00FF"/>
                </a:solidFill>
                <a:latin typeface="+mn-lt"/>
                <a:ea typeface="+mn-ea"/>
              </a:rPr>
              <a:t>切点</a:t>
            </a:r>
            <a:endParaRPr kumimoji="1" lang="zh-CN" altLang="en-US" sz="2800" b="1" dirty="0">
              <a:latin typeface="+mn-lt"/>
              <a:ea typeface="+mn-ea"/>
            </a:endParaRPr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6659563" y="1196975"/>
            <a:ext cx="12954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940425" y="2205038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7135813" y="1566863"/>
            <a:ext cx="534987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2800" b="1" i="1">
                <a:latin typeface="+mn-lt"/>
                <a:ea typeface="+mn-ea"/>
              </a:rPr>
              <a:t>.O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145463" y="2252663"/>
            <a:ext cx="284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96863" y="1385888"/>
            <a:ext cx="1266825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+mn-lt"/>
                <a:ea typeface="+mn-ea"/>
              </a:rPr>
              <a:t>特点：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230313" y="1387475"/>
            <a:ext cx="4113212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直线和圆有两个公共点，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1225550" y="1844675"/>
            <a:ext cx="30416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叫直线和圆</a:t>
            </a:r>
            <a:r>
              <a:rPr kumimoji="1" lang="zh-CN" altLang="en-US" sz="2800" b="1" dirty="0">
                <a:solidFill>
                  <a:srgbClr val="FF0066"/>
                </a:solidFill>
                <a:latin typeface="+mn-lt"/>
                <a:ea typeface="+mn-ea"/>
              </a:rPr>
              <a:t>相交</a:t>
            </a:r>
            <a:r>
              <a:rPr kumimoji="1" lang="zh-CN" altLang="en-US" sz="2800" b="1" dirty="0">
                <a:solidFill>
                  <a:schemeClr val="tx2"/>
                </a:solidFill>
                <a:latin typeface="+mn-lt"/>
                <a:ea typeface="+mn-ea"/>
              </a:rPr>
              <a:t>，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187450" y="2330450"/>
            <a:ext cx="4152900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lt"/>
                <a:ea typeface="+mn-ea"/>
              </a:rPr>
              <a:t>这时的直线叫做圆的</a:t>
            </a:r>
            <a:r>
              <a:rPr kumimoji="1" lang="zh-CN" altLang="en-US" sz="2800" b="1" dirty="0">
                <a:solidFill>
                  <a:srgbClr val="FF00FF"/>
                </a:solidFill>
                <a:latin typeface="+mn-lt"/>
                <a:ea typeface="+mn-ea"/>
              </a:rPr>
              <a:t>割线</a:t>
            </a:r>
            <a:endParaRPr kumimoji="1" lang="zh-CN" altLang="en-US" sz="2800" b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457200" y="107950"/>
            <a:ext cx="61722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latin typeface="+mn-lt"/>
                <a:ea typeface="+mn-ea"/>
              </a:rPr>
              <a:t>直线与圆的位置关系</a:t>
            </a:r>
          </a:p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latin typeface="+mn-lt"/>
                <a:ea typeface="+mn-ea"/>
              </a:rPr>
              <a:t> 一、用公共点的个数来区分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7239000" y="3987800"/>
            <a:ext cx="457200" cy="954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.A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6696075" y="1833563"/>
            <a:ext cx="381000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.A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7651750" y="1839913"/>
            <a:ext cx="381000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i="1">
                <a:solidFill>
                  <a:srgbClr val="FF0000"/>
                </a:solidFill>
                <a:latin typeface="+mn-lt"/>
                <a:ea typeface="+mn-ea"/>
              </a:rPr>
              <a:t>.B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432550" y="4418013"/>
            <a:ext cx="20129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0000"/>
                </a:solidFill>
                <a:latin typeface="+mn-lt"/>
                <a:ea typeface="+mn-ea"/>
              </a:rPr>
              <a:t>切点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6248400" y="952500"/>
            <a:ext cx="1384300" cy="1371600"/>
            <a:chOff x="3936" y="624"/>
            <a:chExt cx="872" cy="864"/>
          </a:xfrm>
        </p:grpSpPr>
        <p:sp>
          <p:nvSpPr>
            <p:cNvPr id="50179" name="Oval 3"/>
            <p:cNvSpPr>
              <a:spLocks noChangeArrowheads="1"/>
            </p:cNvSpPr>
            <p:nvPr/>
          </p:nvSpPr>
          <p:spPr bwMode="auto">
            <a:xfrm>
              <a:off x="3936" y="624"/>
              <a:ext cx="864" cy="864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0180" name="Text Box 4"/>
            <p:cNvSpPr txBox="1">
              <a:spLocks noChangeArrowheads="1"/>
            </p:cNvSpPr>
            <p:nvPr/>
          </p:nvSpPr>
          <p:spPr bwMode="auto">
            <a:xfrm>
              <a:off x="4237" y="844"/>
              <a:ext cx="571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zh-CN" altLang="en-US" sz="2800" b="1" i="1">
                  <a:latin typeface="+mn-lt"/>
                  <a:ea typeface="+mn-ea"/>
                </a:rPr>
                <a:t>．Ｏ</a:t>
              </a:r>
            </a:p>
          </p:txBody>
        </p:sp>
      </p:grpSp>
      <p:grpSp>
        <p:nvGrpSpPr>
          <p:cNvPr id="3075" name="Group 5"/>
          <p:cNvGrpSpPr/>
          <p:nvPr/>
        </p:nvGrpSpPr>
        <p:grpSpPr bwMode="auto">
          <a:xfrm>
            <a:off x="6011863" y="2460625"/>
            <a:ext cx="2189162" cy="523875"/>
            <a:chOff x="3792" y="1564"/>
            <a:chExt cx="1379" cy="330"/>
          </a:xfrm>
        </p:grpSpPr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3792" y="182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26" name="Text Box 7"/>
            <p:cNvSpPr txBox="1">
              <a:spLocks noChangeArrowheads="1"/>
            </p:cNvSpPr>
            <p:nvPr/>
          </p:nvSpPr>
          <p:spPr bwMode="auto">
            <a:xfrm>
              <a:off x="4992" y="1564"/>
              <a:ext cx="17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3076" name="Group 8"/>
          <p:cNvGrpSpPr/>
          <p:nvPr/>
        </p:nvGrpSpPr>
        <p:grpSpPr bwMode="auto">
          <a:xfrm>
            <a:off x="6616700" y="1654175"/>
            <a:ext cx="706438" cy="1330325"/>
            <a:chOff x="4168" y="1056"/>
            <a:chExt cx="445" cy="838"/>
          </a:xfrm>
        </p:grpSpPr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4336" y="1564"/>
              <a:ext cx="277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zh-CN" altLang="en-US" sz="2800" b="1" i="1">
                  <a:latin typeface="+mn-lt"/>
                  <a:ea typeface="+mn-ea"/>
                </a:rPr>
                <a:t>┐</a:t>
              </a:r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4368" y="1056"/>
              <a:ext cx="0" cy="768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24" name="Text Box 11"/>
            <p:cNvSpPr txBox="1">
              <a:spLocks noChangeArrowheads="1"/>
            </p:cNvSpPr>
            <p:nvPr/>
          </p:nvSpPr>
          <p:spPr bwMode="auto">
            <a:xfrm>
              <a:off x="4168" y="1372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3077" name="Group 12"/>
          <p:cNvGrpSpPr/>
          <p:nvPr/>
        </p:nvGrpSpPr>
        <p:grpSpPr bwMode="auto">
          <a:xfrm>
            <a:off x="6913563" y="1651000"/>
            <a:ext cx="323850" cy="685800"/>
            <a:chOff x="4355" y="1056"/>
            <a:chExt cx="204" cy="432"/>
          </a:xfrm>
        </p:grpSpPr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4368" y="1056"/>
              <a:ext cx="0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21" name="Text Box 14"/>
            <p:cNvSpPr txBox="1">
              <a:spLocks noChangeArrowheads="1"/>
            </p:cNvSpPr>
            <p:nvPr/>
          </p:nvSpPr>
          <p:spPr bwMode="auto">
            <a:xfrm>
              <a:off x="4355" y="1132"/>
              <a:ext cx="2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3078" name="Group 15"/>
          <p:cNvGrpSpPr/>
          <p:nvPr/>
        </p:nvGrpSpPr>
        <p:grpSpPr bwMode="auto">
          <a:xfrm>
            <a:off x="6400800" y="3098800"/>
            <a:ext cx="1384300" cy="1295400"/>
            <a:chOff x="4032" y="1968"/>
            <a:chExt cx="872" cy="816"/>
          </a:xfrm>
        </p:grpSpPr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4032" y="1968"/>
              <a:ext cx="816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0193" name="Text Box 17"/>
            <p:cNvSpPr txBox="1">
              <a:spLocks noChangeArrowheads="1"/>
            </p:cNvSpPr>
            <p:nvPr/>
          </p:nvSpPr>
          <p:spPr bwMode="auto">
            <a:xfrm>
              <a:off x="4333" y="2140"/>
              <a:ext cx="571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zh-CN" altLang="en-US" sz="2800" b="1" i="1">
                  <a:latin typeface="+mn-lt"/>
                  <a:ea typeface="+mn-ea"/>
                </a:rPr>
                <a:t>．ｏ</a:t>
              </a:r>
            </a:p>
          </p:txBody>
        </p:sp>
      </p:grpSp>
      <p:grpSp>
        <p:nvGrpSpPr>
          <p:cNvPr id="3079" name="Group 18"/>
          <p:cNvGrpSpPr/>
          <p:nvPr/>
        </p:nvGrpSpPr>
        <p:grpSpPr bwMode="auto">
          <a:xfrm>
            <a:off x="6300788" y="4060825"/>
            <a:ext cx="1954212" cy="523875"/>
            <a:chOff x="3984" y="2572"/>
            <a:chExt cx="1231" cy="330"/>
          </a:xfrm>
        </p:grpSpPr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>
              <a:off x="3984" y="278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17" name="Text Box 20"/>
            <p:cNvSpPr txBox="1">
              <a:spLocks noChangeArrowheads="1"/>
            </p:cNvSpPr>
            <p:nvPr/>
          </p:nvSpPr>
          <p:spPr bwMode="auto">
            <a:xfrm>
              <a:off x="5036" y="2572"/>
              <a:ext cx="17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438150" y="4265613"/>
            <a:ext cx="2889250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2800" b="1" dirty="0">
                <a:latin typeface="+mn-lt"/>
                <a:ea typeface="+mn-ea"/>
              </a:rPr>
              <a:t>2</a:t>
            </a:r>
            <a:r>
              <a:rPr kumimoji="1" lang="zh-CN" altLang="en-US" sz="2800" b="1" dirty="0">
                <a:latin typeface="+mn-lt"/>
                <a:ea typeface="+mn-ea"/>
              </a:rPr>
              <a:t>、直线和圆相切</a:t>
            </a:r>
          </a:p>
        </p:txBody>
      </p:sp>
      <p:grpSp>
        <p:nvGrpSpPr>
          <p:cNvPr id="3081" name="Group 22"/>
          <p:cNvGrpSpPr/>
          <p:nvPr/>
        </p:nvGrpSpPr>
        <p:grpSpPr bwMode="auto">
          <a:xfrm>
            <a:off x="6692900" y="3717925"/>
            <a:ext cx="782638" cy="796925"/>
            <a:chOff x="4216" y="2352"/>
            <a:chExt cx="493" cy="502"/>
          </a:xfrm>
        </p:grpSpPr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4432" y="2524"/>
              <a:ext cx="277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zh-CN" altLang="en-US" sz="2800" b="1" i="1">
                  <a:latin typeface="+mn-lt"/>
                  <a:ea typeface="+mn-ea"/>
                </a:rPr>
                <a:t>┐</a:t>
              </a: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4464" y="2352"/>
              <a:ext cx="0" cy="43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15" name="Text Box 25"/>
            <p:cNvSpPr txBox="1">
              <a:spLocks noChangeArrowheads="1"/>
            </p:cNvSpPr>
            <p:nvPr/>
          </p:nvSpPr>
          <p:spPr bwMode="auto">
            <a:xfrm>
              <a:off x="4216" y="238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3082" name="Group 26"/>
          <p:cNvGrpSpPr/>
          <p:nvPr/>
        </p:nvGrpSpPr>
        <p:grpSpPr bwMode="auto">
          <a:xfrm>
            <a:off x="7065963" y="3721100"/>
            <a:ext cx="323850" cy="685800"/>
            <a:chOff x="4451" y="2352"/>
            <a:chExt cx="204" cy="432"/>
          </a:xfrm>
        </p:grpSpPr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4464" y="2352"/>
              <a:ext cx="0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12" name="Text Box 28"/>
            <p:cNvSpPr txBox="1">
              <a:spLocks noChangeArrowheads="1"/>
            </p:cNvSpPr>
            <p:nvPr/>
          </p:nvSpPr>
          <p:spPr bwMode="auto">
            <a:xfrm>
              <a:off x="4451" y="2380"/>
              <a:ext cx="2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502150" y="4187825"/>
            <a:ext cx="1035050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3200" b="1" dirty="0">
                <a:latin typeface="+mn-lt"/>
                <a:ea typeface="+mn-ea"/>
              </a:rPr>
              <a:t>d = r</a:t>
            </a:r>
          </a:p>
        </p:txBody>
      </p:sp>
      <p:grpSp>
        <p:nvGrpSpPr>
          <p:cNvPr id="3084" name="Group 30"/>
          <p:cNvGrpSpPr/>
          <p:nvPr/>
        </p:nvGrpSpPr>
        <p:grpSpPr bwMode="auto">
          <a:xfrm>
            <a:off x="6477000" y="4953000"/>
            <a:ext cx="1447800" cy="1447800"/>
            <a:chOff x="4080" y="3120"/>
            <a:chExt cx="912" cy="912"/>
          </a:xfrm>
        </p:grpSpPr>
        <p:sp>
          <p:nvSpPr>
            <p:cNvPr id="50207" name="Oval 31"/>
            <p:cNvSpPr>
              <a:spLocks noChangeArrowheads="1"/>
            </p:cNvSpPr>
            <p:nvPr/>
          </p:nvSpPr>
          <p:spPr bwMode="auto">
            <a:xfrm>
              <a:off x="4080" y="3120"/>
              <a:ext cx="912" cy="9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0208" name="Text Box 32"/>
            <p:cNvSpPr txBox="1">
              <a:spLocks noChangeArrowheads="1"/>
            </p:cNvSpPr>
            <p:nvPr/>
          </p:nvSpPr>
          <p:spPr bwMode="auto">
            <a:xfrm>
              <a:off x="4428" y="3340"/>
              <a:ext cx="519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zh-CN" altLang="en-US" sz="2800" b="1" i="1">
                  <a:latin typeface="+mn-lt"/>
                  <a:ea typeface="+mn-ea"/>
                </a:rPr>
                <a:t>．</a:t>
              </a:r>
              <a:r>
                <a:rPr kumimoji="1" lang="en-US" altLang="zh-CN" sz="2800" b="1" i="1">
                  <a:latin typeface="+mn-lt"/>
                  <a:ea typeface="+mn-ea"/>
                </a:rPr>
                <a:t>O</a:t>
              </a:r>
            </a:p>
          </p:txBody>
        </p:sp>
      </p:grpSp>
      <p:grpSp>
        <p:nvGrpSpPr>
          <p:cNvPr id="3085" name="Group 33"/>
          <p:cNvGrpSpPr/>
          <p:nvPr/>
        </p:nvGrpSpPr>
        <p:grpSpPr bwMode="auto">
          <a:xfrm>
            <a:off x="6172200" y="5873750"/>
            <a:ext cx="2392363" cy="523875"/>
            <a:chOff x="3888" y="3700"/>
            <a:chExt cx="1507" cy="330"/>
          </a:xfrm>
        </p:grpSpPr>
        <p:sp>
          <p:nvSpPr>
            <p:cNvPr id="50210" name="Line 34"/>
            <p:cNvSpPr>
              <a:spLocks noChangeShapeType="1"/>
            </p:cNvSpPr>
            <p:nvPr/>
          </p:nvSpPr>
          <p:spPr bwMode="auto">
            <a:xfrm>
              <a:off x="3888" y="3840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108" name="Text Box 35"/>
            <p:cNvSpPr txBox="1">
              <a:spLocks noChangeArrowheads="1"/>
            </p:cNvSpPr>
            <p:nvPr/>
          </p:nvSpPr>
          <p:spPr bwMode="auto">
            <a:xfrm>
              <a:off x="5216" y="3700"/>
              <a:ext cx="17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00050" y="5302250"/>
            <a:ext cx="2889250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2800" b="1" dirty="0">
                <a:latin typeface="+mn-lt"/>
                <a:ea typeface="+mn-ea"/>
              </a:rPr>
              <a:t>3</a:t>
            </a:r>
            <a:r>
              <a:rPr kumimoji="1" lang="zh-CN" altLang="en-US" sz="2800" b="1" dirty="0">
                <a:latin typeface="+mn-lt"/>
                <a:ea typeface="+mn-ea"/>
              </a:rPr>
              <a:t>、直线和圆相交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4616450" y="5186363"/>
            <a:ext cx="1035050" cy="5857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3200" b="1" dirty="0">
                <a:latin typeface="+mn-lt"/>
                <a:ea typeface="+mn-ea"/>
              </a:rPr>
              <a:t>d &lt; r</a:t>
            </a:r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 flipH="1">
            <a:off x="6705600" y="5638800"/>
            <a:ext cx="533400" cy="533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3089" name="Text Box 39"/>
          <p:cNvSpPr txBox="1">
            <a:spLocks noChangeArrowheads="1"/>
          </p:cNvSpPr>
          <p:nvPr/>
        </p:nvSpPr>
        <p:spPr bwMode="auto">
          <a:xfrm>
            <a:off x="7224713" y="5529263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3090" name="Group 40"/>
          <p:cNvGrpSpPr/>
          <p:nvPr/>
        </p:nvGrpSpPr>
        <p:grpSpPr bwMode="auto">
          <a:xfrm>
            <a:off x="7188200" y="5638800"/>
            <a:ext cx="439738" cy="568325"/>
            <a:chOff x="4528" y="3552"/>
            <a:chExt cx="277" cy="358"/>
          </a:xfrm>
        </p:grpSpPr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>
              <a:off x="4560" y="3552"/>
              <a:ext cx="0" cy="288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0218" name="Text Box 42"/>
            <p:cNvSpPr txBox="1">
              <a:spLocks noChangeArrowheads="1"/>
            </p:cNvSpPr>
            <p:nvPr/>
          </p:nvSpPr>
          <p:spPr bwMode="auto">
            <a:xfrm>
              <a:off x="4528" y="3580"/>
              <a:ext cx="277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zh-CN" altLang="en-US" sz="2800" b="1" i="1" dirty="0">
                  <a:latin typeface="+mn-lt"/>
                  <a:ea typeface="+mn-ea"/>
                </a:rPr>
                <a:t>┐</a:t>
              </a:r>
            </a:p>
          </p:txBody>
        </p:sp>
      </p:grpSp>
      <p:sp>
        <p:nvSpPr>
          <p:cNvPr id="3091" name="Text Box 43"/>
          <p:cNvSpPr txBox="1">
            <a:spLocks noChangeArrowheads="1"/>
          </p:cNvSpPr>
          <p:nvPr/>
        </p:nvSpPr>
        <p:spPr bwMode="auto">
          <a:xfrm>
            <a:off x="6915150" y="5681663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50220" name="AutoShape 44"/>
          <p:cNvSpPr>
            <a:spLocks noChangeArrowheads="1"/>
          </p:cNvSpPr>
          <p:nvPr/>
        </p:nvSpPr>
        <p:spPr bwMode="auto">
          <a:xfrm>
            <a:off x="3733800" y="4167188"/>
            <a:ext cx="276225" cy="733425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lt"/>
              <a:ea typeface="+mn-ea"/>
            </a:endParaRPr>
          </a:p>
        </p:txBody>
      </p:sp>
      <p:sp>
        <p:nvSpPr>
          <p:cNvPr id="50221" name="AutoShape 45"/>
          <p:cNvSpPr>
            <a:spLocks noChangeArrowheads="1"/>
          </p:cNvSpPr>
          <p:nvPr/>
        </p:nvSpPr>
        <p:spPr bwMode="auto">
          <a:xfrm>
            <a:off x="3657600" y="5230813"/>
            <a:ext cx="276225" cy="733425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lt"/>
              <a:ea typeface="+mn-ea"/>
            </a:endParaRPr>
          </a:p>
        </p:txBody>
      </p:sp>
      <p:sp>
        <p:nvSpPr>
          <p:cNvPr id="50222" name="AutoShape 46"/>
          <p:cNvSpPr>
            <a:spLocks noChangeArrowheads="1"/>
          </p:cNvSpPr>
          <p:nvPr/>
        </p:nvSpPr>
        <p:spPr bwMode="auto">
          <a:xfrm>
            <a:off x="3276600" y="4167188"/>
            <a:ext cx="293688" cy="733425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lt"/>
              <a:ea typeface="+mn-ea"/>
            </a:endParaRPr>
          </a:p>
        </p:txBody>
      </p:sp>
      <p:sp>
        <p:nvSpPr>
          <p:cNvPr id="50223" name="AutoShape 47"/>
          <p:cNvSpPr>
            <a:spLocks noChangeArrowheads="1"/>
          </p:cNvSpPr>
          <p:nvPr/>
        </p:nvSpPr>
        <p:spPr bwMode="auto">
          <a:xfrm>
            <a:off x="3352800" y="5221288"/>
            <a:ext cx="293688" cy="733425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lt"/>
              <a:ea typeface="+mn-ea"/>
            </a:endParaRPr>
          </a:p>
        </p:txBody>
      </p:sp>
      <p:sp>
        <p:nvSpPr>
          <p:cNvPr id="50224" name="Line 48"/>
          <p:cNvSpPr>
            <a:spLocks noChangeShapeType="1"/>
          </p:cNvSpPr>
          <p:nvPr/>
        </p:nvSpPr>
        <p:spPr bwMode="auto">
          <a:xfrm flipH="1">
            <a:off x="6781800" y="5638800"/>
            <a:ext cx="457200" cy="609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50225" name="Line 49"/>
          <p:cNvSpPr>
            <a:spLocks noChangeShapeType="1"/>
          </p:cNvSpPr>
          <p:nvPr/>
        </p:nvSpPr>
        <p:spPr bwMode="auto">
          <a:xfrm flipH="1">
            <a:off x="6934200" y="5638800"/>
            <a:ext cx="304800" cy="6858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50226" name="Line 50"/>
          <p:cNvSpPr>
            <a:spLocks noChangeShapeType="1"/>
          </p:cNvSpPr>
          <p:nvPr/>
        </p:nvSpPr>
        <p:spPr bwMode="auto">
          <a:xfrm flipH="1">
            <a:off x="7086600" y="5638800"/>
            <a:ext cx="152400" cy="762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50227" name="Line 51"/>
          <p:cNvSpPr>
            <a:spLocks noChangeShapeType="1"/>
          </p:cNvSpPr>
          <p:nvPr/>
        </p:nvSpPr>
        <p:spPr bwMode="auto">
          <a:xfrm flipH="1">
            <a:off x="7239000" y="5638800"/>
            <a:ext cx="0" cy="762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609600" y="228600"/>
            <a:ext cx="7086600" cy="11890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latin typeface="+mn-lt"/>
                <a:ea typeface="+mn-ea"/>
              </a:rPr>
              <a:t>二、用圆心</a:t>
            </a:r>
            <a:r>
              <a:rPr kumimoji="1" lang="en-US" altLang="zh-CN" sz="4000" b="1" dirty="0">
                <a:latin typeface="+mn-lt"/>
                <a:ea typeface="+mn-ea"/>
              </a:rPr>
              <a:t>o</a:t>
            </a:r>
            <a:r>
              <a:rPr kumimoji="1" lang="zh-CN" altLang="en-US" sz="3200" b="1" dirty="0">
                <a:latin typeface="+mn-lt"/>
                <a:ea typeface="+mn-ea"/>
              </a:rPr>
              <a:t>到直线</a:t>
            </a:r>
            <a:r>
              <a:rPr kumimoji="1" lang="en-US" altLang="zh-CN" sz="3200" b="1" dirty="0">
                <a:latin typeface="+mn-lt"/>
                <a:ea typeface="+mn-ea"/>
              </a:rPr>
              <a:t>l</a:t>
            </a:r>
            <a:r>
              <a:rPr kumimoji="1" lang="zh-CN" altLang="en-US" sz="3200" b="1" dirty="0">
                <a:latin typeface="+mn-lt"/>
                <a:ea typeface="+mn-ea"/>
              </a:rPr>
              <a:t>的距离</a:t>
            </a:r>
            <a:r>
              <a:rPr kumimoji="1" lang="en-US" altLang="zh-CN" sz="3200" b="1" dirty="0">
                <a:latin typeface="+mn-lt"/>
                <a:ea typeface="+mn-ea"/>
              </a:rPr>
              <a:t>d</a:t>
            </a:r>
            <a:r>
              <a:rPr kumimoji="1" lang="zh-CN" altLang="en-US" sz="3200" b="1" dirty="0">
                <a:latin typeface="+mn-lt"/>
                <a:ea typeface="+mn-ea"/>
              </a:rPr>
              <a:t>与圆的半径</a:t>
            </a:r>
            <a:r>
              <a:rPr kumimoji="1" lang="en-US" altLang="zh-CN" sz="3200" b="1" dirty="0">
                <a:latin typeface="+mn-lt"/>
                <a:ea typeface="+mn-ea"/>
              </a:rPr>
              <a:t>r</a:t>
            </a:r>
            <a:r>
              <a:rPr kumimoji="1" lang="zh-CN" altLang="en-US" sz="3200" b="1" dirty="0">
                <a:latin typeface="+mn-lt"/>
                <a:ea typeface="+mn-ea"/>
              </a:rPr>
              <a:t>的关系来区分</a:t>
            </a:r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381000" y="2665413"/>
            <a:ext cx="2887663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dirty="0">
                <a:latin typeface="+mn-lt"/>
                <a:ea typeface="+mn-ea"/>
              </a:rPr>
              <a:t>1</a:t>
            </a:r>
            <a:r>
              <a:rPr kumimoji="1" lang="zh-CN" altLang="en-US" sz="2800" b="1" dirty="0">
                <a:latin typeface="+mn-lt"/>
                <a:ea typeface="+mn-ea"/>
              </a:rPr>
              <a:t>、直线和圆相离</a:t>
            </a:r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4578350" y="2587625"/>
            <a:ext cx="1035050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3200" b="1" dirty="0">
                <a:latin typeface="+mn-lt"/>
                <a:ea typeface="+mn-ea"/>
              </a:rPr>
              <a:t>d &gt; r</a:t>
            </a:r>
          </a:p>
        </p:txBody>
      </p:sp>
      <p:sp>
        <p:nvSpPr>
          <p:cNvPr id="50231" name="AutoShape 55"/>
          <p:cNvSpPr>
            <a:spLocks noChangeArrowheads="1"/>
          </p:cNvSpPr>
          <p:nvPr/>
        </p:nvSpPr>
        <p:spPr bwMode="auto">
          <a:xfrm>
            <a:off x="3886200" y="2566988"/>
            <a:ext cx="276225" cy="733425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lt"/>
              <a:ea typeface="+mn-ea"/>
            </a:endParaRPr>
          </a:p>
        </p:txBody>
      </p:sp>
      <p:sp>
        <p:nvSpPr>
          <p:cNvPr id="50232" name="AutoShape 56"/>
          <p:cNvSpPr>
            <a:spLocks noChangeArrowheads="1"/>
          </p:cNvSpPr>
          <p:nvPr/>
        </p:nvSpPr>
        <p:spPr bwMode="auto">
          <a:xfrm>
            <a:off x="3200400" y="2566988"/>
            <a:ext cx="293688" cy="733425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lt"/>
              <a:ea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311653" y="501317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grpSp>
        <p:nvGrpSpPr>
          <p:cNvPr id="4098" name="Group 2"/>
          <p:cNvGrpSpPr/>
          <p:nvPr/>
        </p:nvGrpSpPr>
        <p:grpSpPr bwMode="auto">
          <a:xfrm>
            <a:off x="1835150" y="655638"/>
            <a:ext cx="4086225" cy="685800"/>
            <a:chOff x="450" y="336"/>
            <a:chExt cx="2574" cy="432"/>
          </a:xfrm>
        </p:grpSpPr>
        <p:grpSp>
          <p:nvGrpSpPr>
            <p:cNvPr id="4101" name="Group 3"/>
            <p:cNvGrpSpPr/>
            <p:nvPr/>
          </p:nvGrpSpPr>
          <p:grpSpPr bwMode="auto">
            <a:xfrm>
              <a:off x="450" y="365"/>
              <a:ext cx="1769" cy="311"/>
              <a:chOff x="1469" y="57"/>
              <a:chExt cx="2511" cy="223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1469" y="58"/>
                <a:ext cx="2511" cy="222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2400" b="1" dirty="0">
                    <a:latin typeface="+mn-ea"/>
                    <a:ea typeface="+mn-ea"/>
                  </a:rPr>
                  <a:t>      </a:t>
                </a:r>
                <a:r>
                  <a:rPr lang="zh-CN" altLang="en-US" sz="2600" b="1" dirty="0">
                    <a:solidFill>
                      <a:srgbClr val="0000FF"/>
                    </a:solidFill>
                    <a:latin typeface="+mn-ea"/>
                    <a:ea typeface="+mn-ea"/>
                  </a:rPr>
                  <a:t>观察与思考</a:t>
                </a:r>
                <a:endParaRPr lang="zh-CN" altLang="en-US" sz="2600" b="1" baseline="-25000" dirty="0">
                  <a:solidFill>
                    <a:srgbClr val="0000FF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25605" name="Rectangle 5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5" cy="208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pic>
          <p:nvPicPr>
            <p:cNvPr id="4102" name="Picture 6" descr="678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" y="359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330325" y="1485900"/>
            <a:ext cx="6697663" cy="15144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defRPr/>
            </a:pPr>
            <a:r>
              <a:rPr kumimoji="1"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问题</a:t>
            </a:r>
            <a:r>
              <a:rPr kumimoji="1"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</a:t>
            </a:r>
            <a:r>
              <a:rPr kumimoji="1"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：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下雨天，转动的雨伞上的水滴是顺着伞的什么方向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n-ea"/>
                <a:hlinkClick r:id="rId5" action="ppaction://hlinkfile"/>
              </a:rPr>
              <a:t>飞出去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的</a:t>
            </a: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?</a:t>
            </a:r>
          </a:p>
        </p:txBody>
      </p:sp>
      <p:pic>
        <p:nvPicPr>
          <p:cNvPr id="4100" name="Picture 21" descr="2007102720325482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2" b="19849"/>
          <a:stretch>
            <a:fillRect/>
          </a:stretch>
        </p:blipFill>
        <p:spPr bwMode="auto">
          <a:xfrm>
            <a:off x="2133600" y="3500438"/>
            <a:ext cx="4170363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393825" y="1125538"/>
            <a:ext cx="6408738" cy="10795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defRPr/>
            </a:pPr>
            <a:r>
              <a:rPr kumimoji="1"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问题</a:t>
            </a:r>
            <a:r>
              <a:rPr kumimoji="1"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kumimoji="1"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：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砂轮转动时，火花是沿着砂轮的什么方向飞出去的</a:t>
            </a: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?</a:t>
            </a:r>
          </a:p>
        </p:txBody>
      </p:sp>
      <p:pic>
        <p:nvPicPr>
          <p:cNvPr id="5123" name="Picture 5" descr="2006108134848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93963"/>
            <a:ext cx="17621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083636_360561_64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5" b="6721"/>
          <a:stretch>
            <a:fillRect/>
          </a:stretch>
        </p:blipFill>
        <p:spPr bwMode="auto">
          <a:xfrm>
            <a:off x="1544638" y="2563813"/>
            <a:ext cx="38100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2732088" y="419100"/>
            <a:ext cx="3581400" cy="685800"/>
            <a:chOff x="768" y="336"/>
            <a:chExt cx="2256" cy="432"/>
          </a:xfrm>
        </p:grpSpPr>
        <p:grpSp>
          <p:nvGrpSpPr>
            <p:cNvPr id="6156" name="Group 3"/>
            <p:cNvGrpSpPr/>
            <p:nvPr/>
          </p:nvGrpSpPr>
          <p:grpSpPr bwMode="auto">
            <a:xfrm>
              <a:off x="768" y="365"/>
              <a:ext cx="1488" cy="312"/>
              <a:chOff x="1920" y="57"/>
              <a:chExt cx="2112" cy="223"/>
            </a:xfrm>
          </p:grpSpPr>
          <p:sp>
            <p:nvSpPr>
              <p:cNvPr id="18449" name="Rectangle 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2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2400" b="1" dirty="0">
                    <a:latin typeface="+mn-lt"/>
                    <a:ea typeface="+mn-ea"/>
                  </a:rPr>
                  <a:t>      </a:t>
                </a:r>
                <a:r>
                  <a:rPr lang="zh-CN" altLang="en-US" sz="2600" b="1" dirty="0">
                    <a:solidFill>
                      <a:srgbClr val="0000FF"/>
                    </a:solidFill>
                    <a:latin typeface="+mn-lt"/>
                    <a:ea typeface="+mn-ea"/>
                  </a:rPr>
                  <a:t>动手做一做</a:t>
                </a:r>
                <a:endParaRPr lang="zh-CN" altLang="en-US" sz="2600" b="1" baseline="-25000" dirty="0">
                  <a:solidFill>
                    <a:srgbClr val="0000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6629" name="Rectangle 5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6" cy="206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  <p:pic>
          <p:nvPicPr>
            <p:cNvPr id="6157" name="Picture 6" descr="678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8"/>
          <p:cNvGrpSpPr/>
          <p:nvPr/>
        </p:nvGrpSpPr>
        <p:grpSpPr bwMode="auto">
          <a:xfrm>
            <a:off x="3448050" y="4130675"/>
            <a:ext cx="1733550" cy="1733550"/>
            <a:chOff x="348" y="1500"/>
            <a:chExt cx="1236" cy="1236"/>
          </a:xfrm>
        </p:grpSpPr>
        <p:sp>
          <p:nvSpPr>
            <p:cNvPr id="18444" name="Oval 9"/>
            <p:cNvSpPr>
              <a:spLocks noChangeArrowheads="1"/>
            </p:cNvSpPr>
            <p:nvPr/>
          </p:nvSpPr>
          <p:spPr bwMode="auto">
            <a:xfrm>
              <a:off x="348" y="1500"/>
              <a:ext cx="1236" cy="1236"/>
            </a:xfrm>
            <a:prstGeom prst="ellipse">
              <a:avLst/>
            </a:prstGeom>
            <a:noFill/>
            <a:ln w="3810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805" y="2012"/>
              <a:ext cx="465" cy="68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2800" b="1" dirty="0" smtClean="0">
                  <a:solidFill>
                    <a:srgbClr val="FF0066"/>
                  </a:solidFill>
                  <a:latin typeface="+mn-lt"/>
                  <a:ea typeface="+mn-ea"/>
                </a:rPr>
                <a:t>●</a:t>
              </a:r>
              <a:r>
                <a:rPr lang="en-US" altLang="zh-CN" sz="2800" b="1" i="1" dirty="0" smtClean="0">
                  <a:latin typeface="+mn-lt"/>
                  <a:ea typeface="+mn-ea"/>
                </a:rPr>
                <a:t>O</a:t>
              </a:r>
            </a:p>
          </p:txBody>
        </p:sp>
      </p:grp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900113" y="1268413"/>
            <a:ext cx="7019925" cy="27368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zh-CN" altLang="en-GB" sz="2800" b="1" dirty="0">
                <a:solidFill>
                  <a:srgbClr val="0000FF"/>
                </a:solidFill>
                <a:latin typeface="+mn-lt"/>
                <a:ea typeface="+mn-ea"/>
              </a:rPr>
              <a:t>画一个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GB" sz="2800" b="1" dirty="0">
                <a:solidFill>
                  <a:srgbClr val="0000FF"/>
                </a:solidFill>
                <a:latin typeface="+mn-lt"/>
                <a:ea typeface="+mn-ea"/>
              </a:rPr>
              <a:t>及半径</a:t>
            </a:r>
            <a:r>
              <a:rPr lang="en-GB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OA</a:t>
            </a:r>
            <a:r>
              <a:rPr lang="en-GB" altLang="zh-CN" sz="28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zh-CN" altLang="en-GB" sz="2800" b="1" dirty="0">
                <a:solidFill>
                  <a:srgbClr val="0000FF"/>
                </a:solidFill>
                <a:latin typeface="+mn-lt"/>
                <a:ea typeface="+mn-ea"/>
              </a:rPr>
              <a:t>画一条直线</a:t>
            </a:r>
            <a:r>
              <a:rPr lang="en-GB" altLang="en-US" sz="2800" b="1" i="1" dirty="0">
                <a:solidFill>
                  <a:srgbClr val="0000FF"/>
                </a:solidFill>
                <a:latin typeface="+mn-lt"/>
                <a:ea typeface="+mn-ea"/>
              </a:rPr>
              <a:t>l</a:t>
            </a:r>
            <a:r>
              <a:rPr lang="zh-CN" altLang="en-GB" sz="2800" b="1" dirty="0">
                <a:solidFill>
                  <a:srgbClr val="0000FF"/>
                </a:solidFill>
                <a:latin typeface="+mn-lt"/>
                <a:ea typeface="+mn-ea"/>
              </a:rPr>
              <a:t>经过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的半径</a:t>
            </a:r>
            <a:r>
              <a:rPr lang="en-GB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OA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的外端点</a:t>
            </a:r>
            <a:r>
              <a:rPr lang="en-GB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，且垂直于这条半径</a:t>
            </a:r>
            <a:r>
              <a:rPr lang="en-GB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OA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，则圆心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到直线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l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的距离是多少？直线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l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和⊙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有什么位置关系？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971800" y="5864225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</a:ln>
        </p:spPr>
        <p:txBody>
          <a:bodyPr wrap="none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292600" y="5449888"/>
            <a:ext cx="438150" cy="5238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i="1" smtClean="0">
                <a:solidFill>
                  <a:srgbClr val="FF0000"/>
                </a:solidFill>
                <a:latin typeface="+mn-lt"/>
                <a:ea typeface="+mn-ea"/>
              </a:rPr>
              <a:t>┐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140200" y="5786438"/>
            <a:ext cx="422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91200" y="5557838"/>
            <a:ext cx="282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8443" name="Line 19"/>
          <p:cNvSpPr>
            <a:spLocks noChangeShapeType="1"/>
          </p:cNvSpPr>
          <p:nvPr/>
        </p:nvSpPr>
        <p:spPr bwMode="auto">
          <a:xfrm flipV="1">
            <a:off x="4356100" y="5141913"/>
            <a:ext cx="0" cy="733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build="p" autoUpdateAnimBg="0"/>
      <p:bldP spid="26638" grpId="0" autoUpdateAnimBg="0"/>
      <p:bldP spid="26639" grpId="0" autoUpdateAnimBg="0"/>
      <p:bldP spid="266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/>
          <p:cNvSpPr>
            <a:spLocks noChangeArrowheads="1"/>
          </p:cNvSpPr>
          <p:nvPr/>
        </p:nvSpPr>
        <p:spPr bwMode="auto">
          <a:xfrm>
            <a:off x="5334000" y="2127250"/>
            <a:ext cx="30480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3200" b="1" i="1">
              <a:latin typeface="+mn-lt"/>
              <a:ea typeface="+mn-ea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762750" y="3295650"/>
            <a:ext cx="7620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3200" b="1" i="1">
                <a:latin typeface="+mn-lt"/>
                <a:ea typeface="+mn-ea"/>
              </a:rPr>
              <a:t>.O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72475" y="4824413"/>
            <a:ext cx="30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32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6858000" y="365125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3200" b="1" i="1">
              <a:latin typeface="+mn-lt"/>
              <a:ea typeface="+mn-ea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6553200" y="532765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5029200" y="4946650"/>
            <a:ext cx="3276600" cy="228600"/>
            <a:chOff x="3168" y="2832"/>
            <a:chExt cx="2064" cy="144"/>
          </a:xfrm>
        </p:grpSpPr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>
              <a:off x="3168" y="2976"/>
              <a:ext cx="206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3200" b="1" i="1">
                <a:latin typeface="+mn-lt"/>
                <a:ea typeface="+mn-ea"/>
              </a:endParaRPr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>
              <a:off x="4320" y="283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3200" b="1" i="1">
                <a:latin typeface="+mn-lt"/>
                <a:ea typeface="+mn-ea"/>
              </a:endParaRPr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>
              <a:off x="4512" y="2832"/>
              <a:ext cx="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3200" b="1" i="1">
                <a:latin typeface="+mn-lt"/>
                <a:ea typeface="+mn-ea"/>
              </a:endParaRPr>
            </a:p>
          </p:txBody>
        </p:sp>
      </p:grp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50825" y="1068388"/>
            <a:ext cx="67056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tx2"/>
                </a:solidFill>
                <a:latin typeface="+mn-lt"/>
                <a:ea typeface="+mn-ea"/>
              </a:rPr>
              <a:t>切线的判定定理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23850" y="1647825"/>
            <a:ext cx="5832475" cy="10779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lt"/>
                <a:ea typeface="+mn-ea"/>
              </a:rPr>
              <a:t>      经过半径的外端点且垂直于这条半径的直线是圆的</a:t>
            </a:r>
            <a:r>
              <a:rPr lang="zh-CN" altLang="en-US" sz="3200" b="1" dirty="0">
                <a:solidFill>
                  <a:schemeClr val="tx2"/>
                </a:solidFill>
                <a:latin typeface="+mn-lt"/>
                <a:ea typeface="+mn-ea"/>
              </a:rPr>
              <a:t>切线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539750" y="4743450"/>
            <a:ext cx="5419725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lt"/>
                <a:ea typeface="+mn-ea"/>
              </a:rPr>
              <a:t>∵</a:t>
            </a:r>
            <a:r>
              <a:rPr lang="en-US" altLang="zh-CN" sz="3200" b="1" i="1" dirty="0" err="1">
                <a:latin typeface="+mn-lt"/>
                <a:ea typeface="+mn-ea"/>
              </a:rPr>
              <a:t>OA</a:t>
            </a:r>
            <a:r>
              <a:rPr lang="en-US" altLang="zh-CN" sz="3200" b="1" dirty="0" err="1">
                <a:latin typeface="+mn-lt"/>
                <a:ea typeface="+mn-ea"/>
              </a:rPr>
              <a:t>⊥</a:t>
            </a:r>
            <a:r>
              <a:rPr lang="en-US" altLang="zh-CN" sz="3200" b="1" i="1" dirty="0" err="1">
                <a:latin typeface="+mn-lt"/>
                <a:ea typeface="+mn-ea"/>
              </a:rPr>
              <a:t>l</a:t>
            </a:r>
            <a:endParaRPr lang="en-US" altLang="zh-CN" sz="3200" b="1" i="1" dirty="0">
              <a:latin typeface="+mn-lt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latin typeface="+mn-lt"/>
                <a:ea typeface="+mn-ea"/>
              </a:rPr>
              <a:t>∴</a:t>
            </a:r>
            <a:r>
              <a:rPr lang="en-US" altLang="zh-CN" sz="3200" b="1" dirty="0" err="1">
                <a:latin typeface="+mn-lt"/>
                <a:ea typeface="+mn-ea"/>
              </a:rPr>
              <a:t>直线</a:t>
            </a:r>
            <a:r>
              <a:rPr lang="en-US" altLang="zh-CN" sz="3200" b="1" i="1" dirty="0" err="1">
                <a:latin typeface="+mn-lt"/>
                <a:ea typeface="+mn-ea"/>
              </a:rPr>
              <a:t>l</a:t>
            </a:r>
            <a:r>
              <a:rPr lang="zh-CN" altLang="en-US" sz="3200" b="1" dirty="0">
                <a:latin typeface="+mn-lt"/>
                <a:ea typeface="+mn-ea"/>
              </a:rPr>
              <a:t>是⊙ </a:t>
            </a:r>
            <a:r>
              <a:rPr lang="en-US" altLang="zh-CN" sz="3200" b="1" i="1" dirty="0">
                <a:latin typeface="+mn-lt"/>
                <a:ea typeface="+mn-ea"/>
              </a:rPr>
              <a:t>O</a:t>
            </a:r>
            <a:r>
              <a:rPr lang="en-US" altLang="zh-CN" sz="3200" b="1" dirty="0">
                <a:latin typeface="+mn-lt"/>
                <a:ea typeface="+mn-ea"/>
              </a:rPr>
              <a:t> </a:t>
            </a:r>
            <a:r>
              <a:rPr lang="zh-CN" altLang="en-US" sz="3200" b="1" dirty="0">
                <a:latin typeface="+mn-lt"/>
                <a:ea typeface="+mn-ea"/>
              </a:rPr>
              <a:t>的切线</a:t>
            </a:r>
          </a:p>
        </p:txBody>
      </p:sp>
      <p:grpSp>
        <p:nvGrpSpPr>
          <p:cNvPr id="7179" name="Group 8"/>
          <p:cNvGrpSpPr/>
          <p:nvPr/>
        </p:nvGrpSpPr>
        <p:grpSpPr bwMode="auto">
          <a:xfrm>
            <a:off x="2928938" y="142875"/>
            <a:ext cx="3581400" cy="685800"/>
            <a:chOff x="768" y="336"/>
            <a:chExt cx="2256" cy="432"/>
          </a:xfrm>
        </p:grpSpPr>
        <p:grpSp>
          <p:nvGrpSpPr>
            <p:cNvPr id="7185" name="Group 9"/>
            <p:cNvGrpSpPr/>
            <p:nvPr/>
          </p:nvGrpSpPr>
          <p:grpSpPr bwMode="auto">
            <a:xfrm>
              <a:off x="768" y="365"/>
              <a:ext cx="1488" cy="370"/>
              <a:chOff x="1920" y="57"/>
              <a:chExt cx="2112" cy="265"/>
            </a:xfrm>
          </p:grpSpPr>
          <p:sp>
            <p:nvSpPr>
              <p:cNvPr id="52241" name="Rectangle 10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64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2400" b="1" dirty="0">
                    <a:solidFill>
                      <a:srgbClr val="0000FF"/>
                    </a:solidFill>
                    <a:latin typeface="+mn-lt"/>
                    <a:ea typeface="+mn-ea"/>
                  </a:rPr>
                  <a:t>      </a:t>
                </a:r>
                <a:r>
                  <a:rPr lang="zh-CN" altLang="en-US" sz="3200" b="1" dirty="0">
                    <a:solidFill>
                      <a:srgbClr val="0000FF"/>
                    </a:solidFill>
                    <a:latin typeface="+mn-lt"/>
                    <a:ea typeface="+mn-ea"/>
                  </a:rPr>
                  <a:t>知识归纳</a:t>
                </a:r>
                <a:endParaRPr lang="zh-CN" altLang="en-US" sz="3200" b="1" baseline="-25000" dirty="0">
                  <a:solidFill>
                    <a:srgbClr val="0000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659" name="Rectangle 11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6" cy="208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  <p:pic>
          <p:nvPicPr>
            <p:cNvPr id="7186" name="Picture 12" descr="678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7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9750" y="2800350"/>
            <a:ext cx="1314450" cy="57943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zh-CN" altLang="en-US" sz="3200" b="1" dirty="0" smtClean="0">
                <a:solidFill>
                  <a:srgbClr val="FF0000"/>
                </a:solidFill>
                <a:latin typeface="+mn-lt"/>
                <a:ea typeface="+mn-ea"/>
              </a:rPr>
              <a:t>条件：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42988" y="3303588"/>
            <a:ext cx="3529012" cy="51911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n-lt"/>
                <a:ea typeface="+mn-ea"/>
              </a:rPr>
              <a:t>(1)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经过圆上的一点；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971550" y="3735388"/>
            <a:ext cx="3600450" cy="51911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+mn-lt"/>
                <a:ea typeface="+mn-ea"/>
              </a:rPr>
              <a:t>(2)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垂直于该点半径；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611188" y="4260850"/>
            <a:ext cx="171767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推理 格式</a:t>
            </a: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682625" y="6102350"/>
            <a:ext cx="64801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GB" sz="3200" b="1" dirty="0">
                <a:solidFill>
                  <a:srgbClr val="0000FF"/>
                </a:solidFill>
                <a:latin typeface="+mn-lt"/>
                <a:ea typeface="+mn-ea"/>
              </a:rPr>
              <a:t>由此，你知道如何画圆的切线吗？</a:t>
            </a:r>
            <a:r>
              <a:rPr lang="zh-CN" altLang="en-US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/>
      <p:bldP spid="52237" grpId="0"/>
      <p:bldP spid="52238" grpId="0"/>
      <p:bldP spid="27651" grpId="0" autoUpdateAnimBg="0"/>
      <p:bldP spid="27652" grpId="0" autoUpdateAnimBg="0"/>
      <p:bldP spid="27662" grpId="0" autoUpdateAnimBg="0"/>
      <p:bldP spid="52248" grpId="0"/>
      <p:bldP spid="52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79613" y="1395413"/>
            <a:ext cx="5256212" cy="1385887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如果直线</a:t>
            </a:r>
            <a:r>
              <a:rPr kumimoji="1" lang="en-US" altLang="zh-CN" sz="2800" b="1" i="1" dirty="0" smtClean="0">
                <a:solidFill>
                  <a:srgbClr val="0000FF"/>
                </a:solidFill>
                <a:latin typeface="+mn-lt"/>
                <a:ea typeface="+mn-ea"/>
              </a:rPr>
              <a:t>l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是⊙</a:t>
            </a:r>
            <a:r>
              <a:rPr kumimoji="1" lang="en-US" altLang="zh-CN" sz="2800" b="1" i="1" dirty="0" smtClean="0">
                <a:solidFill>
                  <a:srgbClr val="0000FF"/>
                </a:solidFill>
                <a:latin typeface="+mn-lt"/>
                <a:ea typeface="+mn-ea"/>
              </a:rPr>
              <a:t>O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的切线，点</a:t>
            </a:r>
            <a:r>
              <a:rPr kumimoji="1" lang="en-US" altLang="zh-CN" sz="2800" b="1" i="1" dirty="0" smtClean="0"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为切点，那么半径</a:t>
            </a:r>
            <a:r>
              <a:rPr kumimoji="1" lang="en-US" altLang="zh-CN" sz="2800" b="1" i="1" dirty="0" smtClean="0">
                <a:solidFill>
                  <a:srgbClr val="0000FF"/>
                </a:solidFill>
                <a:latin typeface="+mn-lt"/>
                <a:ea typeface="+mn-ea"/>
              </a:rPr>
              <a:t>OA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与</a:t>
            </a:r>
            <a:r>
              <a:rPr kumimoji="1" lang="en-US" altLang="zh-CN" sz="2800" b="1" i="1" dirty="0" smtClean="0">
                <a:solidFill>
                  <a:srgbClr val="0000FF"/>
                </a:solidFill>
                <a:latin typeface="+mn-lt"/>
                <a:ea typeface="+mn-ea"/>
              </a:rPr>
              <a:t>l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+mn-lt"/>
                <a:ea typeface="+mn-ea"/>
              </a:rPr>
              <a:t>垂直吗？  </a:t>
            </a:r>
          </a:p>
        </p:txBody>
      </p:sp>
      <p:grpSp>
        <p:nvGrpSpPr>
          <p:cNvPr id="8195" name="Group 8"/>
          <p:cNvGrpSpPr/>
          <p:nvPr/>
        </p:nvGrpSpPr>
        <p:grpSpPr bwMode="auto">
          <a:xfrm>
            <a:off x="2843213" y="404813"/>
            <a:ext cx="3581400" cy="685800"/>
            <a:chOff x="768" y="336"/>
            <a:chExt cx="2256" cy="432"/>
          </a:xfrm>
        </p:grpSpPr>
        <p:grpSp>
          <p:nvGrpSpPr>
            <p:cNvPr id="8204" name="Group 9"/>
            <p:cNvGrpSpPr/>
            <p:nvPr/>
          </p:nvGrpSpPr>
          <p:grpSpPr bwMode="auto">
            <a:xfrm>
              <a:off x="768" y="365"/>
              <a:ext cx="1488" cy="370"/>
              <a:chOff x="1920" y="57"/>
              <a:chExt cx="2112" cy="265"/>
            </a:xfrm>
          </p:grpSpPr>
          <p:sp>
            <p:nvSpPr>
              <p:cNvPr id="20501" name="Rectangle 10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64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2400" b="1">
                    <a:solidFill>
                      <a:srgbClr val="0000FF"/>
                    </a:solidFill>
                    <a:latin typeface="+mn-lt"/>
                    <a:ea typeface="+mn-ea"/>
                  </a:rPr>
                  <a:t>      </a:t>
                </a:r>
                <a:r>
                  <a:rPr lang="zh-CN" altLang="en-US" sz="3200" b="1">
                    <a:solidFill>
                      <a:srgbClr val="0000FF"/>
                    </a:solidFill>
                    <a:latin typeface="+mn-lt"/>
                    <a:ea typeface="+mn-ea"/>
                  </a:rPr>
                  <a:t>知识探究</a:t>
                </a:r>
                <a:endParaRPr lang="en-US" altLang="zh-CN" sz="3200" b="1" baseline="-25000">
                  <a:solidFill>
                    <a:srgbClr val="0000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1211" name="Rectangle 11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6" cy="208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  <p:pic>
          <p:nvPicPr>
            <p:cNvPr id="8205" name="Picture 12" descr="678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755650" y="1230313"/>
            <a:ext cx="14478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defRPr/>
            </a:pPr>
            <a:r>
              <a:rPr kumimoji="1"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思考：</a:t>
            </a:r>
            <a:endParaRPr kumimoji="1" lang="zh-CN" altLang="en-US" sz="2800" b="1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4" name="Group 29"/>
          <p:cNvGrpSpPr/>
          <p:nvPr/>
        </p:nvGrpSpPr>
        <p:grpSpPr bwMode="auto">
          <a:xfrm>
            <a:off x="5984875" y="3270250"/>
            <a:ext cx="1733550" cy="1733550"/>
            <a:chOff x="348" y="1500"/>
            <a:chExt cx="1236" cy="1236"/>
          </a:xfrm>
        </p:grpSpPr>
        <p:sp>
          <p:nvSpPr>
            <p:cNvPr id="20496" name="Oval 30"/>
            <p:cNvSpPr>
              <a:spLocks noChangeArrowheads="1"/>
            </p:cNvSpPr>
            <p:nvPr/>
          </p:nvSpPr>
          <p:spPr bwMode="auto">
            <a:xfrm>
              <a:off x="348" y="1500"/>
              <a:ext cx="1236" cy="1236"/>
            </a:xfrm>
            <a:prstGeom prst="ellipse">
              <a:avLst/>
            </a:prstGeom>
            <a:noFill/>
            <a:ln w="38100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20497" name="Text Box 31"/>
            <p:cNvSpPr txBox="1">
              <a:spLocks noChangeArrowheads="1"/>
            </p:cNvSpPr>
            <p:nvPr/>
          </p:nvSpPr>
          <p:spPr bwMode="auto">
            <a:xfrm>
              <a:off x="794" y="1960"/>
              <a:ext cx="466" cy="68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2800" b="1" dirty="0" smtClean="0">
                  <a:solidFill>
                    <a:srgbClr val="FF0066"/>
                  </a:solidFill>
                  <a:latin typeface="+mn-lt"/>
                  <a:ea typeface="+mn-ea"/>
                </a:rPr>
                <a:t>●</a:t>
              </a:r>
              <a:r>
                <a:rPr lang="en-US" altLang="zh-CN" sz="2800" b="1" i="1" dirty="0" smtClean="0">
                  <a:latin typeface="+mn-lt"/>
                  <a:ea typeface="+mn-ea"/>
                </a:rPr>
                <a:t>O</a:t>
              </a:r>
            </a:p>
          </p:txBody>
        </p:sp>
      </p:grp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5508625" y="5003800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</a:ln>
        </p:spPr>
        <p:txBody>
          <a:bodyPr wrap="none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6734175" y="4924425"/>
            <a:ext cx="422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8166100" y="4779963"/>
            <a:ext cx="282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0495" name="Line 36"/>
          <p:cNvSpPr>
            <a:spLocks noChangeShapeType="1"/>
          </p:cNvSpPr>
          <p:nvPr/>
        </p:nvSpPr>
        <p:spPr bwMode="auto">
          <a:xfrm flipV="1">
            <a:off x="6892925" y="4279900"/>
            <a:ext cx="0" cy="733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utoUpdateAnimBg="0"/>
      <p:bldP spid="51215" grpId="0" autoUpdateAnimBg="0"/>
      <p:bldP spid="512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/>
          <p:cNvSpPr>
            <a:spLocks noChangeArrowheads="1"/>
          </p:cNvSpPr>
          <p:nvPr/>
        </p:nvSpPr>
        <p:spPr bwMode="auto">
          <a:xfrm>
            <a:off x="5334000" y="1676400"/>
            <a:ext cx="30480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705600" y="2895600"/>
            <a:ext cx="762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 i="1">
                <a:latin typeface="+mn-lt"/>
                <a:ea typeface="+mn-ea"/>
              </a:rPr>
              <a:t>.O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0413" y="4403725"/>
            <a:ext cx="284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6858000" y="32004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553200" y="48768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5029200" y="4495800"/>
            <a:ext cx="3276600" cy="228600"/>
            <a:chOff x="3168" y="2832"/>
            <a:chExt cx="2064" cy="144"/>
          </a:xfrm>
        </p:grpSpPr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>
              <a:off x="3168" y="2976"/>
              <a:ext cx="206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>
              <a:off x="4320" y="283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>
              <a:off x="4512" y="2832"/>
              <a:ext cx="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</p:grp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0" y="1052513"/>
            <a:ext cx="67056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tx2"/>
                </a:solidFill>
                <a:latin typeface="+mn-lt"/>
                <a:ea typeface="+mn-ea"/>
              </a:rPr>
              <a:t>切线的性质定理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95288" y="4581525"/>
            <a:ext cx="5076825" cy="1984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推理 格式</a:t>
            </a:r>
            <a:r>
              <a:rPr lang="zh-CN" altLang="en-US" sz="4000" b="1" dirty="0">
                <a:latin typeface="+mn-lt"/>
                <a:ea typeface="+mn-ea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latin typeface="+mn-lt"/>
                <a:ea typeface="+mn-ea"/>
              </a:rPr>
              <a:t>∵</a:t>
            </a:r>
            <a:r>
              <a:rPr lang="en-US" altLang="zh-CN" sz="2800" b="1" dirty="0" err="1">
                <a:latin typeface="+mn-lt"/>
                <a:ea typeface="+mn-ea"/>
              </a:rPr>
              <a:t>直线</a:t>
            </a:r>
            <a:r>
              <a:rPr lang="en-US" altLang="zh-CN" sz="2800" b="1" i="1" dirty="0" err="1">
                <a:latin typeface="+mn-lt"/>
                <a:ea typeface="+mn-ea"/>
              </a:rPr>
              <a:t>l</a:t>
            </a:r>
            <a:r>
              <a:rPr lang="zh-CN" altLang="en-US" sz="2800" b="1" dirty="0">
                <a:latin typeface="+mn-lt"/>
                <a:ea typeface="+mn-ea"/>
              </a:rPr>
              <a:t>是⊙ </a:t>
            </a:r>
            <a:r>
              <a:rPr lang="en-US" altLang="zh-CN" sz="2800" b="1" i="1" dirty="0">
                <a:latin typeface="+mn-lt"/>
                <a:ea typeface="+mn-ea"/>
              </a:rPr>
              <a:t>O </a:t>
            </a:r>
            <a:r>
              <a:rPr lang="zh-CN" altLang="en-US" sz="2800" b="1" dirty="0">
                <a:latin typeface="+mn-lt"/>
                <a:ea typeface="+mn-ea"/>
              </a:rPr>
              <a:t>的切线</a:t>
            </a:r>
            <a:endParaRPr lang="en-US" altLang="zh-CN" sz="2800" b="1" dirty="0">
              <a:latin typeface="+mn-lt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latin typeface="+mn-lt"/>
                <a:ea typeface="+mn-ea"/>
              </a:rPr>
              <a:t>∴ </a:t>
            </a:r>
            <a:r>
              <a:rPr lang="en-US" altLang="zh-CN" sz="2800" b="1" dirty="0" err="1">
                <a:latin typeface="+mn-lt"/>
                <a:ea typeface="+mn-ea"/>
              </a:rPr>
              <a:t>O</a:t>
            </a:r>
            <a:r>
              <a:rPr lang="en-US" altLang="zh-CN" sz="2800" b="1" i="1" dirty="0" err="1">
                <a:latin typeface="+mn-lt"/>
                <a:ea typeface="+mn-ea"/>
              </a:rPr>
              <a:t>A</a:t>
            </a:r>
            <a:r>
              <a:rPr lang="en-US" altLang="zh-CN" sz="2800" b="1" dirty="0" err="1">
                <a:latin typeface="+mn-lt"/>
                <a:ea typeface="+mn-ea"/>
              </a:rPr>
              <a:t>⊥</a:t>
            </a:r>
            <a:r>
              <a:rPr lang="en-US" altLang="zh-CN" sz="2800" b="1" i="1" dirty="0" err="1">
                <a:latin typeface="+mn-lt"/>
                <a:ea typeface="+mn-ea"/>
              </a:rPr>
              <a:t>l</a:t>
            </a:r>
            <a:endParaRPr lang="zh-CN" altLang="en-US" sz="2800" b="1" i="1" dirty="0">
              <a:latin typeface="+mn-lt"/>
              <a:ea typeface="+mn-ea"/>
            </a:endParaRPr>
          </a:p>
        </p:txBody>
      </p:sp>
      <p:grpSp>
        <p:nvGrpSpPr>
          <p:cNvPr id="9226" name="Group 8"/>
          <p:cNvGrpSpPr/>
          <p:nvPr/>
        </p:nvGrpSpPr>
        <p:grpSpPr bwMode="auto">
          <a:xfrm>
            <a:off x="2786063" y="214313"/>
            <a:ext cx="3581400" cy="685800"/>
            <a:chOff x="768" y="336"/>
            <a:chExt cx="2256" cy="432"/>
          </a:xfrm>
        </p:grpSpPr>
        <p:grpSp>
          <p:nvGrpSpPr>
            <p:cNvPr id="9229" name="Group 9"/>
            <p:cNvGrpSpPr/>
            <p:nvPr/>
          </p:nvGrpSpPr>
          <p:grpSpPr bwMode="auto">
            <a:xfrm>
              <a:off x="768" y="365"/>
              <a:ext cx="1488" cy="370"/>
              <a:chOff x="1920" y="57"/>
              <a:chExt cx="2112" cy="265"/>
            </a:xfrm>
          </p:grpSpPr>
          <p:sp>
            <p:nvSpPr>
              <p:cNvPr id="55312" name="Rectangle 10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64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2400" b="1">
                    <a:solidFill>
                      <a:srgbClr val="0000FF"/>
                    </a:solidFill>
                    <a:latin typeface="+mn-lt"/>
                    <a:ea typeface="+mn-ea"/>
                  </a:rPr>
                  <a:t>      </a:t>
                </a:r>
                <a:r>
                  <a:rPr lang="zh-CN" altLang="en-US" sz="3200" b="1">
                    <a:solidFill>
                      <a:srgbClr val="0000FF"/>
                    </a:solidFill>
                    <a:latin typeface="+mn-lt"/>
                    <a:ea typeface="+mn-ea"/>
                  </a:rPr>
                  <a:t>知识归纳</a:t>
                </a:r>
                <a:endParaRPr lang="zh-CN" altLang="en-US" sz="3200" b="1" baseline="-25000">
                  <a:solidFill>
                    <a:srgbClr val="0000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659" name="Rectangle 11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6" cy="208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  <p:pic>
          <p:nvPicPr>
            <p:cNvPr id="9230" name="Picture 12" descr="678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755650" y="1773238"/>
            <a:ext cx="4608513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圆的切线</a:t>
            </a:r>
            <a:r>
              <a:rPr kumimoji="1"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垂直于</a:t>
            </a:r>
            <a:r>
              <a:rPr kumimoji="1" lang="zh-CN" altLang="en-US" sz="2800" b="1" dirty="0">
                <a:solidFill>
                  <a:srgbClr val="0000FF"/>
                </a:solidFill>
                <a:latin typeface="+mn-lt"/>
                <a:ea typeface="+mn-ea"/>
              </a:rPr>
              <a:t>经过切点的半径</a:t>
            </a:r>
            <a:r>
              <a:rPr kumimoji="1" lang="en-US" altLang="zh-CN" sz="2800" b="1" dirty="0">
                <a:solidFill>
                  <a:srgbClr val="0000FF"/>
                </a:solidFill>
                <a:latin typeface="+mn-lt"/>
                <a:ea typeface="+mn-ea"/>
              </a:rPr>
              <a:t>.</a:t>
            </a:r>
            <a:r>
              <a:rPr kumimoji="1" lang="zh-CN" altLang="en-US" dirty="0">
                <a:latin typeface="+mn-lt"/>
                <a:ea typeface="+mn-ea"/>
              </a:rPr>
              <a:t> 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79388" y="2781300"/>
            <a:ext cx="410527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你能证明这个定理吗？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  <p:bldP spid="55309" grpId="0"/>
      <p:bldP spid="55319" grpId="0"/>
      <p:bldP spid="55320" grpId="0"/>
    </p:bldLst>
  </p:timing>
</p:sld>
</file>

<file path=ppt/theme/theme1.xml><?xml version="1.0" encoding="utf-8"?>
<a:theme xmlns:a="http://schemas.openxmlformats.org/drawingml/2006/main" name="WWW.2PPT.COM&#10;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1127</Words>
  <Application>Microsoft Office PowerPoint</Application>
  <PresentationFormat>全屏显示(4:3)</PresentationFormat>
  <Paragraphs>154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方正粗倩简体</vt:lpstr>
      <vt:lpstr>华文隶书</vt:lpstr>
      <vt:lpstr>宋体</vt:lpstr>
      <vt:lpstr>微软雅黑</vt:lpstr>
      <vt:lpstr>Arial</vt:lpstr>
      <vt:lpstr>Calibri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2008-04-07T02:47:00Z</dcterms:created>
  <dcterms:modified xsi:type="dcterms:W3CDTF">2023-01-16T20:59:10Z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02463A78E5D74F76A31FC193595CF4E7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