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200"/>
            </a:lvl1pPr>
          </a:lstStyle>
          <a:p>
            <a:endParaRPr lang="en-US" altLang="zh-CN"/>
          </a:p>
        </p:txBody>
      </p:sp>
      <p:sp>
        <p:nvSpPr>
          <p:cNvPr id="737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737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a:defRPr sz="1200"/>
            </a:lvl1pPr>
          </a:lstStyle>
          <a:p>
            <a:endParaRPr lang="en-US" altLang="zh-CN"/>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B813F55F-76CE-4FCF-B99A-1D5A64FF2CE5}"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p:txBody>
          <a:bodyPr/>
          <a:lstStyle/>
          <a:p>
            <a:fld id="{6E1B01A5-1196-4D4C-8CB5-B30CE9B978A9}" type="slidenum">
              <a:rPr lang="en-US" altLang="zh-CN"/>
              <a:t>1</a:t>
            </a:fld>
            <a:endParaRPr lang="en-US" altLang="zh-CN"/>
          </a:p>
        </p:txBody>
      </p:sp>
      <p:sp>
        <p:nvSpPr>
          <p:cNvPr id="747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459CB4F7-34F5-4462-9C7F-99D6E6F7CEE6}" type="slidenum">
              <a:rPr lang="en-US" altLang="zh-CN" sz="1200"/>
              <a:t>1</a:t>
            </a:fld>
            <a:endParaRPr lang="en-US" altLang="zh-CN" sz="1200"/>
          </a:p>
        </p:txBody>
      </p:sp>
      <p:sp>
        <p:nvSpPr>
          <p:cNvPr id="7475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4441825B-C89E-4514-BE43-7320F553F100}" type="slidenum">
              <a:rPr lang="en-US" altLang="zh-CN" sz="1200"/>
              <a:t>1</a:t>
            </a:fld>
            <a:endParaRPr lang="en-US" altLang="zh-CN" sz="1200"/>
          </a:p>
        </p:txBody>
      </p:sp>
      <p:sp>
        <p:nvSpPr>
          <p:cNvPr id="74756" name="Rectangle 2"/>
          <p:cNvSpPr>
            <a:spLocks noGrp="1" noRot="1" noChangeAspect="1" noChangeArrowheads="1" noTextEdit="1"/>
          </p:cNvSpPr>
          <p:nvPr>
            <p:ph type="sldImg"/>
          </p:nvPr>
        </p:nvSpPr>
        <p:spPr/>
      </p:sp>
      <p:sp>
        <p:nvSpPr>
          <p:cNvPr id="7475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813F55F-76CE-4FCF-B99A-1D5A64FF2CE5}" type="slidenum">
              <a:rPr lang="en-US" altLang="zh-CN" smtClean="0"/>
              <a:t>5</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A0FAEE6-2416-44C5-B9F3-F9878C893992}"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AFFF2C4-9811-4118-A2CD-DE929AC87D26}"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9871474-AEDD-43CB-9CF8-3D54C0736B20}"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B170B24-18F9-4CE1-AC22-0B92F36A3D05}"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1EECD9D-F96E-485C-8F92-1B6C17585C0D}"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61195C8-E799-4BF8-893B-DC7721CBAC58}"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F7D36D90-EA31-43DD-B8E1-1CA3C8CBED53}"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68D821F1-C787-495A-8ABC-F5EA27E43AE2}"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B93BF9DA-FC76-42BF-AA33-D250A8BF63F7}"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C2B2B8A4-B9F8-42D3-839F-25C653D9E312}"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127DEC05-2FE8-4E94-875E-434083E3FAE3}"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17EF9A2-9ADE-4B82-B65C-A66EDBAC273D}"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7.xml"/><Relationship Id="rId1" Type="http://schemas.openxmlformats.org/officeDocument/2006/relationships/tags" Target="../tags/tag26.xml"/><Relationship Id="rId4" Type="http://schemas.openxmlformats.org/officeDocument/2006/relationships/image" Target="../media/image16.GIF"/></Relationships>
</file>

<file path=ppt/slides/_rels/slide28.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slideLayout" Target="../slideLayouts/slideLayout7.xml"/><Relationship Id="rId1" Type="http://schemas.openxmlformats.org/officeDocument/2006/relationships/tags" Target="../tags/tag27.xml"/></Relationships>
</file>

<file path=ppt/slides/_rels/slide29.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3.xml.rels><?xml version="1.0" encoding="UTF-8" standalone="yes"?>
<Relationships xmlns="http://schemas.openxmlformats.org/package/2006/relationships"><Relationship Id="rId3" Type="http://schemas.openxmlformats.org/officeDocument/2006/relationships/audio" Target="file:///F:\&#20061;&#19978;&#35838;&#20214;\Unit8\Unit%208%20Section%20A\Section%20A%203a.mp3" TargetMode="External"/><Relationship Id="rId7" Type="http://schemas.openxmlformats.org/officeDocument/2006/relationships/image" Target="../media/image6.emf"/><Relationship Id="rId2" Type="http://schemas.microsoft.com/office/2007/relationships/media" Target="file:///F:\&#20061;&#19978;&#35838;&#20214;\Unit8\Unit%208%20Section%20A\Section%20A%203a.mp3" TargetMode="External"/><Relationship Id="rId1" Type="http://schemas.openxmlformats.org/officeDocument/2006/relationships/tags" Target="../tags/tag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7.xml"/><Relationship Id="rId1" Type="http://schemas.openxmlformats.org/officeDocument/2006/relationships/tags" Target="../tags/tag29.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7.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8" name="Text Box 3"/>
          <p:cNvSpPr txBox="1">
            <a:spLocks noChangeArrowheads="1"/>
          </p:cNvSpPr>
          <p:nvPr/>
        </p:nvSpPr>
        <p:spPr bwMode="auto">
          <a:xfrm>
            <a:off x="0" y="152400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4800" b="1" dirty="0">
                <a:latin typeface="Times New Roman" panose="02020603050405020304" pitchFamily="18" charset="0"/>
              </a:rPr>
              <a:t>Unit 8 It must belong to Carla.</a:t>
            </a:r>
          </a:p>
        </p:txBody>
      </p:sp>
      <p:sp>
        <p:nvSpPr>
          <p:cNvPr id="72711" name="Rectangle 8"/>
          <p:cNvSpPr>
            <a:spLocks noChangeArrowheads="1"/>
          </p:cNvSpPr>
          <p:nvPr/>
        </p:nvSpPr>
        <p:spPr bwMode="auto">
          <a:xfrm>
            <a:off x="1850994" y="3276600"/>
            <a:ext cx="51864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p>
            <a:r>
              <a:rPr lang="en-US" altLang="zh-CN" sz="3600" b="1" dirty="0" smtClean="0">
                <a:latin typeface="Times New Roman" panose="02020603050405020304" pitchFamily="18" charset="0"/>
              </a:rPr>
              <a:t>Section  A  Period 2 3a-4c</a:t>
            </a:r>
          </a:p>
        </p:txBody>
      </p:sp>
      <p:sp>
        <p:nvSpPr>
          <p:cNvPr id="8" name="矩形 7"/>
          <p:cNvSpPr/>
          <p:nvPr/>
        </p:nvSpPr>
        <p:spPr>
          <a:xfrm>
            <a:off x="2665870" y="5295900"/>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8434" name="表格占位符 18433"/>
          <p:cNvGraphicFramePr>
            <a:graphicFrameLocks noGrp="1"/>
          </p:cNvGraphicFramePr>
          <p:nvPr/>
        </p:nvGraphicFramePr>
        <p:xfrm>
          <a:off x="668337" y="914399"/>
          <a:ext cx="7991475" cy="5145089"/>
        </p:xfrm>
        <a:graphic>
          <a:graphicData uri="http://schemas.openxmlformats.org/drawingml/2006/table">
            <a:tbl>
              <a:tblPr/>
              <a:tblGrid>
                <a:gridCol w="2771775">
                  <a:extLst>
                    <a:ext uri="{9D8B030D-6E8A-4147-A177-3AD203B41FA5}">
                      <a16:colId xmlns:a16="http://schemas.microsoft.com/office/drawing/2014/main" val="20000"/>
                    </a:ext>
                  </a:extLst>
                </a:gridCol>
                <a:gridCol w="5219700">
                  <a:extLst>
                    <a:ext uri="{9D8B030D-6E8A-4147-A177-3AD203B41FA5}">
                      <a16:colId xmlns:a16="http://schemas.microsoft.com/office/drawing/2014/main" val="20001"/>
                    </a:ext>
                  </a:extLst>
                </a:gridCol>
              </a:tblGrid>
              <a:tr h="115093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sym typeface="Calibri" panose="020F0502020204030204" pitchFamily="34" charset="0"/>
                        </a:rPr>
                        <a:t>The </a:t>
                      </a:r>
                      <a:r>
                        <a:rPr kumimoji="0" lang="en-US" altLang="zh-CN" sz="28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sym typeface="Calibri" panose="020F0502020204030204" pitchFamily="34" charset="0"/>
                        </a:rPr>
                        <a:t>policemen</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rgbClr val="FFFFFF"/>
                        </a:solidFill>
                        <a:effectLst/>
                        <a:latin typeface="Times New Roman" panose="02020603050405020304" pitchFamily="18" charset="0"/>
                        <a:ea typeface="微软雅黑" panose="020B0503020204020204" pitchFamily="34" charset="-122"/>
                        <a:sym typeface="Calibri" panose="020F0502020204030204" pitchFamily="34"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0"/>
                  </a:ext>
                </a:extLst>
              </a:tr>
              <a:tr h="75088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sym typeface="Calibri" panose="020F0502020204030204" pitchFamily="34" charset="0"/>
                        </a:rPr>
                        <a:t>Helen</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sym typeface="Calibri" panose="020F0502020204030204" pitchFamily="34"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1"/>
                  </a:ext>
                </a:extLst>
              </a:tr>
              <a:tr h="141128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sym typeface="Calibri" panose="020F0502020204030204" pitchFamily="34" charset="0"/>
                        </a:rPr>
                        <a:t>One woman </a:t>
                      </a:r>
                      <a:r>
                        <a:rPr kumimoji="0" lang="en-US" altLang="zh-CN" sz="28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sym typeface="Calibri" panose="020F0502020204030204" pitchFamily="34" charset="0"/>
                        </a:rPr>
                        <a:t>in the area</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sym typeface="Calibri" panose="020F0502020204030204" pitchFamily="34"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2"/>
                  </a:ext>
                </a:extLst>
              </a:tr>
              <a:tr h="183197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sym typeface="Calibri" panose="020F0502020204030204" pitchFamily="34" charset="0"/>
                        </a:rPr>
                        <a:t>The </a:t>
                      </a:r>
                      <a:r>
                        <a:rPr kumimoji="0" lang="en-US" altLang="zh-CN" sz="28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sym typeface="Calibri" panose="020F0502020204030204" pitchFamily="34" charset="0"/>
                        </a:rPr>
                        <a:t>writer </a:t>
                      </a:r>
                      <a:r>
                        <a:rPr kumimoji="0" lang="en-US" altLang="zh-CN" sz="28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sym typeface="Calibri" panose="020F0502020204030204" pitchFamily="34" charset="0"/>
                        </a:rPr>
                        <a:t>himself</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sym typeface="Calibri" panose="020F0502020204030204" pitchFamily="34"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3"/>
                  </a:ext>
                </a:extLst>
              </a:tr>
            </a:tbl>
          </a:graphicData>
        </a:graphic>
      </p:graphicFrame>
      <p:sp>
        <p:nvSpPr>
          <p:cNvPr id="83987" name="Text Box 34"/>
          <p:cNvSpPr txBox="1">
            <a:spLocks noChangeArrowheads="1"/>
          </p:cNvSpPr>
          <p:nvPr/>
        </p:nvSpPr>
        <p:spPr bwMode="auto">
          <a:xfrm>
            <a:off x="3548062" y="1058862"/>
            <a:ext cx="473075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a:solidFill>
                  <a:srgbClr val="0000FF"/>
                </a:solidFill>
                <a:latin typeface="Times New Roman" panose="02020603050405020304" pitchFamily="18" charset="0"/>
              </a:rPr>
              <a:t>They think </a:t>
            </a:r>
            <a:r>
              <a:rPr lang="en-US" altLang="zh-CN" sz="2800" b="1" u="sng">
                <a:solidFill>
                  <a:srgbClr val="0000FF"/>
                </a:solidFill>
                <a:latin typeface="Times New Roman" panose="02020603050405020304" pitchFamily="18" charset="0"/>
              </a:rPr>
              <a:t>it might be </a:t>
            </a:r>
            <a:r>
              <a:rPr lang="en-US" altLang="zh-CN" sz="2800" b="1" u="sng">
                <a:solidFill>
                  <a:srgbClr val="FF0000"/>
                </a:solidFill>
                <a:latin typeface="Times New Roman" panose="02020603050405020304" pitchFamily="18" charset="0"/>
              </a:rPr>
              <a:t>the wind.</a:t>
            </a:r>
          </a:p>
        </p:txBody>
      </p:sp>
      <p:sp>
        <p:nvSpPr>
          <p:cNvPr id="83988" name="Text Box 35"/>
          <p:cNvSpPr txBox="1">
            <a:spLocks noChangeArrowheads="1"/>
          </p:cNvSpPr>
          <p:nvPr/>
        </p:nvSpPr>
        <p:spPr bwMode="auto">
          <a:xfrm>
            <a:off x="3476625" y="3074987"/>
            <a:ext cx="5327650"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2800" b="1">
                <a:solidFill>
                  <a:srgbClr val="0000FF"/>
                </a:solidFill>
                <a:latin typeface="Times New Roman" panose="02020603050405020304" pitchFamily="18" charset="0"/>
              </a:rPr>
              <a:t>She thought </a:t>
            </a:r>
            <a:r>
              <a:rPr lang="en-US" altLang="zh-CN" sz="2800" b="1" u="sng">
                <a:solidFill>
                  <a:srgbClr val="0000FF"/>
                </a:solidFill>
                <a:latin typeface="Times New Roman" panose="02020603050405020304" pitchFamily="18" charset="0"/>
              </a:rPr>
              <a:t>that maybe it was </a:t>
            </a:r>
            <a:r>
              <a:rPr lang="en-US" altLang="zh-CN" sz="2800" b="1" u="sng">
                <a:solidFill>
                  <a:srgbClr val="FF0000"/>
                </a:solidFill>
                <a:latin typeface="Times New Roman" panose="02020603050405020304" pitchFamily="18" charset="0"/>
              </a:rPr>
              <a:t>a bear or a wolf</a:t>
            </a:r>
            <a:r>
              <a:rPr lang="en-US" altLang="zh-CN" sz="2800" b="1">
                <a:solidFill>
                  <a:srgbClr val="0000FF"/>
                </a:solidFill>
                <a:latin typeface="Times New Roman" panose="02020603050405020304" pitchFamily="18" charset="0"/>
              </a:rPr>
              <a:t>.</a:t>
            </a:r>
          </a:p>
        </p:txBody>
      </p:sp>
      <p:sp>
        <p:nvSpPr>
          <p:cNvPr id="83989" name="Text Box 36"/>
          <p:cNvSpPr txBox="1">
            <a:spLocks noChangeArrowheads="1"/>
          </p:cNvSpPr>
          <p:nvPr/>
        </p:nvSpPr>
        <p:spPr bwMode="auto">
          <a:xfrm>
            <a:off x="3548062" y="2138362"/>
            <a:ext cx="5330825"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2800" b="1">
                <a:solidFill>
                  <a:srgbClr val="0000FF"/>
                </a:solidFill>
                <a:latin typeface="Times New Roman" panose="02020603050405020304" pitchFamily="18" charset="0"/>
              </a:rPr>
              <a:t>She guesses </a:t>
            </a:r>
            <a:r>
              <a:rPr lang="en-US" altLang="zh-CN" sz="2800" b="1" u="sng">
                <a:solidFill>
                  <a:srgbClr val="0000FF"/>
                </a:solidFill>
                <a:latin typeface="Times New Roman" panose="02020603050405020304" pitchFamily="18" charset="0"/>
              </a:rPr>
              <a:t>it </a:t>
            </a:r>
            <a:r>
              <a:rPr lang="en-US" altLang="zh-CN" sz="2800" b="1" u="sng">
                <a:solidFill>
                  <a:srgbClr val="FF0000"/>
                </a:solidFill>
                <a:latin typeface="Times New Roman" panose="02020603050405020304" pitchFamily="18" charset="0"/>
              </a:rPr>
              <a:t>can</a:t>
            </a:r>
            <a:r>
              <a:rPr lang="en-US" altLang="zh-CN" sz="2800" b="1" u="sng">
                <a:solidFill>
                  <a:srgbClr val="FF0000"/>
                </a:solidFill>
              </a:rPr>
              <a:t>’</a:t>
            </a:r>
            <a:r>
              <a:rPr lang="en-US" altLang="zh-CN" sz="2800" b="1" u="sng">
                <a:solidFill>
                  <a:srgbClr val="FF0000"/>
                </a:solidFill>
                <a:latin typeface="Times New Roman" panose="02020603050405020304" pitchFamily="18" charset="0"/>
              </a:rPr>
              <a:t>t be a dog</a:t>
            </a:r>
            <a:r>
              <a:rPr lang="en-US" altLang="zh-CN" sz="2800" b="1" u="sng">
                <a:solidFill>
                  <a:srgbClr val="0000FF"/>
                </a:solidFill>
                <a:latin typeface="Times New Roman" panose="02020603050405020304" pitchFamily="18" charset="0"/>
              </a:rPr>
              <a:t>.</a:t>
            </a:r>
          </a:p>
        </p:txBody>
      </p:sp>
      <p:sp>
        <p:nvSpPr>
          <p:cNvPr id="83990" name="Text Box 37"/>
          <p:cNvSpPr txBox="1">
            <a:spLocks noChangeArrowheads="1"/>
          </p:cNvSpPr>
          <p:nvPr/>
        </p:nvSpPr>
        <p:spPr bwMode="auto">
          <a:xfrm>
            <a:off x="3189287" y="4659312"/>
            <a:ext cx="54721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a:solidFill>
                  <a:srgbClr val="0000FF"/>
                </a:solidFill>
                <a:latin typeface="Times New Roman" panose="02020603050405020304" pitchFamily="18" charset="0"/>
              </a:rPr>
              <a:t>He thinks the </a:t>
            </a:r>
            <a:r>
              <a:rPr lang="en-US" altLang="zh-CN" sz="2800" b="1" u="sng">
                <a:solidFill>
                  <a:srgbClr val="FF0000"/>
                </a:solidFill>
                <a:latin typeface="Times New Roman" panose="02020603050405020304" pitchFamily="18" charset="0"/>
              </a:rPr>
              <a:t>noise-maker is having too much fun creating fear</a:t>
            </a:r>
            <a:r>
              <a:rPr lang="en-US" altLang="zh-CN" sz="2800" b="1" u="sng">
                <a:solidFill>
                  <a:srgbClr val="0000FF"/>
                </a:solidFill>
                <a:latin typeface="Times New Roman" panose="02020603050405020304" pitchFamily="18" charset="0"/>
              </a:rPr>
              <a:t> in the neighborhood.</a:t>
            </a:r>
          </a:p>
        </p:txBody>
      </p:sp>
    </p:spTree>
    <p:custDataLst>
      <p:tags r:id="rId1"/>
    </p:custData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83987"/>
                                        </p:tgtEl>
                                        <p:attrNameLst>
                                          <p:attrName>style.visibility</p:attrName>
                                        </p:attrNameLst>
                                      </p:cBhvr>
                                      <p:to>
                                        <p:strVal val="visible"/>
                                      </p:to>
                                    </p:set>
                                    <p:anim calcmode="lin" valueType="num">
                                      <p:cBhvr>
                                        <p:cTn id="7" dur="500" fill="hold"/>
                                        <p:tgtEl>
                                          <p:spTgt spid="83987"/>
                                        </p:tgtEl>
                                        <p:attrNameLst>
                                          <p:attrName>ppt_w</p:attrName>
                                        </p:attrNameLst>
                                      </p:cBhvr>
                                      <p:tavLst>
                                        <p:tav tm="0">
                                          <p:val>
                                            <p:strVal val="#ppt_w*0.05"/>
                                          </p:val>
                                        </p:tav>
                                        <p:tav tm="100000">
                                          <p:val>
                                            <p:strVal val="#ppt_w"/>
                                          </p:val>
                                        </p:tav>
                                      </p:tavLst>
                                    </p:anim>
                                    <p:anim calcmode="lin" valueType="num">
                                      <p:cBhvr>
                                        <p:cTn id="8" dur="500" fill="hold"/>
                                        <p:tgtEl>
                                          <p:spTgt spid="83987"/>
                                        </p:tgtEl>
                                        <p:attrNameLst>
                                          <p:attrName>ppt_h</p:attrName>
                                        </p:attrNameLst>
                                      </p:cBhvr>
                                      <p:tavLst>
                                        <p:tav tm="0">
                                          <p:val>
                                            <p:strVal val="#ppt_h"/>
                                          </p:val>
                                        </p:tav>
                                        <p:tav tm="100000">
                                          <p:val>
                                            <p:strVal val="#ppt_h"/>
                                          </p:val>
                                        </p:tav>
                                      </p:tavLst>
                                    </p:anim>
                                    <p:anim calcmode="lin" valueType="num">
                                      <p:cBhvr>
                                        <p:cTn id="9" dur="500" fill="hold"/>
                                        <p:tgtEl>
                                          <p:spTgt spid="83987"/>
                                        </p:tgtEl>
                                        <p:attrNameLst>
                                          <p:attrName>ppt_x</p:attrName>
                                        </p:attrNameLst>
                                      </p:cBhvr>
                                      <p:tavLst>
                                        <p:tav tm="0">
                                          <p:val>
                                            <p:strVal val="#ppt_x-.2"/>
                                          </p:val>
                                        </p:tav>
                                        <p:tav tm="100000">
                                          <p:val>
                                            <p:strVal val="#ppt_x"/>
                                          </p:val>
                                        </p:tav>
                                      </p:tavLst>
                                    </p:anim>
                                    <p:anim calcmode="lin" valueType="num">
                                      <p:cBhvr>
                                        <p:cTn id="10" dur="500" fill="hold"/>
                                        <p:tgtEl>
                                          <p:spTgt spid="83987"/>
                                        </p:tgtEl>
                                        <p:attrNameLst>
                                          <p:attrName>ppt_y</p:attrName>
                                        </p:attrNameLst>
                                      </p:cBhvr>
                                      <p:tavLst>
                                        <p:tav tm="0">
                                          <p:val>
                                            <p:strVal val="#ppt_y"/>
                                          </p:val>
                                        </p:tav>
                                        <p:tav tm="100000">
                                          <p:val>
                                            <p:strVal val="#ppt_y"/>
                                          </p:val>
                                        </p:tav>
                                      </p:tavLst>
                                    </p:anim>
                                    <p:animEffect transition="in" filter="fade">
                                      <p:cBhvr>
                                        <p:cTn id="11" dur="500"/>
                                        <p:tgtEl>
                                          <p:spTgt spid="83987"/>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83989"/>
                                        </p:tgtEl>
                                        <p:attrNameLst>
                                          <p:attrName>style.visibility</p:attrName>
                                        </p:attrNameLst>
                                      </p:cBhvr>
                                      <p:to>
                                        <p:strVal val="visible"/>
                                      </p:to>
                                    </p:set>
                                    <p:anim calcmode="lin" valueType="num">
                                      <p:cBhvr>
                                        <p:cTn id="16" dur="500" fill="hold"/>
                                        <p:tgtEl>
                                          <p:spTgt spid="83989"/>
                                        </p:tgtEl>
                                        <p:attrNameLst>
                                          <p:attrName>ppt_w</p:attrName>
                                        </p:attrNameLst>
                                      </p:cBhvr>
                                      <p:tavLst>
                                        <p:tav tm="0">
                                          <p:val>
                                            <p:strVal val="#ppt_w*0.05"/>
                                          </p:val>
                                        </p:tav>
                                        <p:tav tm="100000">
                                          <p:val>
                                            <p:strVal val="#ppt_w"/>
                                          </p:val>
                                        </p:tav>
                                      </p:tavLst>
                                    </p:anim>
                                    <p:anim calcmode="lin" valueType="num">
                                      <p:cBhvr>
                                        <p:cTn id="17" dur="500" fill="hold"/>
                                        <p:tgtEl>
                                          <p:spTgt spid="83989"/>
                                        </p:tgtEl>
                                        <p:attrNameLst>
                                          <p:attrName>ppt_h</p:attrName>
                                        </p:attrNameLst>
                                      </p:cBhvr>
                                      <p:tavLst>
                                        <p:tav tm="0">
                                          <p:val>
                                            <p:strVal val="#ppt_h"/>
                                          </p:val>
                                        </p:tav>
                                        <p:tav tm="100000">
                                          <p:val>
                                            <p:strVal val="#ppt_h"/>
                                          </p:val>
                                        </p:tav>
                                      </p:tavLst>
                                    </p:anim>
                                    <p:anim calcmode="lin" valueType="num">
                                      <p:cBhvr>
                                        <p:cTn id="18" dur="500" fill="hold"/>
                                        <p:tgtEl>
                                          <p:spTgt spid="83989"/>
                                        </p:tgtEl>
                                        <p:attrNameLst>
                                          <p:attrName>ppt_x</p:attrName>
                                        </p:attrNameLst>
                                      </p:cBhvr>
                                      <p:tavLst>
                                        <p:tav tm="0">
                                          <p:val>
                                            <p:strVal val="#ppt_x-.2"/>
                                          </p:val>
                                        </p:tav>
                                        <p:tav tm="100000">
                                          <p:val>
                                            <p:strVal val="#ppt_x"/>
                                          </p:val>
                                        </p:tav>
                                      </p:tavLst>
                                    </p:anim>
                                    <p:anim calcmode="lin" valueType="num">
                                      <p:cBhvr>
                                        <p:cTn id="19" dur="500" fill="hold"/>
                                        <p:tgtEl>
                                          <p:spTgt spid="83989"/>
                                        </p:tgtEl>
                                        <p:attrNameLst>
                                          <p:attrName>ppt_y</p:attrName>
                                        </p:attrNameLst>
                                      </p:cBhvr>
                                      <p:tavLst>
                                        <p:tav tm="0">
                                          <p:val>
                                            <p:strVal val="#ppt_y"/>
                                          </p:val>
                                        </p:tav>
                                        <p:tav tm="100000">
                                          <p:val>
                                            <p:strVal val="#ppt_y"/>
                                          </p:val>
                                        </p:tav>
                                      </p:tavLst>
                                    </p:anim>
                                    <p:animEffect transition="in" filter="fade">
                                      <p:cBhvr>
                                        <p:cTn id="20" dur="500"/>
                                        <p:tgtEl>
                                          <p:spTgt spid="83989"/>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83988"/>
                                        </p:tgtEl>
                                        <p:attrNameLst>
                                          <p:attrName>style.visibility</p:attrName>
                                        </p:attrNameLst>
                                      </p:cBhvr>
                                      <p:to>
                                        <p:strVal val="visible"/>
                                      </p:to>
                                    </p:set>
                                    <p:anim calcmode="lin" valueType="num">
                                      <p:cBhvr>
                                        <p:cTn id="25" dur="500" fill="hold"/>
                                        <p:tgtEl>
                                          <p:spTgt spid="83988"/>
                                        </p:tgtEl>
                                        <p:attrNameLst>
                                          <p:attrName>ppt_w</p:attrName>
                                        </p:attrNameLst>
                                      </p:cBhvr>
                                      <p:tavLst>
                                        <p:tav tm="0">
                                          <p:val>
                                            <p:strVal val="#ppt_w*0.05"/>
                                          </p:val>
                                        </p:tav>
                                        <p:tav tm="100000">
                                          <p:val>
                                            <p:strVal val="#ppt_w"/>
                                          </p:val>
                                        </p:tav>
                                      </p:tavLst>
                                    </p:anim>
                                    <p:anim calcmode="lin" valueType="num">
                                      <p:cBhvr>
                                        <p:cTn id="26" dur="500" fill="hold"/>
                                        <p:tgtEl>
                                          <p:spTgt spid="83988"/>
                                        </p:tgtEl>
                                        <p:attrNameLst>
                                          <p:attrName>ppt_h</p:attrName>
                                        </p:attrNameLst>
                                      </p:cBhvr>
                                      <p:tavLst>
                                        <p:tav tm="0">
                                          <p:val>
                                            <p:strVal val="#ppt_h"/>
                                          </p:val>
                                        </p:tav>
                                        <p:tav tm="100000">
                                          <p:val>
                                            <p:strVal val="#ppt_h"/>
                                          </p:val>
                                        </p:tav>
                                      </p:tavLst>
                                    </p:anim>
                                    <p:anim calcmode="lin" valueType="num">
                                      <p:cBhvr>
                                        <p:cTn id="27" dur="500" fill="hold"/>
                                        <p:tgtEl>
                                          <p:spTgt spid="83988"/>
                                        </p:tgtEl>
                                        <p:attrNameLst>
                                          <p:attrName>ppt_x</p:attrName>
                                        </p:attrNameLst>
                                      </p:cBhvr>
                                      <p:tavLst>
                                        <p:tav tm="0">
                                          <p:val>
                                            <p:strVal val="#ppt_x-.2"/>
                                          </p:val>
                                        </p:tav>
                                        <p:tav tm="100000">
                                          <p:val>
                                            <p:strVal val="#ppt_x"/>
                                          </p:val>
                                        </p:tav>
                                      </p:tavLst>
                                    </p:anim>
                                    <p:anim calcmode="lin" valueType="num">
                                      <p:cBhvr>
                                        <p:cTn id="28" dur="500" fill="hold"/>
                                        <p:tgtEl>
                                          <p:spTgt spid="83988"/>
                                        </p:tgtEl>
                                        <p:attrNameLst>
                                          <p:attrName>ppt_y</p:attrName>
                                        </p:attrNameLst>
                                      </p:cBhvr>
                                      <p:tavLst>
                                        <p:tav tm="0">
                                          <p:val>
                                            <p:strVal val="#ppt_y"/>
                                          </p:val>
                                        </p:tav>
                                        <p:tav tm="100000">
                                          <p:val>
                                            <p:strVal val="#ppt_y"/>
                                          </p:val>
                                        </p:tav>
                                      </p:tavLst>
                                    </p:anim>
                                    <p:animEffect transition="in" filter="fade">
                                      <p:cBhvr>
                                        <p:cTn id="29" dur="500"/>
                                        <p:tgtEl>
                                          <p:spTgt spid="83988"/>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83990"/>
                                        </p:tgtEl>
                                        <p:attrNameLst>
                                          <p:attrName>style.visibility</p:attrName>
                                        </p:attrNameLst>
                                      </p:cBhvr>
                                      <p:to>
                                        <p:strVal val="visible"/>
                                      </p:to>
                                    </p:set>
                                    <p:anim calcmode="lin" valueType="num">
                                      <p:cBhvr>
                                        <p:cTn id="34" dur="500" fill="hold"/>
                                        <p:tgtEl>
                                          <p:spTgt spid="83990"/>
                                        </p:tgtEl>
                                        <p:attrNameLst>
                                          <p:attrName>ppt_w</p:attrName>
                                        </p:attrNameLst>
                                      </p:cBhvr>
                                      <p:tavLst>
                                        <p:tav tm="0">
                                          <p:val>
                                            <p:strVal val="#ppt_w*0.05"/>
                                          </p:val>
                                        </p:tav>
                                        <p:tav tm="100000">
                                          <p:val>
                                            <p:strVal val="#ppt_w"/>
                                          </p:val>
                                        </p:tav>
                                      </p:tavLst>
                                    </p:anim>
                                    <p:anim calcmode="lin" valueType="num">
                                      <p:cBhvr>
                                        <p:cTn id="35" dur="500" fill="hold"/>
                                        <p:tgtEl>
                                          <p:spTgt spid="83990"/>
                                        </p:tgtEl>
                                        <p:attrNameLst>
                                          <p:attrName>ppt_h</p:attrName>
                                        </p:attrNameLst>
                                      </p:cBhvr>
                                      <p:tavLst>
                                        <p:tav tm="0">
                                          <p:val>
                                            <p:strVal val="#ppt_h"/>
                                          </p:val>
                                        </p:tav>
                                        <p:tav tm="100000">
                                          <p:val>
                                            <p:strVal val="#ppt_h"/>
                                          </p:val>
                                        </p:tav>
                                      </p:tavLst>
                                    </p:anim>
                                    <p:anim calcmode="lin" valueType="num">
                                      <p:cBhvr>
                                        <p:cTn id="36" dur="500" fill="hold"/>
                                        <p:tgtEl>
                                          <p:spTgt spid="83990"/>
                                        </p:tgtEl>
                                        <p:attrNameLst>
                                          <p:attrName>ppt_x</p:attrName>
                                        </p:attrNameLst>
                                      </p:cBhvr>
                                      <p:tavLst>
                                        <p:tav tm="0">
                                          <p:val>
                                            <p:strVal val="#ppt_x-.2"/>
                                          </p:val>
                                        </p:tav>
                                        <p:tav tm="100000">
                                          <p:val>
                                            <p:strVal val="#ppt_x"/>
                                          </p:val>
                                        </p:tav>
                                      </p:tavLst>
                                    </p:anim>
                                    <p:anim calcmode="lin" valueType="num">
                                      <p:cBhvr>
                                        <p:cTn id="37" dur="500" fill="hold"/>
                                        <p:tgtEl>
                                          <p:spTgt spid="83990"/>
                                        </p:tgtEl>
                                        <p:attrNameLst>
                                          <p:attrName>ppt_y</p:attrName>
                                        </p:attrNameLst>
                                      </p:cBhvr>
                                      <p:tavLst>
                                        <p:tav tm="0">
                                          <p:val>
                                            <p:strVal val="#ppt_y"/>
                                          </p:val>
                                        </p:tav>
                                        <p:tav tm="100000">
                                          <p:val>
                                            <p:strVal val="#ppt_y"/>
                                          </p:val>
                                        </p:tav>
                                      </p:tavLst>
                                    </p:anim>
                                    <p:animEffect transition="in" filter="fade">
                                      <p:cBhvr>
                                        <p:cTn id="38" dur="500"/>
                                        <p:tgtEl>
                                          <p:spTgt spid="83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87" grpId="0" bldLvl="0"/>
      <p:bldP spid="83988" grpId="0" bldLvl="0"/>
      <p:bldP spid="83989" grpId="0" bldLvl="0"/>
      <p:bldP spid="83990" grpId="0" bldLvl="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Text Box 4"/>
          <p:cNvSpPr txBox="1">
            <a:spLocks noChangeArrowheads="1"/>
          </p:cNvSpPr>
          <p:nvPr/>
        </p:nvSpPr>
        <p:spPr bwMode="auto">
          <a:xfrm>
            <a:off x="611188" y="1631833"/>
            <a:ext cx="62658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latin typeface="Times New Roman" panose="02020603050405020304" pitchFamily="18" charset="0"/>
              </a:rPr>
              <a:t>1. It </a:t>
            </a:r>
            <a:r>
              <a:rPr lang="en-US" altLang="zh-CN" sz="3600" b="1" dirty="0">
                <a:solidFill>
                  <a:srgbClr val="F92313"/>
                </a:solidFill>
                <a:latin typeface="Times New Roman" panose="02020603050405020304" pitchFamily="18" charset="0"/>
              </a:rPr>
              <a:t>used to</a:t>
            </a:r>
            <a:r>
              <a:rPr lang="en-US" altLang="zh-CN" sz="3600" b="1" dirty="0">
                <a:latin typeface="Times New Roman" panose="02020603050405020304" pitchFamily="18" charset="0"/>
              </a:rPr>
              <a:t> be very quiet.</a:t>
            </a:r>
          </a:p>
        </p:txBody>
      </p:sp>
      <p:sp>
        <p:nvSpPr>
          <p:cNvPr id="84995" name="Text Box 5"/>
          <p:cNvSpPr txBox="1">
            <a:spLocks noChangeArrowheads="1"/>
          </p:cNvSpPr>
          <p:nvPr/>
        </p:nvSpPr>
        <p:spPr bwMode="auto">
          <a:xfrm>
            <a:off x="504031" y="2592290"/>
            <a:ext cx="8280400" cy="32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500" b="1" dirty="0">
                <a:solidFill>
                  <a:srgbClr val="F92313"/>
                </a:solidFill>
                <a:latin typeface="Times New Roman" panose="02020603050405020304" pitchFamily="18" charset="0"/>
              </a:rPr>
              <a:t>used to do </a:t>
            </a:r>
            <a:r>
              <a:rPr lang="en-US" altLang="zh-CN" sz="3500" b="1" dirty="0" err="1">
                <a:solidFill>
                  <a:srgbClr val="F92313"/>
                </a:solidFill>
                <a:latin typeface="Times New Roman" panose="02020603050405020304" pitchFamily="18" charset="0"/>
              </a:rPr>
              <a:t>sth</a:t>
            </a:r>
            <a:r>
              <a:rPr lang="en-US" altLang="zh-CN" sz="3500" b="1" dirty="0">
                <a:solidFill>
                  <a:srgbClr val="F92313"/>
                </a:solidFill>
                <a:latin typeface="Times New Roman" panose="02020603050405020304" pitchFamily="18" charset="0"/>
              </a:rPr>
              <a:t>.</a:t>
            </a:r>
            <a:r>
              <a:rPr lang="en-US" altLang="zh-CN" sz="3500" b="1" dirty="0">
                <a:latin typeface="Times New Roman" panose="02020603050405020304" pitchFamily="18" charset="0"/>
              </a:rPr>
              <a:t>   </a:t>
            </a:r>
            <a:r>
              <a:rPr lang="zh-CN" altLang="en-US" sz="3500" b="1" dirty="0">
                <a:latin typeface="Times New Roman" panose="02020603050405020304" pitchFamily="18" charset="0"/>
              </a:rPr>
              <a:t>曾经，过去常常做</a:t>
            </a:r>
          </a:p>
          <a:p>
            <a:pPr>
              <a:lnSpc>
                <a:spcPct val="120000"/>
              </a:lnSpc>
            </a:pPr>
            <a:r>
              <a:rPr lang="zh-CN" altLang="en-US" sz="3500" b="1" dirty="0">
                <a:latin typeface="Times New Roman" panose="02020603050405020304" pitchFamily="18" charset="0"/>
              </a:rPr>
              <a:t>                         某事（现在不做了）</a:t>
            </a:r>
          </a:p>
          <a:p>
            <a:pPr>
              <a:lnSpc>
                <a:spcPct val="120000"/>
              </a:lnSpc>
            </a:pPr>
            <a:r>
              <a:rPr lang="en-US" altLang="zh-CN" sz="3500" b="1" dirty="0">
                <a:solidFill>
                  <a:srgbClr val="F92313"/>
                </a:solidFill>
                <a:latin typeface="Times New Roman" panose="02020603050405020304" pitchFamily="18" charset="0"/>
              </a:rPr>
              <a:t>be used to do </a:t>
            </a:r>
            <a:r>
              <a:rPr lang="en-US" altLang="zh-CN" sz="3500" b="1" dirty="0" err="1">
                <a:solidFill>
                  <a:srgbClr val="F92313"/>
                </a:solidFill>
                <a:latin typeface="Times New Roman" panose="02020603050405020304" pitchFamily="18" charset="0"/>
              </a:rPr>
              <a:t>sth</a:t>
            </a:r>
            <a:r>
              <a:rPr lang="en-US" altLang="zh-CN" sz="3500" b="1" dirty="0">
                <a:solidFill>
                  <a:srgbClr val="F92313"/>
                </a:solidFill>
                <a:latin typeface="Times New Roman" panose="02020603050405020304" pitchFamily="18" charset="0"/>
              </a:rPr>
              <a:t>.</a:t>
            </a:r>
            <a:r>
              <a:rPr lang="en-US" altLang="zh-CN" sz="3500" b="1" dirty="0">
                <a:latin typeface="Times New Roman" panose="02020603050405020304" pitchFamily="18" charset="0"/>
              </a:rPr>
              <a:t> </a:t>
            </a:r>
            <a:r>
              <a:rPr lang="en-US" altLang="zh-CN" sz="3500" b="1" dirty="0">
                <a:solidFill>
                  <a:srgbClr val="F92313"/>
                </a:solidFill>
                <a:latin typeface="Times New Roman" panose="02020603050405020304" pitchFamily="18" charset="0"/>
              </a:rPr>
              <a:t>(=be used for doing </a:t>
            </a:r>
            <a:r>
              <a:rPr lang="en-US" altLang="zh-CN" sz="3500" b="1" dirty="0" err="1">
                <a:solidFill>
                  <a:srgbClr val="F92313"/>
                </a:solidFill>
                <a:latin typeface="Times New Roman" panose="02020603050405020304" pitchFamily="18" charset="0"/>
              </a:rPr>
              <a:t>sth</a:t>
            </a:r>
            <a:r>
              <a:rPr lang="en-US" altLang="zh-CN" sz="3500" b="1" dirty="0">
                <a:solidFill>
                  <a:srgbClr val="F92313"/>
                </a:solidFill>
                <a:latin typeface="Times New Roman" panose="02020603050405020304" pitchFamily="18" charset="0"/>
              </a:rPr>
              <a:t>.)                     </a:t>
            </a:r>
            <a:r>
              <a:rPr lang="zh-CN" altLang="en-US" sz="3500" b="1" dirty="0">
                <a:latin typeface="Times New Roman" panose="02020603050405020304" pitchFamily="18" charset="0"/>
              </a:rPr>
              <a:t>被用来做某事</a:t>
            </a:r>
            <a:endParaRPr lang="en-US" sz="3500" b="1" dirty="0">
              <a:latin typeface="Times New Roman" panose="02020603050405020304" pitchFamily="18" charset="0"/>
            </a:endParaRPr>
          </a:p>
          <a:p>
            <a:pPr>
              <a:lnSpc>
                <a:spcPct val="120000"/>
              </a:lnSpc>
            </a:pPr>
            <a:r>
              <a:rPr lang="en-US" altLang="zh-CN" sz="3500" b="1" dirty="0">
                <a:solidFill>
                  <a:srgbClr val="F92313"/>
                </a:solidFill>
                <a:latin typeface="Times New Roman" panose="02020603050405020304" pitchFamily="18" charset="0"/>
              </a:rPr>
              <a:t>be used to doing </a:t>
            </a:r>
            <a:r>
              <a:rPr lang="en-US" altLang="zh-CN" sz="3500" b="1" dirty="0" err="1">
                <a:solidFill>
                  <a:srgbClr val="F92313"/>
                </a:solidFill>
                <a:latin typeface="Times New Roman" panose="02020603050405020304" pitchFamily="18" charset="0"/>
              </a:rPr>
              <a:t>sth</a:t>
            </a:r>
            <a:r>
              <a:rPr lang="en-US" altLang="zh-CN" sz="3500" b="1" dirty="0">
                <a:solidFill>
                  <a:srgbClr val="F92313"/>
                </a:solidFill>
                <a:latin typeface="Times New Roman" panose="02020603050405020304" pitchFamily="18" charset="0"/>
              </a:rPr>
              <a:t>.</a:t>
            </a:r>
            <a:r>
              <a:rPr lang="en-US" altLang="zh-CN" sz="3500" b="1" dirty="0">
                <a:latin typeface="Times New Roman" panose="02020603050405020304" pitchFamily="18" charset="0"/>
              </a:rPr>
              <a:t> </a:t>
            </a:r>
            <a:r>
              <a:rPr lang="zh-CN" altLang="en-US" sz="3500" b="1" dirty="0">
                <a:latin typeface="Times New Roman" panose="02020603050405020304" pitchFamily="18" charset="0"/>
              </a:rPr>
              <a:t>习惯于做某事</a:t>
            </a:r>
          </a:p>
        </p:txBody>
      </p:sp>
      <p:sp>
        <p:nvSpPr>
          <p:cNvPr id="84996" name="AutoShape 6"/>
          <p:cNvSpPr/>
          <p:nvPr/>
        </p:nvSpPr>
        <p:spPr bwMode="auto">
          <a:xfrm>
            <a:off x="755650" y="2776420"/>
            <a:ext cx="433388" cy="2517775"/>
          </a:xfrm>
          <a:prstGeom prst="leftBrace">
            <a:avLst>
              <a:gd name="adj1" fmla="val 48386"/>
              <a:gd name="adj2"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14:hiddenLine>
            </a:ext>
          </a:extLst>
        </p:spPr>
        <p:txBody>
          <a:bodyPr lIns="90170" tIns="46990" rIns="90170" bIns="46990" anchor="ctr"/>
          <a:lstStyle/>
          <a:p>
            <a:pPr algn="l"/>
            <a:endParaRPr lang="zh-CN" altLang="zh-CN"/>
          </a:p>
        </p:txBody>
      </p:sp>
      <p:sp>
        <p:nvSpPr>
          <p:cNvPr id="84997" name="WordArt 11"/>
          <p:cNvSpPr>
            <a:spLocks noChangeArrowheads="1" noChangeShapeType="1" noTextEdit="1"/>
          </p:cNvSpPr>
          <p:nvPr/>
        </p:nvSpPr>
        <p:spPr bwMode="auto">
          <a:xfrm>
            <a:off x="1547813" y="476250"/>
            <a:ext cx="6192837" cy="936625"/>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Stop">
              <a:avLst>
                <a:gd name="adj" fmla="val 22222"/>
              </a:avLst>
            </a:prstTxWarp>
          </a:bodyPr>
          <a:lstStyle/>
          <a:p>
            <a:r>
              <a:rPr lang="en-US" altLang="zh-CN" sz="3600" b="1" kern="10" spc="-360" dirty="0">
                <a:solidFill>
                  <a:srgbClr val="FF0066"/>
                </a:solidFill>
                <a:effectLst>
                  <a:outerShdw dist="125724" dir="18900000" algn="ctr" rotWithShape="0">
                    <a:srgbClr val="000099"/>
                  </a:outerShdw>
                </a:effectLst>
                <a:latin typeface="Arial" panose="020B0604020202020204"/>
                <a:cs typeface="Arial" panose="020B0604020202020204"/>
              </a:rPr>
              <a:t>Language points</a:t>
            </a:r>
            <a:endParaRPr lang="zh-CN" altLang="en-US" sz="3600" b="1" kern="10" spc="-360" dirty="0">
              <a:solidFill>
                <a:srgbClr val="FF0066"/>
              </a:solidFill>
              <a:effectLst>
                <a:outerShdw dist="125724" dir="18900000" algn="ctr" rotWithShape="0">
                  <a:srgbClr val="000099"/>
                </a:outerShdw>
              </a:effectLst>
              <a:latin typeface="Arial" panose="020B0604020202020204"/>
              <a:cs typeface="Arial" panose="020B0604020202020204"/>
            </a:endParaRPr>
          </a:p>
        </p:txBody>
      </p:sp>
    </p:spTree>
    <p:custDataLst>
      <p:tags r:id="rId1"/>
    </p:custDataLst>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4994"/>
                                        </p:tgtEl>
                                        <p:attrNameLst>
                                          <p:attrName>style.visibility</p:attrName>
                                        </p:attrNameLst>
                                      </p:cBhvr>
                                      <p:to>
                                        <p:strVal val="visible"/>
                                      </p:to>
                                    </p:set>
                                    <p:animEffect transition="in" filter="blinds(horizontal)">
                                      <p:cBhvr>
                                        <p:cTn id="7" dur="500"/>
                                        <p:tgtEl>
                                          <p:spTgt spid="8499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84996"/>
                                        </p:tgtEl>
                                        <p:attrNameLst>
                                          <p:attrName>style.visibility</p:attrName>
                                        </p:attrNameLst>
                                      </p:cBhvr>
                                      <p:to>
                                        <p:strVal val="visible"/>
                                      </p:to>
                                    </p:set>
                                    <p:animEffect transition="in" filter="box(in)">
                                      <p:cBhvr>
                                        <p:cTn id="12" dur="500"/>
                                        <p:tgtEl>
                                          <p:spTgt spid="84996"/>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84995"/>
                                        </p:tgtEl>
                                        <p:attrNameLst>
                                          <p:attrName>style.visibility</p:attrName>
                                        </p:attrNameLst>
                                      </p:cBhvr>
                                      <p:to>
                                        <p:strVal val="visible"/>
                                      </p:to>
                                    </p:set>
                                    <p:animEffect transition="in" filter="box(in)">
                                      <p:cBhvr>
                                        <p:cTn id="15" dur="500"/>
                                        <p:tgtEl>
                                          <p:spTgt spid="84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P spid="84995" grpId="0"/>
      <p:bldP spid="84996" grpId="0" bldLvl="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Text Box 5"/>
          <p:cNvSpPr txBox="1">
            <a:spLocks noChangeArrowheads="1"/>
          </p:cNvSpPr>
          <p:nvPr/>
        </p:nvSpPr>
        <p:spPr bwMode="auto">
          <a:xfrm>
            <a:off x="331787" y="1358900"/>
            <a:ext cx="84899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zh-CN"/>
          </a:p>
        </p:txBody>
      </p:sp>
      <p:sp>
        <p:nvSpPr>
          <p:cNvPr id="86019" name="Text Box 10"/>
          <p:cNvSpPr txBox="1">
            <a:spLocks noChangeArrowheads="1"/>
          </p:cNvSpPr>
          <p:nvPr/>
        </p:nvSpPr>
        <p:spPr bwMode="auto">
          <a:xfrm>
            <a:off x="73024" y="685800"/>
            <a:ext cx="8964613"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5000"/>
              </a:lnSpc>
            </a:pPr>
            <a:r>
              <a:rPr lang="en-US" altLang="zh-CN" sz="3600" b="1" dirty="0">
                <a:latin typeface="Times New Roman" panose="02020603050405020304" pitchFamily="18" charset="0"/>
              </a:rPr>
              <a:t>1.</a:t>
            </a:r>
            <a:r>
              <a:rPr lang="zh-CN" altLang="en-US" sz="3600" b="1" dirty="0">
                <a:latin typeface="Times New Roman" panose="02020603050405020304" pitchFamily="18" charset="0"/>
              </a:rPr>
              <a:t>我曾经在这个学校学习。</a:t>
            </a:r>
            <a:endParaRPr lang="en-US" sz="3600" b="1" dirty="0">
              <a:latin typeface="Times New Roman" panose="02020603050405020304" pitchFamily="18" charset="0"/>
            </a:endParaRPr>
          </a:p>
          <a:p>
            <a:pPr>
              <a:lnSpc>
                <a:spcPct val="125000"/>
              </a:lnSpc>
            </a:pPr>
            <a:r>
              <a:rPr lang="en-US" sz="3600" b="1" dirty="0">
                <a:latin typeface="Times New Roman" panose="02020603050405020304" pitchFamily="18" charset="0"/>
              </a:rPr>
              <a:t>   </a:t>
            </a:r>
            <a:r>
              <a:rPr lang="en-US" altLang="zh-CN" sz="3600" b="1" dirty="0">
                <a:latin typeface="Times New Roman" panose="02020603050405020304" pitchFamily="18" charset="0"/>
              </a:rPr>
              <a:t>I ____ ____</a:t>
            </a:r>
            <a:r>
              <a:rPr lang="en-US" altLang="zh-CN" sz="3600" b="1" dirty="0">
                <a:solidFill>
                  <a:srgbClr val="0000FF"/>
                </a:solidFill>
                <a:latin typeface="Times New Roman" panose="02020603050405020304" pitchFamily="18" charset="0"/>
              </a:rPr>
              <a:t>study</a:t>
            </a:r>
            <a:r>
              <a:rPr lang="en-US" altLang="zh-CN" sz="3600" b="1" dirty="0">
                <a:latin typeface="Times New Roman" panose="02020603050405020304" pitchFamily="18" charset="0"/>
              </a:rPr>
              <a:t> in this school.</a:t>
            </a:r>
          </a:p>
          <a:p>
            <a:pPr>
              <a:lnSpc>
                <a:spcPct val="125000"/>
              </a:lnSpc>
            </a:pPr>
            <a:r>
              <a:rPr lang="en-US" altLang="zh-CN" sz="3600" b="1" dirty="0">
                <a:latin typeface="Times New Roman" panose="02020603050405020304" pitchFamily="18" charset="0"/>
              </a:rPr>
              <a:t>2. </a:t>
            </a:r>
            <a:r>
              <a:rPr lang="zh-CN" altLang="en-US" sz="3600" b="1" dirty="0">
                <a:latin typeface="Times New Roman" panose="02020603050405020304" pitchFamily="18" charset="0"/>
              </a:rPr>
              <a:t>我们的父母习惯了居住在山村。</a:t>
            </a:r>
            <a:endParaRPr lang="en-US" sz="3600" b="1" dirty="0">
              <a:latin typeface="Times New Roman" panose="02020603050405020304" pitchFamily="18" charset="0"/>
            </a:endParaRPr>
          </a:p>
          <a:p>
            <a:pPr>
              <a:lnSpc>
                <a:spcPct val="125000"/>
              </a:lnSpc>
            </a:pPr>
            <a:r>
              <a:rPr lang="en-US" altLang="zh-CN" sz="3600" b="1" dirty="0">
                <a:latin typeface="Times New Roman" panose="02020603050405020304" pitchFamily="18" charset="0"/>
              </a:rPr>
              <a:t>Our parents ___ ___ ____</a:t>
            </a:r>
            <a:r>
              <a:rPr lang="en-US" altLang="zh-CN" sz="3600" b="1" dirty="0">
                <a:solidFill>
                  <a:srgbClr val="0000FF"/>
                </a:solidFill>
                <a:latin typeface="Times New Roman" panose="02020603050405020304" pitchFamily="18" charset="0"/>
              </a:rPr>
              <a:t>living</a:t>
            </a:r>
            <a:r>
              <a:rPr lang="en-US" altLang="zh-CN" sz="3600" b="1" dirty="0">
                <a:latin typeface="Times New Roman" panose="02020603050405020304" pitchFamily="18" charset="0"/>
              </a:rPr>
              <a:t> in the village.</a:t>
            </a:r>
          </a:p>
          <a:p>
            <a:pPr>
              <a:lnSpc>
                <a:spcPct val="125000"/>
              </a:lnSpc>
            </a:pPr>
            <a:r>
              <a:rPr lang="en-US" altLang="zh-CN" sz="3600" b="1" dirty="0">
                <a:latin typeface="Times New Roman" panose="02020603050405020304" pitchFamily="18" charset="0"/>
              </a:rPr>
              <a:t>3. </a:t>
            </a:r>
            <a:r>
              <a:rPr lang="zh-CN" altLang="en-US" sz="3600" b="1" dirty="0">
                <a:latin typeface="Times New Roman" panose="02020603050405020304" pitchFamily="18" charset="0"/>
              </a:rPr>
              <a:t>这个箱子是被用来储存玩具的。</a:t>
            </a:r>
            <a:endParaRPr lang="en-US" sz="3600" b="1" dirty="0">
              <a:latin typeface="Times New Roman" panose="02020603050405020304" pitchFamily="18" charset="0"/>
            </a:endParaRPr>
          </a:p>
          <a:p>
            <a:pPr>
              <a:lnSpc>
                <a:spcPct val="125000"/>
              </a:lnSpc>
            </a:pPr>
            <a:r>
              <a:rPr lang="en-US" sz="3600" b="1" dirty="0">
                <a:latin typeface="Times New Roman" panose="02020603050405020304" pitchFamily="18" charset="0"/>
              </a:rPr>
              <a:t>      </a:t>
            </a:r>
            <a:r>
              <a:rPr lang="en-US" altLang="zh-CN" sz="3600" b="1" dirty="0">
                <a:latin typeface="Times New Roman" panose="02020603050405020304" pitchFamily="18" charset="0"/>
              </a:rPr>
              <a:t>This box ___ ____ _____</a:t>
            </a:r>
            <a:r>
              <a:rPr lang="en-US" altLang="zh-CN" sz="3600" b="1" dirty="0">
                <a:solidFill>
                  <a:srgbClr val="0000FF"/>
                </a:solidFill>
                <a:latin typeface="Times New Roman" panose="02020603050405020304" pitchFamily="18" charset="0"/>
              </a:rPr>
              <a:t>storing</a:t>
            </a:r>
            <a:r>
              <a:rPr lang="en-US" altLang="zh-CN" sz="3600" b="1" dirty="0">
                <a:latin typeface="Times New Roman" panose="02020603050405020304" pitchFamily="18" charset="0"/>
              </a:rPr>
              <a:t> toys. </a:t>
            </a:r>
          </a:p>
          <a:p>
            <a:pPr>
              <a:lnSpc>
                <a:spcPct val="125000"/>
              </a:lnSpc>
            </a:pPr>
            <a:r>
              <a:rPr lang="en-US" altLang="zh-CN" sz="3600" b="1" dirty="0">
                <a:latin typeface="Times New Roman" panose="02020603050405020304" pitchFamily="18" charset="0"/>
              </a:rPr>
              <a:t>     = This box ____ ____ _____</a:t>
            </a:r>
            <a:r>
              <a:rPr lang="en-US" altLang="zh-CN" sz="3600" b="1" dirty="0">
                <a:solidFill>
                  <a:srgbClr val="0000FF"/>
                </a:solidFill>
                <a:latin typeface="Times New Roman" panose="02020603050405020304" pitchFamily="18" charset="0"/>
              </a:rPr>
              <a:t>store</a:t>
            </a:r>
            <a:r>
              <a:rPr lang="en-US" altLang="zh-CN" sz="3600" b="1" dirty="0">
                <a:latin typeface="Times New Roman" panose="02020603050405020304" pitchFamily="18" charset="0"/>
              </a:rPr>
              <a:t> toys.</a:t>
            </a:r>
          </a:p>
        </p:txBody>
      </p:sp>
      <p:sp>
        <p:nvSpPr>
          <p:cNvPr id="86020" name="矩形 3"/>
          <p:cNvSpPr>
            <a:spLocks noChangeArrowheads="1"/>
          </p:cNvSpPr>
          <p:nvPr/>
        </p:nvSpPr>
        <p:spPr bwMode="auto">
          <a:xfrm>
            <a:off x="755649" y="1550988"/>
            <a:ext cx="21447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b="1">
                <a:solidFill>
                  <a:srgbClr val="F92313"/>
                </a:solidFill>
                <a:latin typeface="Times New Roman" panose="02020603050405020304" pitchFamily="18" charset="0"/>
              </a:rPr>
              <a:t>used      to</a:t>
            </a:r>
            <a:r>
              <a:rPr lang="en-US" altLang="zh-CN" sz="3200" b="1">
                <a:latin typeface="Times New Roman" panose="02020603050405020304" pitchFamily="18" charset="0"/>
              </a:rPr>
              <a:t> </a:t>
            </a:r>
            <a:endParaRPr lang="en-US" altLang="zh-CN" sz="3200"/>
          </a:p>
        </p:txBody>
      </p:sp>
      <p:sp>
        <p:nvSpPr>
          <p:cNvPr id="86021" name="矩形 4"/>
          <p:cNvSpPr>
            <a:spLocks noChangeArrowheads="1"/>
          </p:cNvSpPr>
          <p:nvPr/>
        </p:nvSpPr>
        <p:spPr bwMode="auto">
          <a:xfrm>
            <a:off x="2787649" y="4283075"/>
            <a:ext cx="26431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b="1">
                <a:solidFill>
                  <a:srgbClr val="F92313"/>
                </a:solidFill>
                <a:latin typeface="Times New Roman" panose="02020603050405020304" pitchFamily="18" charset="0"/>
              </a:rPr>
              <a:t>is   used   for </a:t>
            </a:r>
          </a:p>
        </p:txBody>
      </p:sp>
      <p:sp>
        <p:nvSpPr>
          <p:cNvPr id="86022" name="矩形 5"/>
          <p:cNvSpPr>
            <a:spLocks noChangeArrowheads="1"/>
          </p:cNvSpPr>
          <p:nvPr/>
        </p:nvSpPr>
        <p:spPr bwMode="auto">
          <a:xfrm>
            <a:off x="2716212" y="2925763"/>
            <a:ext cx="21939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altLang="zh-CN" sz="3200" b="1">
                <a:solidFill>
                  <a:srgbClr val="F92313"/>
                </a:solidFill>
                <a:latin typeface="Times New Roman" panose="02020603050405020304" pitchFamily="18" charset="0"/>
              </a:rPr>
              <a:t>are used to</a:t>
            </a:r>
            <a:r>
              <a:rPr lang="en-US" altLang="zh-CN" sz="3200" b="1">
                <a:latin typeface="Times New Roman" panose="02020603050405020304" pitchFamily="18" charset="0"/>
              </a:rPr>
              <a:t> </a:t>
            </a:r>
            <a:endParaRPr lang="en-US" altLang="zh-CN" sz="3200"/>
          </a:p>
        </p:txBody>
      </p:sp>
      <p:sp>
        <p:nvSpPr>
          <p:cNvPr id="86023" name="矩形 6"/>
          <p:cNvSpPr>
            <a:spLocks noChangeArrowheads="1"/>
          </p:cNvSpPr>
          <p:nvPr/>
        </p:nvSpPr>
        <p:spPr bwMode="auto">
          <a:xfrm>
            <a:off x="3001962" y="4997450"/>
            <a:ext cx="29035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altLang="zh-CN" sz="3200" b="1">
                <a:solidFill>
                  <a:srgbClr val="F92313"/>
                </a:solidFill>
                <a:latin typeface="Times New Roman" panose="02020603050405020304" pitchFamily="18" charset="0"/>
              </a:rPr>
              <a:t>is      used      to </a:t>
            </a:r>
          </a:p>
        </p:txBody>
      </p:sp>
    </p:spTree>
    <p:custDataLst>
      <p:tags r:id="rId1"/>
    </p:custDataLst>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6020"/>
                                        </p:tgtEl>
                                        <p:attrNameLst>
                                          <p:attrName>style.visibility</p:attrName>
                                        </p:attrNameLst>
                                      </p:cBhvr>
                                      <p:to>
                                        <p:strVal val="visible"/>
                                      </p:to>
                                    </p:set>
                                    <p:anim calcmode="lin" valueType="num">
                                      <p:cBhvr additive="base">
                                        <p:cTn id="7" dur="500" fill="hold"/>
                                        <p:tgtEl>
                                          <p:spTgt spid="86020"/>
                                        </p:tgtEl>
                                        <p:attrNameLst>
                                          <p:attrName>ppt_x</p:attrName>
                                        </p:attrNameLst>
                                      </p:cBhvr>
                                      <p:tavLst>
                                        <p:tav tm="0">
                                          <p:val>
                                            <p:strVal val="#ppt_x"/>
                                          </p:val>
                                        </p:tav>
                                        <p:tav tm="100000">
                                          <p:val>
                                            <p:strVal val="#ppt_x"/>
                                          </p:val>
                                        </p:tav>
                                      </p:tavLst>
                                    </p:anim>
                                    <p:anim calcmode="lin" valueType="num">
                                      <p:cBhvr additive="base">
                                        <p:cTn id="8" dur="500" fill="hold"/>
                                        <p:tgtEl>
                                          <p:spTgt spid="860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6022"/>
                                        </p:tgtEl>
                                        <p:attrNameLst>
                                          <p:attrName>style.visibility</p:attrName>
                                        </p:attrNameLst>
                                      </p:cBhvr>
                                      <p:to>
                                        <p:strVal val="visible"/>
                                      </p:to>
                                    </p:set>
                                    <p:anim calcmode="lin" valueType="num">
                                      <p:cBhvr additive="base">
                                        <p:cTn id="13" dur="500" fill="hold"/>
                                        <p:tgtEl>
                                          <p:spTgt spid="86022"/>
                                        </p:tgtEl>
                                        <p:attrNameLst>
                                          <p:attrName>ppt_x</p:attrName>
                                        </p:attrNameLst>
                                      </p:cBhvr>
                                      <p:tavLst>
                                        <p:tav tm="0">
                                          <p:val>
                                            <p:strVal val="#ppt_x"/>
                                          </p:val>
                                        </p:tav>
                                        <p:tav tm="100000">
                                          <p:val>
                                            <p:strVal val="#ppt_x"/>
                                          </p:val>
                                        </p:tav>
                                      </p:tavLst>
                                    </p:anim>
                                    <p:anim calcmode="lin" valueType="num">
                                      <p:cBhvr additive="base">
                                        <p:cTn id="14" dur="500" fill="hold"/>
                                        <p:tgtEl>
                                          <p:spTgt spid="860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6021"/>
                                        </p:tgtEl>
                                        <p:attrNameLst>
                                          <p:attrName>style.visibility</p:attrName>
                                        </p:attrNameLst>
                                      </p:cBhvr>
                                      <p:to>
                                        <p:strVal val="visible"/>
                                      </p:to>
                                    </p:set>
                                    <p:anim calcmode="lin" valueType="num">
                                      <p:cBhvr additive="base">
                                        <p:cTn id="19" dur="500" fill="hold"/>
                                        <p:tgtEl>
                                          <p:spTgt spid="86021"/>
                                        </p:tgtEl>
                                        <p:attrNameLst>
                                          <p:attrName>ppt_x</p:attrName>
                                        </p:attrNameLst>
                                      </p:cBhvr>
                                      <p:tavLst>
                                        <p:tav tm="0">
                                          <p:val>
                                            <p:strVal val="#ppt_x"/>
                                          </p:val>
                                        </p:tav>
                                        <p:tav tm="100000">
                                          <p:val>
                                            <p:strVal val="#ppt_x"/>
                                          </p:val>
                                        </p:tav>
                                      </p:tavLst>
                                    </p:anim>
                                    <p:anim calcmode="lin" valueType="num">
                                      <p:cBhvr additive="base">
                                        <p:cTn id="20" dur="500" fill="hold"/>
                                        <p:tgtEl>
                                          <p:spTgt spid="860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6023"/>
                                        </p:tgtEl>
                                        <p:attrNameLst>
                                          <p:attrName>style.visibility</p:attrName>
                                        </p:attrNameLst>
                                      </p:cBhvr>
                                      <p:to>
                                        <p:strVal val="visible"/>
                                      </p:to>
                                    </p:set>
                                    <p:anim calcmode="lin" valueType="num">
                                      <p:cBhvr additive="base">
                                        <p:cTn id="25" dur="500" fill="hold"/>
                                        <p:tgtEl>
                                          <p:spTgt spid="86023"/>
                                        </p:tgtEl>
                                        <p:attrNameLst>
                                          <p:attrName>ppt_x</p:attrName>
                                        </p:attrNameLst>
                                      </p:cBhvr>
                                      <p:tavLst>
                                        <p:tav tm="0">
                                          <p:val>
                                            <p:strVal val="#ppt_x"/>
                                          </p:val>
                                        </p:tav>
                                        <p:tav tm="100000">
                                          <p:val>
                                            <p:strVal val="#ppt_x"/>
                                          </p:val>
                                        </p:tav>
                                      </p:tavLst>
                                    </p:anim>
                                    <p:anim calcmode="lin" valueType="num">
                                      <p:cBhvr additive="base">
                                        <p:cTn id="26" dur="500" fill="hold"/>
                                        <p:tgtEl>
                                          <p:spTgt spid="860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p:bldP spid="86021" grpId="0"/>
      <p:bldP spid="86022" grpId="0"/>
      <p:bldP spid="8602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Text Box 2"/>
          <p:cNvSpPr txBox="1">
            <a:spLocks noChangeArrowheads="1"/>
          </p:cNvSpPr>
          <p:nvPr/>
        </p:nvSpPr>
        <p:spPr bwMode="auto">
          <a:xfrm>
            <a:off x="606424" y="766762"/>
            <a:ext cx="7897813"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5000"/>
              </a:lnSpc>
            </a:pPr>
            <a:r>
              <a:rPr lang="en-US" altLang="zh-CN" sz="3600" b="1" dirty="0">
                <a:latin typeface="Times New Roman" panose="02020603050405020304" pitchFamily="18" charset="0"/>
                <a:cs typeface="Times New Roman" panose="02020603050405020304" pitchFamily="18" charset="0"/>
              </a:rPr>
              <a:t>2. However, these days, </a:t>
            </a:r>
            <a:r>
              <a:rPr lang="en-US" altLang="zh-CN" sz="3600" b="1" u="sng" dirty="0">
                <a:solidFill>
                  <a:srgbClr val="0000FF"/>
                </a:solidFill>
                <a:latin typeface="Times New Roman" panose="02020603050405020304" pitchFamily="18" charset="0"/>
                <a:cs typeface="Times New Roman" panose="02020603050405020304" pitchFamily="18" charset="0"/>
              </a:rPr>
              <a:t>something </a:t>
            </a:r>
          </a:p>
          <a:p>
            <a:pPr>
              <a:lnSpc>
                <a:spcPct val="115000"/>
              </a:lnSpc>
            </a:pPr>
            <a:r>
              <a:rPr lang="en-US" altLang="zh-CN" sz="3600" b="1" dirty="0">
                <a:solidFill>
                  <a:srgbClr val="0000FF"/>
                </a:solidFill>
                <a:latin typeface="Times New Roman" panose="02020603050405020304" pitchFamily="18" charset="0"/>
                <a:cs typeface="Times New Roman" panose="02020603050405020304" pitchFamily="18" charset="0"/>
              </a:rPr>
              <a:t>    </a:t>
            </a:r>
            <a:r>
              <a:rPr lang="en-US" altLang="zh-CN" sz="3600" b="1" u="sng" dirty="0">
                <a:solidFill>
                  <a:srgbClr val="FF0000"/>
                </a:solidFill>
                <a:latin typeface="Times New Roman" panose="02020603050405020304" pitchFamily="18" charset="0"/>
                <a:cs typeface="Times New Roman" panose="02020603050405020304" pitchFamily="18" charset="0"/>
              </a:rPr>
              <a:t>unusual</a:t>
            </a:r>
            <a:r>
              <a:rPr lang="en-US" altLang="zh-CN" sz="3600" b="1" dirty="0">
                <a:latin typeface="Times New Roman" panose="02020603050405020304" pitchFamily="18" charset="0"/>
                <a:cs typeface="Times New Roman" panose="02020603050405020304" pitchFamily="18" charset="0"/>
              </a:rPr>
              <a:t> is </a:t>
            </a:r>
            <a:r>
              <a:rPr lang="en-US" altLang="zh-CN" sz="3600" b="1" dirty="0">
                <a:solidFill>
                  <a:srgbClr val="0000FF"/>
                </a:solidFill>
                <a:latin typeface="Times New Roman" panose="02020603050405020304" pitchFamily="18" charset="0"/>
                <a:cs typeface="Times New Roman" panose="02020603050405020304" pitchFamily="18" charset="0"/>
              </a:rPr>
              <a:t>happening</a:t>
            </a:r>
            <a:r>
              <a:rPr lang="en-US" altLang="zh-CN" sz="3600" b="1" dirty="0">
                <a:latin typeface="Times New Roman" panose="02020603050405020304" pitchFamily="18" charset="0"/>
                <a:cs typeface="Times New Roman" panose="02020603050405020304" pitchFamily="18" charset="0"/>
              </a:rPr>
              <a:t> in our town.</a:t>
            </a:r>
          </a:p>
        </p:txBody>
      </p:sp>
      <p:sp>
        <p:nvSpPr>
          <p:cNvPr id="87043" name="Text Box 3"/>
          <p:cNvSpPr txBox="1">
            <a:spLocks noChangeArrowheads="1"/>
          </p:cNvSpPr>
          <p:nvPr/>
        </p:nvSpPr>
        <p:spPr bwMode="auto">
          <a:xfrm>
            <a:off x="1015999" y="2200275"/>
            <a:ext cx="68056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600" b="1" dirty="0">
                <a:solidFill>
                  <a:srgbClr val="F92313"/>
                </a:solidFill>
                <a:latin typeface="Times New Roman" panose="02020603050405020304" pitchFamily="18" charset="0"/>
              </a:rPr>
              <a:t>构成：</a:t>
            </a:r>
            <a:r>
              <a:rPr lang="zh-CN" altLang="en-US" sz="3600" b="1" dirty="0">
                <a:solidFill>
                  <a:srgbClr val="0000FF"/>
                </a:solidFill>
                <a:latin typeface="Times New Roman" panose="02020603050405020304" pitchFamily="18" charset="0"/>
              </a:rPr>
              <a:t>不定代词</a:t>
            </a:r>
            <a:r>
              <a:rPr lang="en-US" altLang="zh-CN" sz="3600" b="1" dirty="0">
                <a:solidFill>
                  <a:srgbClr val="F92313"/>
                </a:solidFill>
                <a:latin typeface="Times New Roman" panose="02020603050405020304" pitchFamily="18" charset="0"/>
              </a:rPr>
              <a:t>+</a:t>
            </a:r>
            <a:r>
              <a:rPr lang="zh-CN" altLang="en-US" sz="3600" b="1" u="sng" dirty="0">
                <a:solidFill>
                  <a:srgbClr val="F92313"/>
                </a:solidFill>
                <a:latin typeface="Times New Roman" panose="02020603050405020304" pitchFamily="18" charset="0"/>
              </a:rPr>
              <a:t>形容词</a:t>
            </a:r>
          </a:p>
        </p:txBody>
      </p:sp>
      <p:sp>
        <p:nvSpPr>
          <p:cNvPr id="87044" name="Text Box 4"/>
          <p:cNvSpPr txBox="1">
            <a:spLocks noChangeArrowheads="1"/>
          </p:cNvSpPr>
          <p:nvPr/>
        </p:nvSpPr>
        <p:spPr bwMode="auto">
          <a:xfrm>
            <a:off x="3846512" y="2849562"/>
            <a:ext cx="33131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600" b="1" dirty="0">
                <a:solidFill>
                  <a:srgbClr val="F92313"/>
                </a:solidFill>
                <a:latin typeface="Times New Roman" panose="02020603050405020304" pitchFamily="18" charset="0"/>
              </a:rPr>
              <a:t>（定语后置） </a:t>
            </a:r>
          </a:p>
        </p:txBody>
      </p:sp>
      <p:sp>
        <p:nvSpPr>
          <p:cNvPr id="87045" name="Text Box 5"/>
          <p:cNvSpPr txBox="1">
            <a:spLocks noChangeArrowheads="1"/>
          </p:cNvSpPr>
          <p:nvPr/>
        </p:nvSpPr>
        <p:spPr bwMode="auto">
          <a:xfrm>
            <a:off x="390524" y="3427412"/>
            <a:ext cx="8496300" cy="140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600" b="1" dirty="0" err="1">
                <a:latin typeface="Times New Roman" panose="02020603050405020304" pitchFamily="18" charset="0"/>
              </a:rPr>
              <a:t>eg</a:t>
            </a:r>
            <a:r>
              <a:rPr lang="en-US" altLang="zh-CN" sz="3600" b="1" dirty="0">
                <a:latin typeface="Times New Roman" panose="02020603050405020304" pitchFamily="18" charset="0"/>
              </a:rPr>
              <a:t>: </a:t>
            </a:r>
            <a:r>
              <a:rPr lang="zh-CN" altLang="en-US" sz="3600" b="1" dirty="0">
                <a:solidFill>
                  <a:srgbClr val="0000FF"/>
                </a:solidFill>
                <a:latin typeface="Times New Roman" panose="02020603050405020304" pitchFamily="18" charset="0"/>
              </a:rPr>
              <a:t>一些重要的事情 </a:t>
            </a:r>
            <a:r>
              <a:rPr lang="en-US" altLang="zh-CN" sz="3600" b="1" dirty="0">
                <a:solidFill>
                  <a:srgbClr val="FF0000"/>
                </a:solidFill>
                <a:latin typeface="Times New Roman" panose="02020603050405020304" pitchFamily="18" charset="0"/>
              </a:rPr>
              <a:t>something </a:t>
            </a:r>
            <a:r>
              <a:rPr lang="en-US" altLang="zh-CN" sz="3600" b="1" dirty="0">
                <a:solidFill>
                  <a:srgbClr val="0000FF"/>
                </a:solidFill>
                <a:latin typeface="Times New Roman" panose="02020603050405020304" pitchFamily="18" charset="0"/>
              </a:rPr>
              <a:t>important   </a:t>
            </a:r>
          </a:p>
          <a:p>
            <a:pPr>
              <a:lnSpc>
                <a:spcPct val="120000"/>
              </a:lnSpc>
            </a:pPr>
            <a:r>
              <a:rPr lang="en-US" altLang="zh-CN" sz="3600" b="1" dirty="0">
                <a:solidFill>
                  <a:srgbClr val="0000FF"/>
                </a:solidFill>
                <a:latin typeface="Times New Roman" panose="02020603050405020304" pitchFamily="18" charset="0"/>
              </a:rPr>
              <a:t>     </a:t>
            </a:r>
            <a:r>
              <a:rPr lang="zh-CN" altLang="en-US" sz="3600" b="1" dirty="0">
                <a:solidFill>
                  <a:srgbClr val="0000FF"/>
                </a:solidFill>
                <a:latin typeface="Times New Roman" panose="02020603050405020304" pitchFamily="18" charset="0"/>
              </a:rPr>
              <a:t>一些有趣的事  </a:t>
            </a:r>
            <a:r>
              <a:rPr lang="en-US" altLang="zh-CN" sz="3600" b="1" dirty="0">
                <a:solidFill>
                  <a:srgbClr val="FF0000"/>
                </a:solidFill>
                <a:latin typeface="Times New Roman" panose="02020603050405020304" pitchFamily="18" charset="0"/>
              </a:rPr>
              <a:t>something </a:t>
            </a:r>
            <a:r>
              <a:rPr lang="en-US" altLang="zh-CN" sz="3600" b="1" dirty="0">
                <a:solidFill>
                  <a:srgbClr val="0000FF"/>
                </a:solidFill>
                <a:latin typeface="Times New Roman" panose="02020603050405020304" pitchFamily="18" charset="0"/>
              </a:rPr>
              <a:t>interesting    </a:t>
            </a:r>
          </a:p>
        </p:txBody>
      </p:sp>
      <p:sp>
        <p:nvSpPr>
          <p:cNvPr id="87046" name="Text Box 7"/>
          <p:cNvSpPr txBox="1">
            <a:spLocks noChangeArrowheads="1"/>
          </p:cNvSpPr>
          <p:nvPr/>
        </p:nvSpPr>
        <p:spPr bwMode="auto">
          <a:xfrm>
            <a:off x="1922462" y="4203700"/>
            <a:ext cx="30114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zh-CN" sz="3200"/>
          </a:p>
        </p:txBody>
      </p:sp>
      <p:sp>
        <p:nvSpPr>
          <p:cNvPr id="87047" name="文本框 21510"/>
          <p:cNvSpPr txBox="1">
            <a:spLocks noChangeArrowheads="1"/>
          </p:cNvSpPr>
          <p:nvPr/>
        </p:nvSpPr>
        <p:spPr bwMode="auto">
          <a:xfrm>
            <a:off x="319087" y="4859337"/>
            <a:ext cx="849788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6700"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solidFill>
                  <a:srgbClr val="FF0000"/>
                </a:solidFill>
                <a:latin typeface="Times New Roman" panose="02020603050405020304" pitchFamily="18" charset="0"/>
                <a:cs typeface="Times New Roman" panose="02020603050405020304" pitchFamily="18" charset="0"/>
                <a:sym typeface="宋体" panose="02010600030101010101" pitchFamily="2" charset="-122"/>
              </a:rPr>
              <a:t>happen</a:t>
            </a:r>
            <a:r>
              <a:rPr lang="zh-CN" altLang="en-US" sz="3200" b="1" dirty="0">
                <a:latin typeface="Times New Roman" panose="02020603050405020304" pitchFamily="18" charset="0"/>
                <a:cs typeface="Times New Roman" panose="02020603050405020304" pitchFamily="18" charset="0"/>
                <a:sym typeface="宋体" panose="02010600030101010101" pitchFamily="2" charset="-122"/>
              </a:rPr>
              <a:t>为不及物动词，意为“</a:t>
            </a:r>
            <a:r>
              <a:rPr lang="zh-CN" altLang="en-US" sz="3200" b="1" dirty="0">
                <a:solidFill>
                  <a:srgbClr val="0000CC"/>
                </a:solidFill>
                <a:latin typeface="Times New Roman" panose="02020603050405020304" pitchFamily="18" charset="0"/>
                <a:cs typeface="Times New Roman" panose="02020603050405020304" pitchFamily="18" charset="0"/>
                <a:sym typeface="宋体" panose="02010600030101010101" pitchFamily="2" charset="-122"/>
              </a:rPr>
              <a:t>发生；碰巧</a:t>
            </a:r>
            <a:r>
              <a:rPr lang="zh-CN" altLang="en-US" sz="3200" b="1" dirty="0">
                <a:latin typeface="Times New Roman" panose="02020603050405020304" pitchFamily="18" charset="0"/>
                <a:cs typeface="Times New Roman" panose="02020603050405020304" pitchFamily="18" charset="0"/>
                <a:sym typeface="宋体" panose="02010600030101010101" pitchFamily="2" charset="-122"/>
              </a:rPr>
              <a:t>”，指事情的发生带有一定的偶然性或不能预料。</a:t>
            </a:r>
          </a:p>
        </p:txBody>
      </p:sp>
    </p:spTree>
    <p:custDataLst>
      <p:tags r:id="rId1"/>
    </p:custDataLst>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7043"/>
                                        </p:tgtEl>
                                        <p:attrNameLst>
                                          <p:attrName>style.visibility</p:attrName>
                                        </p:attrNameLst>
                                      </p:cBhvr>
                                      <p:to>
                                        <p:strVal val="visible"/>
                                      </p:to>
                                    </p:set>
                                    <p:animEffect transition="in" filter="box(in)">
                                      <p:cBhvr>
                                        <p:cTn id="7" dur="500"/>
                                        <p:tgtEl>
                                          <p:spTgt spid="8704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87044"/>
                                        </p:tgtEl>
                                        <p:attrNameLst>
                                          <p:attrName>style.visibility</p:attrName>
                                        </p:attrNameLst>
                                      </p:cBhvr>
                                      <p:to>
                                        <p:strVal val="visible"/>
                                      </p:to>
                                    </p:set>
                                    <p:animEffect transition="in" filter="box(in)">
                                      <p:cBhvr>
                                        <p:cTn id="10" dur="500"/>
                                        <p:tgtEl>
                                          <p:spTgt spid="8704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87045">
                                            <p:txEl>
                                              <p:pRg st="0" end="0"/>
                                            </p:txEl>
                                          </p:spTgt>
                                        </p:tgtEl>
                                        <p:attrNameLst>
                                          <p:attrName>style.visibility</p:attrName>
                                        </p:attrNameLst>
                                      </p:cBhvr>
                                      <p:to>
                                        <p:strVal val="visible"/>
                                      </p:to>
                                    </p:set>
                                    <p:anim calcmode="lin" valueType="num">
                                      <p:cBhvr additive="base">
                                        <p:cTn id="15" dur="500" fill="hold"/>
                                        <p:tgtEl>
                                          <p:spTgt spid="87045">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704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7045">
                                            <p:txEl>
                                              <p:pRg st="1" end="1"/>
                                            </p:txEl>
                                          </p:spTgt>
                                        </p:tgtEl>
                                        <p:attrNameLst>
                                          <p:attrName>style.visibility</p:attrName>
                                        </p:attrNameLst>
                                      </p:cBhvr>
                                      <p:to>
                                        <p:strVal val="visible"/>
                                      </p:to>
                                    </p:set>
                                    <p:anim calcmode="lin" valueType="num">
                                      <p:cBhvr additive="base">
                                        <p:cTn id="21" dur="500" fill="hold"/>
                                        <p:tgtEl>
                                          <p:spTgt spid="87045">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704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87047"/>
                                        </p:tgtEl>
                                        <p:attrNameLst>
                                          <p:attrName>style.visibility</p:attrName>
                                        </p:attrNameLst>
                                      </p:cBhvr>
                                      <p:to>
                                        <p:strVal val="visible"/>
                                      </p:to>
                                    </p:set>
                                    <p:animEffect transition="in" filter="wipe(down)">
                                      <p:cBhvr>
                                        <p:cTn id="27" dur="145">
                                          <p:stCondLst>
                                            <p:cond delay="0"/>
                                          </p:stCondLst>
                                        </p:cTn>
                                        <p:tgtEl>
                                          <p:spTgt spid="87047"/>
                                        </p:tgtEl>
                                      </p:cBhvr>
                                    </p:animEffect>
                                    <p:anim calcmode="lin" valueType="num">
                                      <p:cBhvr>
                                        <p:cTn id="28" dur="456">
                                          <p:stCondLst>
                                            <p:cond delay="0"/>
                                          </p:stCondLst>
                                        </p:cTn>
                                        <p:tgtEl>
                                          <p:spTgt spid="87047"/>
                                        </p:tgtEl>
                                        <p:attrNameLst>
                                          <p:attrName>ppt_x</p:attrName>
                                        </p:attrNameLst>
                                      </p:cBhvr>
                                      <p:tavLst>
                                        <p:tav tm="0">
                                          <p:val>
                                            <p:strVal val="#ppt_x-0.25"/>
                                          </p:val>
                                        </p:tav>
                                        <p:tav tm="100000">
                                          <p:val>
                                            <p:strVal val="#ppt_x"/>
                                          </p:val>
                                        </p:tav>
                                      </p:tavLst>
                                    </p:anim>
                                    <p:anim calcmode="lin" valueType="num">
                                      <p:cBhvr>
                                        <p:cTn id="29" dur="166">
                                          <p:stCondLst>
                                            <p:cond delay="0"/>
                                          </p:stCondLst>
                                        </p:cTn>
                                        <p:tgtEl>
                                          <p:spTgt spid="87047"/>
                                        </p:tgtEl>
                                        <p:attrNameLst>
                                          <p:attrName>ppt_y</p:attrName>
                                        </p:attrNameLst>
                                      </p:cBhvr>
                                      <p:tavLst>
                                        <p:tav tm="0" fmla="#ppt_y-sin(pi*$)/3">
                                          <p:val>
                                            <p:fltVal val="0.5"/>
                                          </p:val>
                                        </p:tav>
                                        <p:tav tm="100000">
                                          <p:val>
                                            <p:fltVal val="1"/>
                                          </p:val>
                                        </p:tav>
                                      </p:tavLst>
                                    </p:anim>
                                    <p:anim calcmode="lin" valueType="num">
                                      <p:cBhvr>
                                        <p:cTn id="30" dur="166">
                                          <p:stCondLst>
                                            <p:cond delay="166"/>
                                          </p:stCondLst>
                                        </p:cTn>
                                        <p:tgtEl>
                                          <p:spTgt spid="87047"/>
                                        </p:tgtEl>
                                        <p:attrNameLst>
                                          <p:attrName>ppt_y</p:attrName>
                                        </p:attrNameLst>
                                      </p:cBhvr>
                                      <p:tavLst>
                                        <p:tav tm="0" fmla="#ppt_y-sin(pi*$)/9">
                                          <p:val>
                                            <p:fltVal val="0"/>
                                          </p:val>
                                        </p:tav>
                                        <p:tav tm="100000">
                                          <p:val>
                                            <p:fltVal val="1"/>
                                          </p:val>
                                        </p:tav>
                                      </p:tavLst>
                                    </p:anim>
                                    <p:anim calcmode="lin" valueType="num">
                                      <p:cBhvr>
                                        <p:cTn id="31" dur="83">
                                          <p:stCondLst>
                                            <p:cond delay="331"/>
                                          </p:stCondLst>
                                        </p:cTn>
                                        <p:tgtEl>
                                          <p:spTgt spid="87047"/>
                                        </p:tgtEl>
                                        <p:attrNameLst>
                                          <p:attrName>ppt_y</p:attrName>
                                        </p:attrNameLst>
                                      </p:cBhvr>
                                      <p:tavLst>
                                        <p:tav tm="0" fmla="#ppt_y-sin(pi*$)/27">
                                          <p:val>
                                            <p:fltVal val="0"/>
                                          </p:val>
                                        </p:tav>
                                        <p:tav tm="100000">
                                          <p:val>
                                            <p:fltVal val="1"/>
                                          </p:val>
                                        </p:tav>
                                      </p:tavLst>
                                    </p:anim>
                                    <p:anim calcmode="lin" valueType="num">
                                      <p:cBhvr>
                                        <p:cTn id="32" dur="41">
                                          <p:stCondLst>
                                            <p:cond delay="414"/>
                                          </p:stCondLst>
                                        </p:cTn>
                                        <p:tgtEl>
                                          <p:spTgt spid="87047"/>
                                        </p:tgtEl>
                                        <p:attrNameLst>
                                          <p:attrName>ppt_y</p:attrName>
                                        </p:attrNameLst>
                                      </p:cBhvr>
                                      <p:tavLst>
                                        <p:tav tm="0" fmla="#ppt_y-sin(pi*$)/81">
                                          <p:val>
                                            <p:fltVal val="0"/>
                                          </p:val>
                                        </p:tav>
                                        <p:tav tm="100000">
                                          <p:val>
                                            <p:fltVal val="1"/>
                                          </p:val>
                                        </p:tav>
                                      </p:tavLst>
                                    </p:anim>
                                    <p:animScale>
                                      <p:cBhvr>
                                        <p:cTn id="33" dur="7">
                                          <p:stCondLst>
                                            <p:cond delay="162"/>
                                          </p:stCondLst>
                                        </p:cTn>
                                        <p:tgtEl>
                                          <p:spTgt spid="87047"/>
                                        </p:tgtEl>
                                      </p:cBhvr>
                                      <p:to x="100000" y="60000"/>
                                    </p:animScale>
                                    <p:animScale>
                                      <p:cBhvr>
                                        <p:cTn id="34" dur="41" decel="50000">
                                          <p:stCondLst>
                                            <p:cond delay="169"/>
                                          </p:stCondLst>
                                        </p:cTn>
                                        <p:tgtEl>
                                          <p:spTgt spid="87047"/>
                                        </p:tgtEl>
                                      </p:cBhvr>
                                      <p:to x="100000" y="100000"/>
                                    </p:animScale>
                                    <p:animScale>
                                      <p:cBhvr>
                                        <p:cTn id="35" dur="7">
                                          <p:stCondLst>
                                            <p:cond delay="328"/>
                                          </p:stCondLst>
                                        </p:cTn>
                                        <p:tgtEl>
                                          <p:spTgt spid="87047"/>
                                        </p:tgtEl>
                                      </p:cBhvr>
                                      <p:to x="100000" y="80000"/>
                                    </p:animScale>
                                    <p:animScale>
                                      <p:cBhvr>
                                        <p:cTn id="36" dur="41" decel="50000">
                                          <p:stCondLst>
                                            <p:cond delay="335"/>
                                          </p:stCondLst>
                                        </p:cTn>
                                        <p:tgtEl>
                                          <p:spTgt spid="87047"/>
                                        </p:tgtEl>
                                      </p:cBhvr>
                                      <p:to x="100000" y="100000"/>
                                    </p:animScale>
                                    <p:animScale>
                                      <p:cBhvr>
                                        <p:cTn id="37" dur="7">
                                          <p:stCondLst>
                                            <p:cond delay="410"/>
                                          </p:stCondLst>
                                        </p:cTn>
                                        <p:tgtEl>
                                          <p:spTgt spid="87047"/>
                                        </p:tgtEl>
                                      </p:cBhvr>
                                      <p:to x="100000" y="90000"/>
                                    </p:animScale>
                                    <p:animScale>
                                      <p:cBhvr>
                                        <p:cTn id="38" dur="41" decel="50000">
                                          <p:stCondLst>
                                            <p:cond delay="417"/>
                                          </p:stCondLst>
                                        </p:cTn>
                                        <p:tgtEl>
                                          <p:spTgt spid="87047"/>
                                        </p:tgtEl>
                                      </p:cBhvr>
                                      <p:to x="100000" y="100000"/>
                                    </p:animScale>
                                    <p:animScale>
                                      <p:cBhvr>
                                        <p:cTn id="39" dur="7">
                                          <p:stCondLst>
                                            <p:cond delay="452"/>
                                          </p:stCondLst>
                                        </p:cTn>
                                        <p:tgtEl>
                                          <p:spTgt spid="87047"/>
                                        </p:tgtEl>
                                      </p:cBhvr>
                                      <p:to x="100000" y="95000"/>
                                    </p:animScale>
                                    <p:animScale>
                                      <p:cBhvr>
                                        <p:cTn id="40" dur="41" decel="50000">
                                          <p:stCondLst>
                                            <p:cond delay="458"/>
                                          </p:stCondLst>
                                        </p:cTn>
                                        <p:tgtEl>
                                          <p:spTgt spid="8704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ldLvl="0"/>
      <p:bldP spid="87044" grpId="0" bldLvl="0"/>
      <p:bldP spid="87047" grpId="0" bldLvl="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755650" y="838200"/>
            <a:ext cx="7870825" cy="1366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5000"/>
              </a:lnSpc>
            </a:pPr>
            <a:r>
              <a:rPr lang="en-US" altLang="zh-CN" sz="3600" b="1" dirty="0">
                <a:latin typeface="Times New Roman" panose="02020603050405020304" pitchFamily="18" charset="0"/>
              </a:rPr>
              <a:t>3. </a:t>
            </a:r>
            <a:r>
              <a:rPr lang="en-US" altLang="zh-CN" sz="3600" b="1" dirty="0">
                <a:latin typeface="Times New Roman" panose="02020603050405020304" pitchFamily="18" charset="0"/>
                <a:cs typeface="Times New Roman" panose="02020603050405020304" pitchFamily="18" charset="0"/>
              </a:rPr>
              <a:t>One woman in the area </a:t>
            </a:r>
            <a:r>
              <a:rPr lang="en-US" altLang="zh-CN" sz="3600" b="1" dirty="0">
                <a:solidFill>
                  <a:srgbClr val="F92313"/>
                </a:solidFill>
                <a:latin typeface="Times New Roman" panose="02020603050405020304" pitchFamily="18" charset="0"/>
                <a:cs typeface="Times New Roman" panose="02020603050405020304" pitchFamily="18" charset="0"/>
              </a:rPr>
              <a:t>saw</a:t>
            </a:r>
            <a:r>
              <a:rPr lang="en-US" altLang="zh-CN" sz="3600" b="1" dirty="0">
                <a:latin typeface="Times New Roman" panose="02020603050405020304" pitchFamily="18" charset="0"/>
                <a:cs typeface="Times New Roman" panose="02020603050405020304" pitchFamily="18" charset="0"/>
              </a:rPr>
              <a:t> something  </a:t>
            </a:r>
            <a:r>
              <a:rPr lang="en-US" altLang="zh-CN" sz="3600" b="1" dirty="0">
                <a:solidFill>
                  <a:srgbClr val="F92313"/>
                </a:solidFill>
                <a:latin typeface="Times New Roman" panose="02020603050405020304" pitchFamily="18" charset="0"/>
                <a:cs typeface="Times New Roman" panose="02020603050405020304" pitchFamily="18" charset="0"/>
              </a:rPr>
              <a:t>running away</a:t>
            </a:r>
            <a:r>
              <a:rPr lang="en-US" altLang="zh-CN" sz="3600" b="1" dirty="0">
                <a:latin typeface="Times New Roman" panose="02020603050405020304" pitchFamily="18" charset="0"/>
                <a:cs typeface="Times New Roman" panose="02020603050405020304" pitchFamily="18" charset="0"/>
              </a:rPr>
              <a:t>.</a:t>
            </a:r>
            <a:r>
              <a:rPr lang="en-US" altLang="zh-CN" sz="3600" b="1" dirty="0">
                <a:latin typeface="Times New Roman" panose="02020603050405020304" pitchFamily="18" charset="0"/>
              </a:rPr>
              <a:t>..</a:t>
            </a:r>
            <a:endParaRPr lang="en-US" altLang="zh-CN" sz="3600" b="1" dirty="0">
              <a:latin typeface="Times New Roman" panose="02020603050405020304" pitchFamily="18" charset="0"/>
              <a:cs typeface="Times New Roman" panose="02020603050405020304" pitchFamily="18" charset="0"/>
            </a:endParaRPr>
          </a:p>
        </p:txBody>
      </p:sp>
      <p:sp>
        <p:nvSpPr>
          <p:cNvPr id="88067" name="Text Box 3"/>
          <p:cNvSpPr txBox="1">
            <a:spLocks noChangeArrowheads="1"/>
          </p:cNvSpPr>
          <p:nvPr/>
        </p:nvSpPr>
        <p:spPr bwMode="auto">
          <a:xfrm>
            <a:off x="755650" y="2396335"/>
            <a:ext cx="7870825" cy="2399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200" b="1" dirty="0">
                <a:solidFill>
                  <a:srgbClr val="F92313"/>
                </a:solidFill>
                <a:latin typeface="Times New Roman" panose="02020603050405020304" pitchFamily="18" charset="0"/>
                <a:cs typeface="Times New Roman" panose="02020603050405020304" pitchFamily="18" charset="0"/>
              </a:rPr>
              <a:t>see sb. doing </a:t>
            </a:r>
            <a:r>
              <a:rPr lang="en-US" altLang="zh-CN" sz="3200" b="1" dirty="0" err="1">
                <a:solidFill>
                  <a:srgbClr val="F92313"/>
                </a:solidFill>
                <a:latin typeface="Times New Roman" panose="02020603050405020304" pitchFamily="18" charset="0"/>
                <a:cs typeface="Times New Roman" panose="02020603050405020304" pitchFamily="18" charset="0"/>
              </a:rPr>
              <a:t>sth</a:t>
            </a:r>
            <a:r>
              <a:rPr lang="en-US" altLang="zh-CN" sz="3200" b="1" dirty="0">
                <a:solidFill>
                  <a:srgbClr val="F92313"/>
                </a:solidFill>
                <a:latin typeface="Times New Roman" panose="02020603050405020304" pitchFamily="18" charset="0"/>
                <a:cs typeface="Times New Roman" panose="02020603050405020304" pitchFamily="18" charset="0"/>
              </a:rPr>
              <a:t>.  </a:t>
            </a:r>
            <a:r>
              <a:rPr lang="zh-CN" altLang="en-US" sz="3200" b="1" dirty="0">
                <a:solidFill>
                  <a:srgbClr val="F92313"/>
                </a:solidFill>
                <a:latin typeface="Times New Roman" panose="02020603050405020304" pitchFamily="18" charset="0"/>
                <a:cs typeface="Times New Roman" panose="02020603050405020304" pitchFamily="18" charset="0"/>
              </a:rPr>
              <a:t>看见某人正在做某事</a:t>
            </a:r>
          </a:p>
          <a:p>
            <a:pPr>
              <a:lnSpc>
                <a:spcPct val="120000"/>
              </a:lnSpc>
            </a:pPr>
            <a:r>
              <a:rPr lang="zh-CN" altLang="en-US" sz="3200" b="1" dirty="0">
                <a:solidFill>
                  <a:srgbClr val="F92313"/>
                </a:solidFill>
                <a:latin typeface="Times New Roman" panose="02020603050405020304" pitchFamily="18" charset="0"/>
                <a:cs typeface="Times New Roman" panose="02020603050405020304" pitchFamily="18" charset="0"/>
              </a:rPr>
              <a:t>                           （强调动作正在发生）</a:t>
            </a:r>
          </a:p>
          <a:p>
            <a:pPr>
              <a:lnSpc>
                <a:spcPct val="120000"/>
              </a:lnSpc>
            </a:pPr>
            <a:r>
              <a:rPr lang="en-US" altLang="zh-CN" sz="3200" b="1" dirty="0">
                <a:solidFill>
                  <a:schemeClr val="hlink"/>
                </a:solidFill>
                <a:latin typeface="Times New Roman" panose="02020603050405020304" pitchFamily="18" charset="0"/>
                <a:cs typeface="Times New Roman" panose="02020603050405020304" pitchFamily="18" charset="0"/>
              </a:rPr>
              <a:t>see sb. do </a:t>
            </a:r>
            <a:r>
              <a:rPr lang="en-US" altLang="zh-CN" sz="3200" b="1" dirty="0" err="1">
                <a:solidFill>
                  <a:schemeClr val="hlink"/>
                </a:solidFill>
                <a:latin typeface="Times New Roman" panose="02020603050405020304" pitchFamily="18" charset="0"/>
                <a:cs typeface="Times New Roman" panose="02020603050405020304" pitchFamily="18" charset="0"/>
              </a:rPr>
              <a:t>sth</a:t>
            </a:r>
            <a:r>
              <a:rPr lang="en-US" altLang="zh-CN" sz="3200" b="1" dirty="0">
                <a:solidFill>
                  <a:schemeClr val="hlink"/>
                </a:solidFill>
                <a:latin typeface="Times New Roman" panose="02020603050405020304" pitchFamily="18" charset="0"/>
                <a:cs typeface="Times New Roman" panose="02020603050405020304" pitchFamily="18" charset="0"/>
              </a:rPr>
              <a:t>.  </a:t>
            </a:r>
            <a:r>
              <a:rPr lang="zh-CN" altLang="en-US" sz="3200" b="1" dirty="0">
                <a:solidFill>
                  <a:schemeClr val="hlink"/>
                </a:solidFill>
                <a:latin typeface="Times New Roman" panose="02020603050405020304" pitchFamily="18" charset="0"/>
                <a:cs typeface="Times New Roman" panose="02020603050405020304" pitchFamily="18" charset="0"/>
              </a:rPr>
              <a:t>看见某人做某事     </a:t>
            </a:r>
          </a:p>
          <a:p>
            <a:pPr>
              <a:lnSpc>
                <a:spcPct val="120000"/>
              </a:lnSpc>
            </a:pPr>
            <a:r>
              <a:rPr lang="zh-CN" altLang="en-US" sz="3200" b="1" dirty="0">
                <a:solidFill>
                  <a:schemeClr val="hlink"/>
                </a:solidFill>
                <a:latin typeface="Times New Roman" panose="02020603050405020304" pitchFamily="18" charset="0"/>
                <a:cs typeface="Times New Roman" panose="02020603050405020304" pitchFamily="18" charset="0"/>
              </a:rPr>
              <a:t>                       （强调发生的整个过程）</a:t>
            </a:r>
          </a:p>
        </p:txBody>
      </p:sp>
      <p:sp>
        <p:nvSpPr>
          <p:cNvPr id="88068" name="Text Box 5"/>
          <p:cNvSpPr txBox="1">
            <a:spLocks noChangeArrowheads="1"/>
          </p:cNvSpPr>
          <p:nvPr/>
        </p:nvSpPr>
        <p:spPr bwMode="auto">
          <a:xfrm>
            <a:off x="755650" y="4795838"/>
            <a:ext cx="7021513" cy="1740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5000"/>
              </a:lnSpc>
            </a:pPr>
            <a:r>
              <a:rPr lang="zh-CN" altLang="en-US" sz="3200" b="1" dirty="0">
                <a:solidFill>
                  <a:srgbClr val="A50021"/>
                </a:solidFill>
                <a:latin typeface="Times New Roman" panose="02020603050405020304" pitchFamily="18" charset="0"/>
              </a:rPr>
              <a:t>类似短语：</a:t>
            </a:r>
          </a:p>
          <a:p>
            <a:pPr>
              <a:lnSpc>
                <a:spcPct val="115000"/>
              </a:lnSpc>
            </a:pPr>
            <a:r>
              <a:rPr lang="zh-CN" altLang="en-US" sz="3200" b="1" dirty="0">
                <a:solidFill>
                  <a:srgbClr val="A50021"/>
                </a:solidFill>
                <a:latin typeface="Times New Roman" panose="02020603050405020304" pitchFamily="18" charset="0"/>
              </a:rPr>
              <a:t>一听  </a:t>
            </a:r>
            <a:r>
              <a:rPr lang="en-US" altLang="zh-CN" sz="3200" b="1" dirty="0">
                <a:solidFill>
                  <a:srgbClr val="0000FF"/>
                </a:solidFill>
                <a:latin typeface="Times New Roman" panose="02020603050405020304" pitchFamily="18" charset="0"/>
              </a:rPr>
              <a:t>listen to, hear</a:t>
            </a:r>
          </a:p>
          <a:p>
            <a:pPr>
              <a:lnSpc>
                <a:spcPct val="115000"/>
              </a:lnSpc>
            </a:pPr>
            <a:r>
              <a:rPr lang="zh-CN" altLang="en-US" sz="3200" b="1" dirty="0">
                <a:solidFill>
                  <a:srgbClr val="A50021"/>
                </a:solidFill>
                <a:latin typeface="Times New Roman" panose="02020603050405020304" pitchFamily="18" charset="0"/>
              </a:rPr>
              <a:t>二看  </a:t>
            </a:r>
            <a:r>
              <a:rPr lang="en-US" altLang="zh-CN" sz="3200" b="1" dirty="0">
                <a:solidFill>
                  <a:srgbClr val="0000FF"/>
                </a:solidFill>
                <a:latin typeface="Times New Roman" panose="02020603050405020304" pitchFamily="18" charset="0"/>
              </a:rPr>
              <a:t>watch, notice, see</a:t>
            </a:r>
          </a:p>
        </p:txBody>
      </p:sp>
    </p:spTree>
    <p:custDataLst>
      <p:tags r:id="rId1"/>
    </p:custDataLst>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8067"/>
                                        </p:tgtEl>
                                        <p:attrNameLst>
                                          <p:attrName>style.visibility</p:attrName>
                                        </p:attrNameLst>
                                      </p:cBhvr>
                                      <p:to>
                                        <p:strVal val="visible"/>
                                      </p:to>
                                    </p:set>
                                    <p:animEffect transition="in" filter="box(in)">
                                      <p:cBhvr>
                                        <p:cTn id="7" dur="500"/>
                                        <p:tgtEl>
                                          <p:spTgt spid="88067"/>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grpId="0" nodeType="clickEffect">
                                  <p:stCondLst>
                                    <p:cond delay="0"/>
                                  </p:stCondLst>
                                  <p:childTnLst>
                                    <p:set>
                                      <p:cBhvr>
                                        <p:cTn id="11" dur="1" fill="hold">
                                          <p:stCondLst>
                                            <p:cond delay="0"/>
                                          </p:stCondLst>
                                        </p:cTn>
                                        <p:tgtEl>
                                          <p:spTgt spid="88068"/>
                                        </p:tgtEl>
                                        <p:attrNameLst>
                                          <p:attrName>style.visibility</p:attrName>
                                        </p:attrNameLst>
                                      </p:cBhvr>
                                      <p:to>
                                        <p:strVal val="visible"/>
                                      </p:to>
                                    </p:set>
                                    <p:anim calcmode="lin" valueType="num">
                                      <p:cBhvr>
                                        <p:cTn id="12" dur="500" fill="hold"/>
                                        <p:tgtEl>
                                          <p:spTgt spid="88068"/>
                                        </p:tgtEl>
                                        <p:attrNameLst>
                                          <p:attrName>ppt_w</p:attrName>
                                        </p:attrNameLst>
                                      </p:cBhvr>
                                      <p:tavLst>
                                        <p:tav tm="0">
                                          <p:val>
                                            <p:strVal val="#ppt_w*0.05"/>
                                          </p:val>
                                        </p:tav>
                                        <p:tav tm="100000">
                                          <p:val>
                                            <p:strVal val="#ppt_w"/>
                                          </p:val>
                                        </p:tav>
                                      </p:tavLst>
                                    </p:anim>
                                    <p:anim calcmode="lin" valueType="num">
                                      <p:cBhvr>
                                        <p:cTn id="13" dur="500" fill="hold"/>
                                        <p:tgtEl>
                                          <p:spTgt spid="88068"/>
                                        </p:tgtEl>
                                        <p:attrNameLst>
                                          <p:attrName>ppt_h</p:attrName>
                                        </p:attrNameLst>
                                      </p:cBhvr>
                                      <p:tavLst>
                                        <p:tav tm="0">
                                          <p:val>
                                            <p:strVal val="#ppt_h"/>
                                          </p:val>
                                        </p:tav>
                                        <p:tav tm="100000">
                                          <p:val>
                                            <p:strVal val="#ppt_h"/>
                                          </p:val>
                                        </p:tav>
                                      </p:tavLst>
                                    </p:anim>
                                    <p:anim calcmode="lin" valueType="num">
                                      <p:cBhvr>
                                        <p:cTn id="14" dur="500" fill="hold"/>
                                        <p:tgtEl>
                                          <p:spTgt spid="88068"/>
                                        </p:tgtEl>
                                        <p:attrNameLst>
                                          <p:attrName>ppt_x</p:attrName>
                                        </p:attrNameLst>
                                      </p:cBhvr>
                                      <p:tavLst>
                                        <p:tav tm="0">
                                          <p:val>
                                            <p:strVal val="#ppt_x-.2"/>
                                          </p:val>
                                        </p:tav>
                                        <p:tav tm="100000">
                                          <p:val>
                                            <p:strVal val="#ppt_x"/>
                                          </p:val>
                                        </p:tav>
                                      </p:tavLst>
                                    </p:anim>
                                    <p:anim calcmode="lin" valueType="num">
                                      <p:cBhvr>
                                        <p:cTn id="15" dur="500" fill="hold"/>
                                        <p:tgtEl>
                                          <p:spTgt spid="88068"/>
                                        </p:tgtEl>
                                        <p:attrNameLst>
                                          <p:attrName>ppt_y</p:attrName>
                                        </p:attrNameLst>
                                      </p:cBhvr>
                                      <p:tavLst>
                                        <p:tav tm="0">
                                          <p:val>
                                            <p:strVal val="#ppt_y"/>
                                          </p:val>
                                        </p:tav>
                                        <p:tav tm="100000">
                                          <p:val>
                                            <p:strVal val="#ppt_y"/>
                                          </p:val>
                                        </p:tav>
                                      </p:tavLst>
                                    </p:anim>
                                    <p:animEffect transition="in" filter="fade">
                                      <p:cBhvr>
                                        <p:cTn id="16" dur="500"/>
                                        <p:tgtEl>
                                          <p:spTgt spid="88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ldLvl="0"/>
      <p:bldP spid="88068" grpId="0" bldLvl="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Text Box 3"/>
          <p:cNvSpPr txBox="1">
            <a:spLocks noChangeArrowheads="1"/>
          </p:cNvSpPr>
          <p:nvPr/>
        </p:nvSpPr>
        <p:spPr bwMode="auto">
          <a:xfrm>
            <a:off x="395288" y="1092200"/>
            <a:ext cx="8208962" cy="140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600" b="1">
                <a:latin typeface="Times New Roman" panose="02020603050405020304" pitchFamily="18" charset="0"/>
              </a:rPr>
              <a:t>4</a:t>
            </a:r>
            <a:r>
              <a:rPr lang="en-US" altLang="zh-CN" sz="3600" b="1">
                <a:latin typeface="Times New Roman" panose="02020603050405020304" pitchFamily="18" charset="0"/>
                <a:cs typeface="Times New Roman" panose="02020603050405020304" pitchFamily="18" charset="0"/>
              </a:rPr>
              <a:t>. The noise-maker is </a:t>
            </a:r>
            <a:r>
              <a:rPr lang="en-US" altLang="zh-CN" sz="3600" b="1">
                <a:solidFill>
                  <a:srgbClr val="F92313"/>
                </a:solidFill>
                <a:latin typeface="Times New Roman" panose="02020603050405020304" pitchFamily="18" charset="0"/>
                <a:cs typeface="Times New Roman" panose="02020603050405020304" pitchFamily="18" charset="0"/>
              </a:rPr>
              <a:t>having too much </a:t>
            </a:r>
          </a:p>
          <a:p>
            <a:pPr>
              <a:lnSpc>
                <a:spcPct val="120000"/>
              </a:lnSpc>
            </a:pPr>
            <a:r>
              <a:rPr lang="en-US" altLang="zh-CN" sz="3600" b="1">
                <a:solidFill>
                  <a:srgbClr val="F92313"/>
                </a:solidFill>
                <a:latin typeface="Times New Roman" panose="02020603050405020304" pitchFamily="18" charset="0"/>
                <a:cs typeface="Times New Roman" panose="02020603050405020304" pitchFamily="18" charset="0"/>
              </a:rPr>
              <a:t>    fun </a:t>
            </a:r>
            <a:r>
              <a:rPr lang="en-US" altLang="zh-CN" sz="3600" b="1">
                <a:solidFill>
                  <a:srgbClr val="FF0000"/>
                </a:solidFill>
                <a:latin typeface="Times New Roman" panose="02020603050405020304" pitchFamily="18" charset="0"/>
                <a:cs typeface="Times New Roman" panose="02020603050405020304" pitchFamily="18" charset="0"/>
              </a:rPr>
              <a:t>creat</a:t>
            </a:r>
            <a:r>
              <a:rPr lang="en-US" altLang="zh-CN" sz="3600" b="1">
                <a:solidFill>
                  <a:srgbClr val="0000FF"/>
                </a:solidFill>
                <a:latin typeface="Times New Roman" panose="02020603050405020304" pitchFamily="18" charset="0"/>
                <a:cs typeface="Times New Roman" panose="02020603050405020304" pitchFamily="18" charset="0"/>
              </a:rPr>
              <a:t>ing</a:t>
            </a:r>
            <a:r>
              <a:rPr lang="en-US" altLang="zh-CN" sz="3600" b="1">
                <a:latin typeface="Times New Roman" panose="02020603050405020304" pitchFamily="18" charset="0"/>
                <a:cs typeface="Times New Roman" panose="02020603050405020304" pitchFamily="18" charset="0"/>
              </a:rPr>
              <a:t> fear in the neighborhood.</a:t>
            </a:r>
          </a:p>
        </p:txBody>
      </p:sp>
      <p:sp>
        <p:nvSpPr>
          <p:cNvPr id="89091" name="Text Box 4"/>
          <p:cNvSpPr txBox="1">
            <a:spLocks noChangeArrowheads="1"/>
          </p:cNvSpPr>
          <p:nvPr/>
        </p:nvSpPr>
        <p:spPr bwMode="auto">
          <a:xfrm>
            <a:off x="900113" y="2487612"/>
            <a:ext cx="7704137"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5000"/>
              </a:lnSpc>
            </a:pPr>
            <a:r>
              <a:rPr lang="en-US" altLang="zh-CN" sz="3600" b="1">
                <a:solidFill>
                  <a:srgbClr val="FF0000"/>
                </a:solidFill>
                <a:latin typeface="Times New Roman" panose="02020603050405020304" pitchFamily="18" charset="0"/>
              </a:rPr>
              <a:t>have fun </a:t>
            </a:r>
            <a:r>
              <a:rPr lang="en-US" altLang="zh-CN" sz="3600" b="1">
                <a:solidFill>
                  <a:srgbClr val="0000FF"/>
                </a:solidFill>
                <a:latin typeface="Times New Roman" panose="02020603050405020304" pitchFamily="18" charset="0"/>
              </a:rPr>
              <a:t>doing sth. </a:t>
            </a:r>
            <a:r>
              <a:rPr lang="zh-CN" altLang="en-US" sz="3600" b="1">
                <a:solidFill>
                  <a:srgbClr val="0000FF"/>
                </a:solidFill>
                <a:latin typeface="Times New Roman" panose="02020603050405020304" pitchFamily="18" charset="0"/>
              </a:rPr>
              <a:t>做某事愉快</a:t>
            </a:r>
          </a:p>
          <a:p>
            <a:pPr>
              <a:lnSpc>
                <a:spcPct val="125000"/>
              </a:lnSpc>
            </a:pPr>
            <a:r>
              <a:rPr lang="en-US" altLang="zh-CN" sz="3600" b="1">
                <a:solidFill>
                  <a:srgbClr val="0000FF"/>
                </a:solidFill>
                <a:latin typeface="Times New Roman" panose="02020603050405020304" pitchFamily="18" charset="0"/>
              </a:rPr>
              <a:t>=</a:t>
            </a:r>
            <a:r>
              <a:rPr lang="en-US" altLang="zh-CN" sz="3600" b="1">
                <a:solidFill>
                  <a:srgbClr val="FF0000"/>
                </a:solidFill>
                <a:latin typeface="Times New Roman" panose="02020603050405020304" pitchFamily="18" charset="0"/>
              </a:rPr>
              <a:t>have a good time </a:t>
            </a:r>
            <a:r>
              <a:rPr lang="en-US" altLang="zh-CN" sz="3600" b="1">
                <a:solidFill>
                  <a:srgbClr val="0000FF"/>
                </a:solidFill>
                <a:latin typeface="Times New Roman" panose="02020603050405020304" pitchFamily="18" charset="0"/>
              </a:rPr>
              <a:t>doing sth.</a:t>
            </a:r>
          </a:p>
          <a:p>
            <a:pPr>
              <a:lnSpc>
                <a:spcPct val="125000"/>
              </a:lnSpc>
            </a:pPr>
            <a:r>
              <a:rPr lang="en-US" altLang="zh-CN" sz="3600" b="1">
                <a:solidFill>
                  <a:srgbClr val="0000FF"/>
                </a:solidFill>
                <a:latin typeface="Times New Roman" panose="02020603050405020304" pitchFamily="18" charset="0"/>
              </a:rPr>
              <a:t>=</a:t>
            </a:r>
            <a:r>
              <a:rPr lang="en-US" altLang="zh-CN" sz="3600" b="1">
                <a:solidFill>
                  <a:srgbClr val="FF0000"/>
                </a:solidFill>
                <a:latin typeface="Times New Roman" panose="02020603050405020304" pitchFamily="18" charset="0"/>
              </a:rPr>
              <a:t>enjoy oneself</a:t>
            </a:r>
            <a:r>
              <a:rPr lang="en-US" altLang="zh-CN" sz="3600" b="1">
                <a:solidFill>
                  <a:srgbClr val="0000FF"/>
                </a:solidFill>
                <a:latin typeface="Times New Roman" panose="02020603050405020304" pitchFamily="18" charset="0"/>
              </a:rPr>
              <a:t> doing sth.</a:t>
            </a:r>
          </a:p>
        </p:txBody>
      </p:sp>
      <p:sp>
        <p:nvSpPr>
          <p:cNvPr id="89092" name="Text Box 6"/>
          <p:cNvSpPr txBox="1">
            <a:spLocks noChangeArrowheads="1"/>
          </p:cNvSpPr>
          <p:nvPr/>
        </p:nvSpPr>
        <p:spPr bwMode="auto">
          <a:xfrm>
            <a:off x="900113" y="4648200"/>
            <a:ext cx="7704137"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5000"/>
              </a:lnSpc>
            </a:pPr>
            <a:r>
              <a:rPr lang="en-US" altLang="zh-CN" sz="3600" b="1">
                <a:latin typeface="Times New Roman" panose="02020603050405020304" pitchFamily="18" charset="0"/>
              </a:rPr>
              <a:t>eg</a:t>
            </a:r>
            <a:r>
              <a:rPr lang="zh-CN" altLang="en-US" sz="3600" b="1">
                <a:latin typeface="Times New Roman" panose="02020603050405020304" pitchFamily="18" charset="0"/>
              </a:rPr>
              <a:t>：我享受放风筝的乐趣。</a:t>
            </a:r>
          </a:p>
          <a:p>
            <a:pPr>
              <a:lnSpc>
                <a:spcPct val="125000"/>
              </a:lnSpc>
            </a:pPr>
            <a:r>
              <a:rPr lang="zh-CN" altLang="en-US" sz="3600" b="1">
                <a:latin typeface="Times New Roman" panose="02020603050405020304" pitchFamily="18" charset="0"/>
              </a:rPr>
              <a:t>        </a:t>
            </a:r>
            <a:r>
              <a:rPr lang="en-US" altLang="zh-CN" sz="3600" b="1">
                <a:latin typeface="Times New Roman" panose="02020603050405020304" pitchFamily="18" charset="0"/>
              </a:rPr>
              <a:t>I </a:t>
            </a:r>
            <a:r>
              <a:rPr lang="en-US" altLang="zh-CN" sz="3600" b="1">
                <a:solidFill>
                  <a:srgbClr val="F92313"/>
                </a:solidFill>
                <a:latin typeface="Times New Roman" panose="02020603050405020304" pitchFamily="18" charset="0"/>
              </a:rPr>
              <a:t>have fun</a:t>
            </a:r>
            <a:r>
              <a:rPr lang="en-US" altLang="zh-CN" sz="3600" b="1">
                <a:latin typeface="Times New Roman" panose="02020603050405020304" pitchFamily="18" charset="0"/>
              </a:rPr>
              <a:t> flying kites.</a:t>
            </a:r>
          </a:p>
        </p:txBody>
      </p:sp>
    </p:spTree>
    <p:custDataLst>
      <p:tags r:id="rId1"/>
    </p:custDataLst>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box(in)">
                                      <p:cBhvr>
                                        <p:cTn id="7" dur="500"/>
                                        <p:tgtEl>
                                          <p:spTgt spid="8909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9092">
                                            <p:txEl>
                                              <p:pRg st="0" end="0"/>
                                            </p:txEl>
                                          </p:spTgt>
                                        </p:tgtEl>
                                        <p:attrNameLst>
                                          <p:attrName>style.visibility</p:attrName>
                                        </p:attrNameLst>
                                      </p:cBhvr>
                                      <p:to>
                                        <p:strVal val="visible"/>
                                      </p:to>
                                    </p:set>
                                    <p:anim calcmode="lin" valueType="num">
                                      <p:cBhvr additive="base">
                                        <p:cTn id="12" dur="500" fill="hold"/>
                                        <p:tgtEl>
                                          <p:spTgt spid="8909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909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89092">
                                            <p:txEl>
                                              <p:pRg st="1" end="1"/>
                                            </p:txEl>
                                          </p:spTgt>
                                        </p:tgtEl>
                                        <p:attrNameLst>
                                          <p:attrName>style.visibility</p:attrName>
                                        </p:attrNameLst>
                                      </p:cBhvr>
                                      <p:to>
                                        <p:strVal val="visible"/>
                                      </p:to>
                                    </p:set>
                                    <p:anim calcmode="lin" valueType="num">
                                      <p:cBhvr additive="base">
                                        <p:cTn id="18" dur="500" fill="hold"/>
                                        <p:tgtEl>
                                          <p:spTgt spid="8909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909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ldLvl="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Text Box 3"/>
          <p:cNvSpPr txBox="1">
            <a:spLocks noChangeArrowheads="1"/>
          </p:cNvSpPr>
          <p:nvPr/>
        </p:nvSpPr>
        <p:spPr bwMode="auto">
          <a:xfrm>
            <a:off x="682625" y="3128963"/>
            <a:ext cx="7705725" cy="319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3230" indent="-443230" algn="l">
              <a:tabLst>
                <a:tab pos="365125" algn="l"/>
              </a:tabLst>
              <a:defRPr>
                <a:solidFill>
                  <a:schemeClr val="tx1"/>
                </a:solidFill>
                <a:latin typeface="Arial" panose="020B0604020202020204" pitchFamily="34" charset="0"/>
                <a:ea typeface="宋体" panose="02010600030101010101" pitchFamily="2" charset="-122"/>
              </a:defRPr>
            </a:lvl1pPr>
            <a:lvl2pPr marL="742950" indent="-285750" algn="l">
              <a:tabLst>
                <a:tab pos="365125" algn="l"/>
              </a:tabLst>
              <a:defRPr>
                <a:solidFill>
                  <a:schemeClr val="tx1"/>
                </a:solidFill>
                <a:latin typeface="Arial" panose="020B0604020202020204" pitchFamily="34" charset="0"/>
                <a:ea typeface="宋体" panose="02010600030101010101" pitchFamily="2" charset="-122"/>
              </a:defRPr>
            </a:lvl2pPr>
            <a:lvl3pPr marL="1143000" indent="-228600" algn="l">
              <a:tabLst>
                <a:tab pos="365125" algn="l"/>
              </a:tabLst>
              <a:defRPr>
                <a:solidFill>
                  <a:schemeClr val="tx1"/>
                </a:solidFill>
                <a:latin typeface="Arial" panose="020B0604020202020204" pitchFamily="34" charset="0"/>
                <a:ea typeface="宋体" panose="02010600030101010101" pitchFamily="2" charset="-122"/>
              </a:defRPr>
            </a:lvl3pPr>
            <a:lvl4pPr marL="1600200" indent="-228600" algn="l">
              <a:tabLst>
                <a:tab pos="365125" algn="l"/>
              </a:tabLst>
              <a:defRPr>
                <a:solidFill>
                  <a:schemeClr val="tx1"/>
                </a:solidFill>
                <a:latin typeface="Arial" panose="020B0604020202020204" pitchFamily="34" charset="0"/>
                <a:ea typeface="宋体" panose="02010600030101010101" pitchFamily="2" charset="-122"/>
              </a:defRPr>
            </a:lvl4pPr>
            <a:lvl5pPr marL="2057400" indent="-228600" algn="l">
              <a:tabLst>
                <a:tab pos="365125" algn="l"/>
              </a:tabLst>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tabLst>
                <a:tab pos="365125" algn="l"/>
              </a:tabLs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tabLst>
                <a:tab pos="365125" algn="l"/>
              </a:tabLs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tabLst>
                <a:tab pos="365125" algn="l"/>
              </a:tabLs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tabLst>
                <a:tab pos="365125" algn="l"/>
              </a:tabLs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400" b="1" dirty="0">
                <a:latin typeface="Times New Roman" panose="02020603050405020304" pitchFamily="18" charset="0"/>
              </a:rPr>
              <a:t>1. </a:t>
            </a:r>
            <a:r>
              <a:rPr lang="zh-CN" altLang="en-US" sz="3400" b="1" dirty="0">
                <a:latin typeface="Times New Roman" panose="02020603050405020304" pitchFamily="18" charset="0"/>
              </a:rPr>
              <a:t>这是谁的排球</a:t>
            </a:r>
            <a:r>
              <a:rPr lang="en-US" altLang="zh-CN" sz="3400" b="1" dirty="0">
                <a:latin typeface="Times New Roman" panose="02020603050405020304" pitchFamily="18" charset="0"/>
              </a:rPr>
              <a:t>?</a:t>
            </a:r>
          </a:p>
          <a:p>
            <a:pPr>
              <a:lnSpc>
                <a:spcPct val="120000"/>
              </a:lnSpc>
            </a:pPr>
            <a:r>
              <a:rPr lang="en-US" altLang="zh-CN" sz="3400" b="1" dirty="0">
                <a:latin typeface="Times New Roman" panose="02020603050405020304" pitchFamily="18" charset="0"/>
              </a:rPr>
              <a:t>    ______ ________ is this?</a:t>
            </a:r>
          </a:p>
          <a:p>
            <a:pPr>
              <a:lnSpc>
                <a:spcPct val="120000"/>
              </a:lnSpc>
            </a:pPr>
            <a:r>
              <a:rPr lang="en-US" altLang="zh-CN" sz="3400" b="1" dirty="0">
                <a:latin typeface="Times New Roman" panose="02020603050405020304" pitchFamily="18" charset="0"/>
              </a:rPr>
              <a:t>    </a:t>
            </a:r>
            <a:r>
              <a:rPr lang="zh-CN" altLang="en-US" sz="3400" b="1" dirty="0">
                <a:latin typeface="Times New Roman" panose="02020603050405020304" pitchFamily="18" charset="0"/>
              </a:rPr>
              <a:t>这一定是卡拉的。她热爱排球运动。</a:t>
            </a:r>
          </a:p>
          <a:p>
            <a:pPr>
              <a:lnSpc>
                <a:spcPct val="120000"/>
              </a:lnSpc>
            </a:pPr>
            <a:r>
              <a:rPr lang="zh-CN" altLang="en-US" sz="3400" b="1" dirty="0">
                <a:latin typeface="Times New Roman" panose="02020603050405020304" pitchFamily="18" charset="0"/>
              </a:rPr>
              <a:t>    </a:t>
            </a:r>
            <a:r>
              <a:rPr lang="en-US" altLang="zh-CN" sz="3400" b="1" dirty="0">
                <a:latin typeface="Times New Roman" panose="02020603050405020304" pitchFamily="18" charset="0"/>
              </a:rPr>
              <a:t>It _____ be _______. She loves   volleyball.</a:t>
            </a:r>
          </a:p>
        </p:txBody>
      </p:sp>
      <p:sp>
        <p:nvSpPr>
          <p:cNvPr id="90115" name="Text Box 4"/>
          <p:cNvSpPr txBox="1">
            <a:spLocks noChangeArrowheads="1"/>
          </p:cNvSpPr>
          <p:nvPr/>
        </p:nvSpPr>
        <p:spPr bwMode="auto">
          <a:xfrm>
            <a:off x="1130300" y="3784600"/>
            <a:ext cx="7186612"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000" b="1" dirty="0">
                <a:solidFill>
                  <a:srgbClr val="FF0000"/>
                </a:solidFill>
                <a:latin typeface="Times New Roman" panose="02020603050405020304" pitchFamily="18" charset="0"/>
              </a:rPr>
              <a:t>Whose   volleyball</a:t>
            </a:r>
          </a:p>
        </p:txBody>
      </p:sp>
      <p:sp>
        <p:nvSpPr>
          <p:cNvPr id="90116" name="Text Box 5"/>
          <p:cNvSpPr txBox="1">
            <a:spLocks noChangeArrowheads="1"/>
          </p:cNvSpPr>
          <p:nvPr/>
        </p:nvSpPr>
        <p:spPr bwMode="auto">
          <a:xfrm>
            <a:off x="1692275" y="5029200"/>
            <a:ext cx="3382962"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000" b="1">
                <a:solidFill>
                  <a:srgbClr val="FF0000"/>
                </a:solidFill>
                <a:latin typeface="Times New Roman" panose="02020603050405020304" pitchFamily="18" charset="0"/>
              </a:rPr>
              <a:t>must          Carla’s</a:t>
            </a:r>
          </a:p>
        </p:txBody>
      </p:sp>
      <p:sp>
        <p:nvSpPr>
          <p:cNvPr id="90117" name="Text Box 7"/>
          <p:cNvSpPr txBox="1">
            <a:spLocks noChangeArrowheads="1"/>
          </p:cNvSpPr>
          <p:nvPr/>
        </p:nvSpPr>
        <p:spPr bwMode="auto">
          <a:xfrm>
            <a:off x="684212" y="2508250"/>
            <a:ext cx="53276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400" b="1" dirty="0">
                <a:solidFill>
                  <a:srgbClr val="0066FF"/>
                </a:solidFill>
              </a:rPr>
              <a:t>Fill in the blanks.</a:t>
            </a:r>
          </a:p>
        </p:txBody>
      </p:sp>
      <p:sp>
        <p:nvSpPr>
          <p:cNvPr id="90118" name="矩形 9221"/>
          <p:cNvSpPr>
            <a:spLocks noChangeArrowheads="1" noChangeShapeType="1" noTextEdit="1"/>
          </p:cNvSpPr>
          <p:nvPr/>
        </p:nvSpPr>
        <p:spPr bwMode="auto">
          <a:xfrm>
            <a:off x="1803399" y="1231900"/>
            <a:ext cx="5464175" cy="1066800"/>
          </a:xfrm>
          <a:prstGeom prst="rect">
            <a:avLst/>
          </a:prstGeom>
          <a:extLst>
            <a:ext uri="{91240B29-F687-4F45-9708-019B960494DF}">
              <a14:hiddenLine xmlns:a14="http://schemas.microsoft.com/office/drawing/2010/main" w="9525">
                <a:solidFill>
                  <a:srgbClr val="000000"/>
                </a:solidFill>
                <a:round/>
              </a14:hiddenLine>
            </a:ext>
          </a:extLst>
        </p:spPr>
        <p:txBody>
          <a:bodyPr spcFirstLastPara="1" wrap="none" fromWordArt="1">
            <a:prstTxWarp prst="textArchUp">
              <a:avLst>
                <a:gd name="adj" fmla="val 10800004"/>
              </a:avLst>
            </a:prstTxWarp>
          </a:bodyPr>
          <a:lstStyle/>
          <a:p>
            <a:r>
              <a:rPr lang="en-US" altLang="zh-CN" sz="6000" b="1" kern="10" dirty="0">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18900000" scaled="1"/>
                </a:gradFill>
                <a:latin typeface="Comic Sans MS" panose="030F0702030302020204"/>
              </a:rPr>
              <a:t>Grammar Focus</a:t>
            </a:r>
            <a:endParaRPr lang="zh-CN" altLang="en-US" sz="6000" b="1" kern="10" dirty="0">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18900000" scaled="1"/>
              </a:gradFill>
              <a:latin typeface="Comic Sans MS" panose="030F0702030302020204"/>
            </a:endParaRPr>
          </a:p>
        </p:txBody>
      </p:sp>
    </p:spTree>
    <p:custDataLst>
      <p:tags r:id="rId1"/>
    </p:custDataLst>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90117"/>
                                        </p:tgtEl>
                                        <p:attrNameLst>
                                          <p:attrName>style.visibility</p:attrName>
                                        </p:attrNameLst>
                                      </p:cBhvr>
                                      <p:to>
                                        <p:strVal val="visible"/>
                                      </p:to>
                                    </p:set>
                                    <p:animEffect transition="in" filter="blinds(horizontal)">
                                      <p:cBhvr>
                                        <p:cTn id="7" dur="500"/>
                                        <p:tgtEl>
                                          <p:spTgt spid="9011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0114"/>
                                        </p:tgtEl>
                                        <p:attrNameLst>
                                          <p:attrName>style.visibility</p:attrName>
                                        </p:attrNameLst>
                                      </p:cBhvr>
                                      <p:to>
                                        <p:strVal val="visible"/>
                                      </p:to>
                                    </p:set>
                                    <p:animEffect transition="in" filter="blinds(horizontal)">
                                      <p:cBhvr>
                                        <p:cTn id="10" dur="500"/>
                                        <p:tgtEl>
                                          <p:spTgt spid="90114"/>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90115"/>
                                        </p:tgtEl>
                                        <p:attrNameLst>
                                          <p:attrName>style.visibility</p:attrName>
                                        </p:attrNameLst>
                                      </p:cBhvr>
                                      <p:to>
                                        <p:strVal val="visible"/>
                                      </p:to>
                                    </p:set>
                                    <p:animEffect transition="in" filter="strips(downLeft)">
                                      <p:cBhvr>
                                        <p:cTn id="15" dur="500"/>
                                        <p:tgtEl>
                                          <p:spTgt spid="90115"/>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90116"/>
                                        </p:tgtEl>
                                        <p:attrNameLst>
                                          <p:attrName>style.visibility</p:attrName>
                                        </p:attrNameLst>
                                      </p:cBhvr>
                                      <p:to>
                                        <p:strVal val="visible"/>
                                      </p:to>
                                    </p:set>
                                    <p:animEffect transition="in" filter="strips(downLeft)">
                                      <p:cBhvr>
                                        <p:cTn id="20" dur="500"/>
                                        <p:tgtEl>
                                          <p:spTgt spid="90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bldLvl="0"/>
      <p:bldP spid="90115" grpId="0" bldLvl="0"/>
      <p:bldP spid="90116" grpId="0" bldLvl="0"/>
      <p:bldP spid="90117"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762000" y="1026319"/>
            <a:ext cx="7775575" cy="447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1325" indent="-441325"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40000"/>
              </a:lnSpc>
            </a:pPr>
            <a:r>
              <a:rPr lang="en-US" altLang="zh-CN" sz="3000" b="1" dirty="0">
                <a:latin typeface="Times New Roman" panose="02020603050405020304" pitchFamily="18" charset="0"/>
              </a:rPr>
              <a:t>2. </a:t>
            </a:r>
            <a:r>
              <a:rPr lang="zh-CN" altLang="en-US" sz="3000" b="1" dirty="0">
                <a:latin typeface="Times New Roman" panose="02020603050405020304" pitchFamily="18" charset="0"/>
              </a:rPr>
              <a:t>这是谁的发带？</a:t>
            </a:r>
          </a:p>
          <a:p>
            <a:pPr>
              <a:lnSpc>
                <a:spcPct val="140000"/>
              </a:lnSpc>
            </a:pPr>
            <a:r>
              <a:rPr lang="zh-CN" altLang="en-US" sz="3000" b="1" dirty="0">
                <a:latin typeface="Times New Roman" panose="02020603050405020304" pitchFamily="18" charset="0"/>
              </a:rPr>
              <a:t>     </a:t>
            </a:r>
            <a:r>
              <a:rPr lang="en-US" altLang="zh-CN" sz="3000" b="1" dirty="0">
                <a:latin typeface="Times New Roman" panose="02020603050405020304" pitchFamily="18" charset="0"/>
              </a:rPr>
              <a:t>______ ____ ____ is this?</a:t>
            </a:r>
            <a:endParaRPr lang="en-US" altLang="zh-CN" sz="2600" b="1" dirty="0">
              <a:latin typeface="Times New Roman" panose="02020603050405020304" pitchFamily="18" charset="0"/>
            </a:endParaRPr>
          </a:p>
          <a:p>
            <a:pPr>
              <a:lnSpc>
                <a:spcPct val="140000"/>
              </a:lnSpc>
            </a:pPr>
            <a:r>
              <a:rPr lang="en-US" altLang="zh-CN" sz="3000" b="1" dirty="0">
                <a:latin typeface="Times New Roman" panose="02020603050405020304" pitchFamily="18" charset="0"/>
              </a:rPr>
              <a:t>    </a:t>
            </a:r>
            <a:r>
              <a:rPr lang="zh-CN" altLang="en-US" sz="3000" b="1" dirty="0">
                <a:latin typeface="Times New Roman" panose="02020603050405020304" pitchFamily="18" charset="0"/>
              </a:rPr>
              <a:t>它可能是梅的发带。或者可能属于琳达。她们两人都是长头发。</a:t>
            </a:r>
          </a:p>
          <a:p>
            <a:pPr>
              <a:lnSpc>
                <a:spcPct val="140000"/>
              </a:lnSpc>
            </a:pPr>
            <a:r>
              <a:rPr lang="zh-CN" altLang="en-US" sz="3000" b="1" dirty="0">
                <a:latin typeface="Times New Roman" panose="02020603050405020304" pitchFamily="18" charset="0"/>
              </a:rPr>
              <a:t>    </a:t>
            </a:r>
            <a:r>
              <a:rPr lang="en-US" altLang="zh-CN" sz="3000" b="1" dirty="0">
                <a:latin typeface="Times New Roman" panose="02020603050405020304" pitchFamily="18" charset="0"/>
              </a:rPr>
              <a:t>It _____ be Mei’s hair band. Or it _____ belong to Linda. They ____ have long hair.</a:t>
            </a:r>
          </a:p>
          <a:p>
            <a:pPr>
              <a:lnSpc>
                <a:spcPct val="120000"/>
              </a:lnSpc>
            </a:pPr>
            <a:endParaRPr lang="en-US" altLang="zh-CN" sz="3000" b="1" dirty="0">
              <a:latin typeface="Times New Roman" panose="02020603050405020304" pitchFamily="18" charset="0"/>
            </a:endParaRPr>
          </a:p>
        </p:txBody>
      </p:sp>
      <p:sp>
        <p:nvSpPr>
          <p:cNvPr id="91139" name="Text Box 3"/>
          <p:cNvSpPr txBox="1">
            <a:spLocks noChangeArrowheads="1"/>
          </p:cNvSpPr>
          <p:nvPr/>
        </p:nvSpPr>
        <p:spPr bwMode="auto">
          <a:xfrm>
            <a:off x="1555750" y="3690144"/>
            <a:ext cx="1393825"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5000"/>
              </a:lnSpc>
            </a:pPr>
            <a:r>
              <a:rPr lang="en-US" altLang="zh-CN" sz="3000" b="1">
                <a:solidFill>
                  <a:srgbClr val="FF0000"/>
                </a:solidFill>
                <a:latin typeface="Times New Roman" panose="02020603050405020304" pitchFamily="18" charset="0"/>
              </a:rPr>
              <a:t>could</a:t>
            </a:r>
          </a:p>
        </p:txBody>
      </p:sp>
      <p:sp>
        <p:nvSpPr>
          <p:cNvPr id="91140" name="Text Box 4"/>
          <p:cNvSpPr txBox="1">
            <a:spLocks noChangeArrowheads="1"/>
          </p:cNvSpPr>
          <p:nvPr/>
        </p:nvSpPr>
        <p:spPr bwMode="auto">
          <a:xfrm>
            <a:off x="6810375" y="3690144"/>
            <a:ext cx="1604962"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5000"/>
              </a:lnSpc>
            </a:pPr>
            <a:r>
              <a:rPr lang="en-US" altLang="zh-CN" sz="3000" b="1">
                <a:solidFill>
                  <a:srgbClr val="FF0000"/>
                </a:solidFill>
                <a:latin typeface="Times New Roman" panose="02020603050405020304" pitchFamily="18" charset="0"/>
              </a:rPr>
              <a:t>might</a:t>
            </a:r>
          </a:p>
        </p:txBody>
      </p:sp>
      <p:sp>
        <p:nvSpPr>
          <p:cNvPr id="91141" name="Text Box 5"/>
          <p:cNvSpPr txBox="1">
            <a:spLocks noChangeArrowheads="1"/>
          </p:cNvSpPr>
          <p:nvPr/>
        </p:nvSpPr>
        <p:spPr bwMode="auto">
          <a:xfrm>
            <a:off x="4872037" y="4339432"/>
            <a:ext cx="1152525"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5000"/>
              </a:lnSpc>
            </a:pPr>
            <a:r>
              <a:rPr lang="en-US" altLang="zh-CN" sz="3000" b="1">
                <a:solidFill>
                  <a:srgbClr val="FF0000"/>
                </a:solidFill>
                <a:latin typeface="Times New Roman" panose="02020603050405020304" pitchFamily="18" charset="0"/>
              </a:rPr>
              <a:t>both</a:t>
            </a:r>
          </a:p>
        </p:txBody>
      </p:sp>
      <p:sp>
        <p:nvSpPr>
          <p:cNvPr id="91142" name="Text Box 7"/>
          <p:cNvSpPr txBox="1">
            <a:spLocks noChangeArrowheads="1"/>
          </p:cNvSpPr>
          <p:nvPr/>
        </p:nvSpPr>
        <p:spPr bwMode="auto">
          <a:xfrm>
            <a:off x="1265237" y="4166394"/>
            <a:ext cx="2890838"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5000"/>
              </a:lnSpc>
            </a:pPr>
            <a:endParaRPr lang="zh-CN" altLang="zh-CN" sz="3000" b="1">
              <a:solidFill>
                <a:srgbClr val="FF0000"/>
              </a:solidFill>
              <a:latin typeface="Times New Roman" panose="02020603050405020304" pitchFamily="18" charset="0"/>
            </a:endParaRPr>
          </a:p>
        </p:txBody>
      </p:sp>
      <p:sp>
        <p:nvSpPr>
          <p:cNvPr id="91143" name="Text Box 11"/>
          <p:cNvSpPr txBox="1">
            <a:spLocks noChangeArrowheads="1"/>
          </p:cNvSpPr>
          <p:nvPr/>
        </p:nvSpPr>
        <p:spPr bwMode="auto">
          <a:xfrm>
            <a:off x="1193800" y="1745457"/>
            <a:ext cx="46101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000" b="1">
                <a:solidFill>
                  <a:srgbClr val="FF0000"/>
                </a:solidFill>
                <a:latin typeface="Times New Roman" panose="02020603050405020304" pitchFamily="18" charset="0"/>
              </a:rPr>
              <a:t>Whose  hair band</a:t>
            </a:r>
          </a:p>
        </p:txBody>
      </p:sp>
      <p:pic>
        <p:nvPicPr>
          <p:cNvPr id="91144" name="Picture 4" descr="fire work2"/>
          <p:cNvPicPr>
            <a:picLocks noChangeAspect="1" noChangeArrowheads="1"/>
          </p:cNvPicPr>
          <p:nvPr/>
        </p:nvPicPr>
        <p:blipFill>
          <a:blip r:embed="rId3" cstate="email"/>
          <a:srcRect/>
          <a:stretch>
            <a:fillRect/>
          </a:stretch>
        </p:blipFill>
        <p:spPr bwMode="auto">
          <a:xfrm>
            <a:off x="6948488" y="117475"/>
            <a:ext cx="1828800" cy="177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91143"/>
                                        </p:tgtEl>
                                        <p:attrNameLst>
                                          <p:attrName>style.visibility</p:attrName>
                                        </p:attrNameLst>
                                      </p:cBhvr>
                                      <p:to>
                                        <p:strVal val="visible"/>
                                      </p:to>
                                    </p:set>
                                    <p:animEffect transition="in" filter="strips(downLeft)">
                                      <p:cBhvr>
                                        <p:cTn id="7" dur="500"/>
                                        <p:tgtEl>
                                          <p:spTgt spid="9114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91139"/>
                                        </p:tgtEl>
                                        <p:attrNameLst>
                                          <p:attrName>style.visibility</p:attrName>
                                        </p:attrNameLst>
                                      </p:cBhvr>
                                      <p:to>
                                        <p:strVal val="visible"/>
                                      </p:to>
                                    </p:set>
                                    <p:animEffect transition="in" filter="strips(downLeft)">
                                      <p:cBhvr>
                                        <p:cTn id="12" dur="500"/>
                                        <p:tgtEl>
                                          <p:spTgt spid="91139"/>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91140"/>
                                        </p:tgtEl>
                                        <p:attrNameLst>
                                          <p:attrName>style.visibility</p:attrName>
                                        </p:attrNameLst>
                                      </p:cBhvr>
                                      <p:to>
                                        <p:strVal val="visible"/>
                                      </p:to>
                                    </p:set>
                                    <p:animEffect transition="in" filter="strips(downLeft)">
                                      <p:cBhvr>
                                        <p:cTn id="17" dur="500"/>
                                        <p:tgtEl>
                                          <p:spTgt spid="91140"/>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91141"/>
                                        </p:tgtEl>
                                        <p:attrNameLst>
                                          <p:attrName>style.visibility</p:attrName>
                                        </p:attrNameLst>
                                      </p:cBhvr>
                                      <p:to>
                                        <p:strVal val="visible"/>
                                      </p:to>
                                    </p:set>
                                    <p:animEffect transition="in" filter="strips(downLeft)">
                                      <p:cBhvr>
                                        <p:cTn id="22" dur="500"/>
                                        <p:tgtEl>
                                          <p:spTgt spid="91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p:bldP spid="91140" grpId="0"/>
      <p:bldP spid="91141" grpId="0"/>
      <p:bldP spid="91143"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3"/>
          <p:cNvSpPr>
            <a:spLocks noGrp="1" noChangeArrowheads="1"/>
          </p:cNvSpPr>
          <p:nvPr>
            <p:ph type="body" idx="4294967295"/>
          </p:nvPr>
        </p:nvSpPr>
        <p:spPr>
          <a:xfrm>
            <a:off x="609600" y="1219200"/>
            <a:ext cx="7704138" cy="4681538"/>
          </a:xfrm>
          <a:extLst>
            <a:ext uri="{909E8E84-426E-40DD-AFC4-6F175D3DCCD1}">
              <a14:hiddenFill xmlns:a14="http://schemas.microsoft.com/office/drawing/2010/main">
                <a:solidFill>
                  <a:srgbClr val="FFFFFF"/>
                </a:solidFill>
              </a14:hiddenFill>
            </a:ext>
          </a:extLst>
        </p:spPr>
        <p:txBody>
          <a:bodyPr/>
          <a:lstStyle/>
          <a:p>
            <a:pPr marL="441325" indent="-441325">
              <a:lnSpc>
                <a:spcPct val="120000"/>
              </a:lnSpc>
              <a:spcBef>
                <a:spcPct val="0"/>
              </a:spcBef>
              <a:buFont typeface="Wingdings" panose="05000000000000000000" pitchFamily="2" charset="2"/>
              <a:buNone/>
            </a:pPr>
            <a:r>
              <a:rPr lang="en-US" altLang="zh-CN" sz="3400" b="1" dirty="0">
                <a:latin typeface="Times New Roman" panose="02020603050405020304" pitchFamily="18" charset="0"/>
              </a:rPr>
              <a:t>3. </a:t>
            </a:r>
            <a:r>
              <a:rPr lang="zh-CN" altLang="en-US" sz="3400" b="1" dirty="0">
                <a:latin typeface="Times New Roman" panose="02020603050405020304" pitchFamily="18" charset="0"/>
              </a:rPr>
              <a:t>那晚你看见了什么？</a:t>
            </a:r>
          </a:p>
          <a:p>
            <a:pPr marL="441325" indent="-441325">
              <a:lnSpc>
                <a:spcPct val="120000"/>
              </a:lnSpc>
              <a:spcBef>
                <a:spcPct val="0"/>
              </a:spcBef>
              <a:buFont typeface="Wingdings" panose="05000000000000000000" pitchFamily="2" charset="2"/>
              <a:buNone/>
            </a:pPr>
            <a:r>
              <a:rPr lang="zh-CN" altLang="en-US" sz="3400" b="1" dirty="0">
                <a:latin typeface="Times New Roman" panose="02020603050405020304" pitchFamily="18" charset="0"/>
              </a:rPr>
              <a:t>    </a:t>
            </a:r>
            <a:r>
              <a:rPr lang="en-US" altLang="zh-CN" sz="3400" b="1" dirty="0">
                <a:latin typeface="Times New Roman" panose="02020603050405020304" pitchFamily="18" charset="0"/>
              </a:rPr>
              <a:t>_____ did you see that night?</a:t>
            </a:r>
          </a:p>
          <a:p>
            <a:pPr marL="441325" indent="-441325">
              <a:lnSpc>
                <a:spcPct val="120000"/>
              </a:lnSpc>
              <a:spcBef>
                <a:spcPct val="0"/>
              </a:spcBef>
              <a:buFont typeface="Wingdings" panose="05000000000000000000" pitchFamily="2" charset="2"/>
              <a:buNone/>
            </a:pPr>
            <a:r>
              <a:rPr lang="en-US" altLang="zh-CN" sz="3400" b="1" dirty="0">
                <a:latin typeface="Times New Roman" panose="02020603050405020304" pitchFamily="18" charset="0"/>
              </a:rPr>
              <a:t>    </a:t>
            </a:r>
            <a:r>
              <a:rPr lang="zh-CN" altLang="en-US" sz="3400" b="1" dirty="0">
                <a:latin typeface="Times New Roman" panose="02020603050405020304" pitchFamily="18" charset="0"/>
              </a:rPr>
              <a:t>我不确定，但肯定不可能是狗。它更大。我想也许是一头熊或一匹狼。</a:t>
            </a:r>
          </a:p>
          <a:p>
            <a:pPr marL="441325" indent="-441325">
              <a:lnSpc>
                <a:spcPct val="120000"/>
              </a:lnSpc>
              <a:spcBef>
                <a:spcPct val="0"/>
              </a:spcBef>
              <a:buFont typeface="Wingdings" panose="05000000000000000000" pitchFamily="2" charset="2"/>
              <a:buNone/>
            </a:pPr>
            <a:r>
              <a:rPr lang="zh-CN" altLang="en-US" sz="3400" b="1" dirty="0">
                <a:latin typeface="Times New Roman" panose="02020603050405020304" pitchFamily="18" charset="0"/>
              </a:rPr>
              <a:t>    </a:t>
            </a:r>
            <a:r>
              <a:rPr lang="en-US" altLang="zh-CN" sz="3400" b="1" dirty="0">
                <a:latin typeface="Times New Roman" panose="02020603050405020304" pitchFamily="18" charset="0"/>
              </a:rPr>
              <a:t>I’m ___ ____, but it _____ ___ a dog.</a:t>
            </a:r>
          </a:p>
          <a:p>
            <a:pPr marL="441325" indent="-441325">
              <a:lnSpc>
                <a:spcPct val="120000"/>
              </a:lnSpc>
              <a:spcBef>
                <a:spcPct val="0"/>
              </a:spcBef>
              <a:buFont typeface="Wingdings" panose="05000000000000000000" pitchFamily="2" charset="2"/>
              <a:buNone/>
            </a:pPr>
            <a:r>
              <a:rPr lang="en-US" altLang="zh-CN" sz="3400" b="1" dirty="0">
                <a:latin typeface="Times New Roman" panose="02020603050405020304" pitchFamily="18" charset="0"/>
              </a:rPr>
              <a:t>    It was bigger. I think it _____ ___ a bear or a wolf</a:t>
            </a:r>
            <a:r>
              <a:rPr lang="en-US" altLang="zh-CN" sz="3400" b="1" dirty="0" smtClean="0">
                <a:latin typeface="Times New Roman" panose="02020603050405020304" pitchFamily="18" charset="0"/>
              </a:rPr>
              <a:t>.</a:t>
            </a:r>
            <a:endParaRPr lang="en-US" altLang="zh-CN" sz="3400" b="1" dirty="0">
              <a:latin typeface="Times New Roman" panose="02020603050405020304" pitchFamily="18" charset="0"/>
            </a:endParaRPr>
          </a:p>
          <a:p>
            <a:pPr marL="441325" indent="-441325">
              <a:lnSpc>
                <a:spcPct val="120000"/>
              </a:lnSpc>
              <a:spcBef>
                <a:spcPct val="0"/>
              </a:spcBef>
              <a:buFont typeface="Wingdings" panose="05000000000000000000" pitchFamily="2" charset="2"/>
              <a:buNone/>
            </a:pPr>
            <a:endParaRPr lang="en-US" altLang="zh-CN" sz="3400" b="1" dirty="0">
              <a:latin typeface="Times New Roman" panose="02020603050405020304" pitchFamily="18" charset="0"/>
            </a:endParaRPr>
          </a:p>
        </p:txBody>
      </p:sp>
      <p:sp>
        <p:nvSpPr>
          <p:cNvPr id="92163" name="Text Box 4"/>
          <p:cNvSpPr txBox="1">
            <a:spLocks noChangeArrowheads="1"/>
          </p:cNvSpPr>
          <p:nvPr/>
        </p:nvSpPr>
        <p:spPr bwMode="auto">
          <a:xfrm>
            <a:off x="1084263" y="1866900"/>
            <a:ext cx="1839912"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5000"/>
              </a:lnSpc>
            </a:pPr>
            <a:r>
              <a:rPr lang="en-US" altLang="zh-CN" sz="3400" b="1" dirty="0">
                <a:solidFill>
                  <a:srgbClr val="FF0000"/>
                </a:solidFill>
                <a:latin typeface="Times New Roman" panose="02020603050405020304" pitchFamily="18" charset="0"/>
              </a:rPr>
              <a:t>What</a:t>
            </a:r>
          </a:p>
        </p:txBody>
      </p:sp>
      <p:sp>
        <p:nvSpPr>
          <p:cNvPr id="92164" name="Text Box 5"/>
          <p:cNvSpPr txBox="1">
            <a:spLocks noChangeArrowheads="1"/>
          </p:cNvSpPr>
          <p:nvPr/>
        </p:nvSpPr>
        <p:spPr bwMode="auto">
          <a:xfrm>
            <a:off x="1758950" y="3740150"/>
            <a:ext cx="2344738"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5000"/>
              </a:lnSpc>
            </a:pPr>
            <a:r>
              <a:rPr lang="en-US" altLang="zh-CN" sz="3400" b="1">
                <a:solidFill>
                  <a:srgbClr val="FF0000"/>
                </a:solidFill>
                <a:latin typeface="Times New Roman" panose="02020603050405020304" pitchFamily="18" charset="0"/>
              </a:rPr>
              <a:t> not sure</a:t>
            </a:r>
          </a:p>
        </p:txBody>
      </p:sp>
      <p:sp>
        <p:nvSpPr>
          <p:cNvPr id="92165" name="Text Box 6"/>
          <p:cNvSpPr txBox="1">
            <a:spLocks noChangeArrowheads="1"/>
          </p:cNvSpPr>
          <p:nvPr/>
        </p:nvSpPr>
        <p:spPr bwMode="auto">
          <a:xfrm>
            <a:off x="4760913" y="3740150"/>
            <a:ext cx="2254250"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5000"/>
              </a:lnSpc>
            </a:pPr>
            <a:r>
              <a:rPr lang="en-US" altLang="zh-CN" sz="3400" b="1">
                <a:solidFill>
                  <a:srgbClr val="FF0000"/>
                </a:solidFill>
                <a:latin typeface="Times New Roman" panose="02020603050405020304" pitchFamily="18" charset="0"/>
              </a:rPr>
              <a:t>can’t   be</a:t>
            </a:r>
          </a:p>
        </p:txBody>
      </p:sp>
      <p:sp>
        <p:nvSpPr>
          <p:cNvPr id="92166" name="Text Box 7"/>
          <p:cNvSpPr txBox="1">
            <a:spLocks noChangeArrowheads="1"/>
          </p:cNvSpPr>
          <p:nvPr/>
        </p:nvSpPr>
        <p:spPr bwMode="auto">
          <a:xfrm>
            <a:off x="5357813" y="4316413"/>
            <a:ext cx="2195512"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5000"/>
              </a:lnSpc>
            </a:pPr>
            <a:r>
              <a:rPr lang="en-US" altLang="zh-CN" sz="3400" b="1">
                <a:solidFill>
                  <a:srgbClr val="FF0000"/>
                </a:solidFill>
                <a:latin typeface="Times New Roman" panose="02020603050405020304" pitchFamily="18" charset="0"/>
              </a:rPr>
              <a:t>might  be</a:t>
            </a:r>
          </a:p>
        </p:txBody>
      </p:sp>
    </p:spTree>
    <p:custDataLst>
      <p:tags r:id="rId1"/>
    </p:custDataLst>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92163"/>
                                        </p:tgtEl>
                                        <p:attrNameLst>
                                          <p:attrName>style.visibility</p:attrName>
                                        </p:attrNameLst>
                                      </p:cBhvr>
                                      <p:to>
                                        <p:strVal val="visible"/>
                                      </p:to>
                                    </p:set>
                                    <p:animEffect transition="in" filter="strips(downLeft)">
                                      <p:cBhvr>
                                        <p:cTn id="7" dur="500"/>
                                        <p:tgtEl>
                                          <p:spTgt spid="9216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92164"/>
                                        </p:tgtEl>
                                        <p:attrNameLst>
                                          <p:attrName>style.visibility</p:attrName>
                                        </p:attrNameLst>
                                      </p:cBhvr>
                                      <p:to>
                                        <p:strVal val="visible"/>
                                      </p:to>
                                    </p:set>
                                    <p:animEffect transition="in" filter="strips(downLeft)">
                                      <p:cBhvr>
                                        <p:cTn id="12" dur="500"/>
                                        <p:tgtEl>
                                          <p:spTgt spid="9216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92165"/>
                                        </p:tgtEl>
                                        <p:attrNameLst>
                                          <p:attrName>style.visibility</p:attrName>
                                        </p:attrNameLst>
                                      </p:cBhvr>
                                      <p:to>
                                        <p:strVal val="visible"/>
                                      </p:to>
                                    </p:set>
                                    <p:animEffect transition="in" filter="strips(downLeft)">
                                      <p:cBhvr>
                                        <p:cTn id="17" dur="500"/>
                                        <p:tgtEl>
                                          <p:spTgt spid="92165"/>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92166"/>
                                        </p:tgtEl>
                                        <p:attrNameLst>
                                          <p:attrName>style.visibility</p:attrName>
                                        </p:attrNameLst>
                                      </p:cBhvr>
                                      <p:to>
                                        <p:strVal val="visible"/>
                                      </p:to>
                                    </p:set>
                                    <p:animEffect transition="in" filter="strips(downLeft)">
                                      <p:cBhvr>
                                        <p:cTn id="22" dur="500"/>
                                        <p:tgtEl>
                                          <p:spTgt spid="92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ldLvl="0"/>
      <p:bldP spid="92164" grpId="0" bldLvl="0"/>
      <p:bldP spid="92165" grpId="0" bldLvl="0"/>
      <p:bldP spid="92166" grpId="0" bldLvl="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3186" name="WordArt 4"/>
          <p:cNvPicPr>
            <a:picLocks noChangeArrowheads="1"/>
          </p:cNvPicPr>
          <p:nvPr/>
        </p:nvPicPr>
        <p:blipFill>
          <a:blip r:embed="rId3" cstate="email"/>
          <a:srcRect/>
          <a:stretch>
            <a:fillRect/>
          </a:stretch>
        </p:blipFill>
        <p:spPr bwMode="auto">
          <a:xfrm>
            <a:off x="993775" y="1433512"/>
            <a:ext cx="6999288"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87" name="Text Box 4"/>
          <p:cNvSpPr txBox="1">
            <a:spLocks noChangeArrowheads="1"/>
          </p:cNvSpPr>
          <p:nvPr/>
        </p:nvSpPr>
        <p:spPr bwMode="auto">
          <a:xfrm>
            <a:off x="250825" y="2501900"/>
            <a:ext cx="7993063"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600" b="1">
                <a:solidFill>
                  <a:srgbClr val="0066FF"/>
                </a:solidFill>
                <a:latin typeface="Times New Roman" panose="02020603050405020304" pitchFamily="18" charset="0"/>
              </a:rPr>
              <a:t>可能性</a:t>
            </a:r>
            <a:r>
              <a:rPr lang="en-US" altLang="zh-CN" sz="3600" b="1">
                <a:solidFill>
                  <a:srgbClr val="0066FF"/>
                </a:solidFill>
                <a:latin typeface="Times New Roman" panose="02020603050405020304" pitchFamily="18" charset="0"/>
              </a:rPr>
              <a:t>: must&gt;  can/could &gt; may/ might</a:t>
            </a:r>
          </a:p>
        </p:txBody>
      </p:sp>
      <p:sp>
        <p:nvSpPr>
          <p:cNvPr id="93188" name="Text Box 5"/>
          <p:cNvSpPr txBox="1">
            <a:spLocks noChangeArrowheads="1"/>
          </p:cNvSpPr>
          <p:nvPr/>
        </p:nvSpPr>
        <p:spPr bwMode="auto">
          <a:xfrm>
            <a:off x="2051050" y="4076700"/>
            <a:ext cx="3746500"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400" b="1" dirty="0">
                <a:solidFill>
                  <a:srgbClr val="FF3300"/>
                </a:solidFill>
                <a:latin typeface="Times New Roman" panose="02020603050405020304" pitchFamily="18" charset="0"/>
              </a:rPr>
              <a:t>can not ( can’t)</a:t>
            </a:r>
          </a:p>
          <a:p>
            <a:r>
              <a:rPr lang="en-US" altLang="zh-CN" sz="3400" b="1" dirty="0">
                <a:solidFill>
                  <a:srgbClr val="FF3300"/>
                </a:solidFill>
                <a:latin typeface="Times New Roman" panose="02020603050405020304" pitchFamily="18" charset="0"/>
              </a:rPr>
              <a:t>could not(couldn’t)                   </a:t>
            </a:r>
          </a:p>
        </p:txBody>
      </p:sp>
      <p:sp>
        <p:nvSpPr>
          <p:cNvPr id="93189" name="Text Box 6"/>
          <p:cNvSpPr txBox="1">
            <a:spLocks noChangeArrowheads="1"/>
          </p:cNvSpPr>
          <p:nvPr/>
        </p:nvSpPr>
        <p:spPr bwMode="auto">
          <a:xfrm>
            <a:off x="6013450" y="3933825"/>
            <a:ext cx="2159000"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400" b="1">
                <a:solidFill>
                  <a:srgbClr val="FF3300"/>
                </a:solidFill>
                <a:latin typeface="Times New Roman" panose="02020603050405020304" pitchFamily="18" charset="0"/>
              </a:rPr>
              <a:t>may not / might not</a:t>
            </a:r>
          </a:p>
        </p:txBody>
      </p:sp>
      <p:cxnSp>
        <p:nvCxnSpPr>
          <p:cNvPr id="12294" name="AutoShape 7"/>
          <p:cNvCxnSpPr>
            <a:cxnSpLocks noChangeShapeType="1"/>
            <a:stCxn id="93187" idx="2"/>
          </p:cNvCxnSpPr>
          <p:nvPr/>
        </p:nvCxnSpPr>
        <p:spPr bwMode="auto">
          <a:xfrm flipH="1">
            <a:off x="4176713" y="3141663"/>
            <a:ext cx="71437" cy="80010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2295" name="AutoShape 8"/>
          <p:cNvCxnSpPr>
            <a:cxnSpLocks noChangeShapeType="1"/>
            <a:stCxn id="93189" idx="0"/>
          </p:cNvCxnSpPr>
          <p:nvPr/>
        </p:nvCxnSpPr>
        <p:spPr bwMode="auto">
          <a:xfrm flipH="1" flipV="1">
            <a:off x="6588125" y="3213100"/>
            <a:ext cx="504825" cy="720725"/>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93192" name="Text Box 9"/>
          <p:cNvSpPr txBox="1">
            <a:spLocks noChangeArrowheads="1"/>
          </p:cNvSpPr>
          <p:nvPr/>
        </p:nvSpPr>
        <p:spPr bwMode="auto">
          <a:xfrm>
            <a:off x="3348038" y="2565400"/>
            <a:ext cx="204311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zh-CN" sz="3200"/>
          </a:p>
        </p:txBody>
      </p:sp>
      <p:sp>
        <p:nvSpPr>
          <p:cNvPr id="93193" name="Text Box 10"/>
          <p:cNvSpPr txBox="1">
            <a:spLocks noChangeArrowheads="1"/>
          </p:cNvSpPr>
          <p:nvPr/>
        </p:nvSpPr>
        <p:spPr bwMode="auto">
          <a:xfrm>
            <a:off x="5724525" y="2552700"/>
            <a:ext cx="2306638"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zh-CN" sz="3200"/>
          </a:p>
        </p:txBody>
      </p:sp>
      <p:sp>
        <p:nvSpPr>
          <p:cNvPr id="93194" name="Text Box 11"/>
          <p:cNvSpPr txBox="1">
            <a:spLocks noChangeArrowheads="1"/>
          </p:cNvSpPr>
          <p:nvPr/>
        </p:nvSpPr>
        <p:spPr bwMode="auto">
          <a:xfrm>
            <a:off x="3563938" y="3357563"/>
            <a:ext cx="11207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b="1">
                <a:solidFill>
                  <a:srgbClr val="9933FF"/>
                </a:solidFill>
                <a:latin typeface="Times New Roman" panose="02020603050405020304" pitchFamily="18" charset="0"/>
              </a:rPr>
              <a:t>否定</a:t>
            </a:r>
          </a:p>
        </p:txBody>
      </p:sp>
      <p:sp>
        <p:nvSpPr>
          <p:cNvPr id="93195" name="Text Box 12"/>
          <p:cNvSpPr txBox="1">
            <a:spLocks noChangeArrowheads="1"/>
          </p:cNvSpPr>
          <p:nvPr/>
        </p:nvSpPr>
        <p:spPr bwMode="auto">
          <a:xfrm>
            <a:off x="6805613" y="3357563"/>
            <a:ext cx="9350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b="1">
                <a:solidFill>
                  <a:srgbClr val="9933FF"/>
                </a:solidFill>
                <a:latin typeface="Times New Roman" panose="02020603050405020304" pitchFamily="18" charset="0"/>
              </a:rPr>
              <a:t>否定</a:t>
            </a:r>
          </a:p>
        </p:txBody>
      </p:sp>
    </p:spTree>
    <p:custDataLst>
      <p:tags r:id="rId1"/>
    </p:custDataLst>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3187"/>
                                        </p:tgtEl>
                                        <p:attrNameLst>
                                          <p:attrName>style.visibility</p:attrName>
                                        </p:attrNameLst>
                                      </p:cBhvr>
                                      <p:to>
                                        <p:strVal val="visible"/>
                                      </p:to>
                                    </p:set>
                                    <p:animEffect transition="in" filter="blinds(horizontal)">
                                      <p:cBhvr>
                                        <p:cTn id="7" dur="500"/>
                                        <p:tgtEl>
                                          <p:spTgt spid="93187"/>
                                        </p:tgtEl>
                                      </p:cBhvr>
                                    </p:animEffect>
                                  </p:childTnLst>
                                </p:cTn>
                              </p:par>
                              <p:par>
                                <p:cTn id="8" presetID="3" presetClass="entr" presetSubtype="10" fill="hold" nodeType="withEffect">
                                  <p:stCondLst>
                                    <p:cond delay="0"/>
                                  </p:stCondLst>
                                  <p:childTnLst>
                                    <p:set>
                                      <p:cBhvr>
                                        <p:cTn id="9" dur="1" fill="hold">
                                          <p:stCondLst>
                                            <p:cond delay="0"/>
                                          </p:stCondLst>
                                        </p:cTn>
                                        <p:tgtEl>
                                          <p:spTgt spid="12294"/>
                                        </p:tgtEl>
                                        <p:attrNameLst>
                                          <p:attrName>style.visibility</p:attrName>
                                        </p:attrNameLst>
                                      </p:cBhvr>
                                      <p:to>
                                        <p:strVal val="visible"/>
                                      </p:to>
                                    </p:set>
                                    <p:animEffect transition="in" filter="blinds(horizontal)">
                                      <p:cBhvr>
                                        <p:cTn id="10" dur="500"/>
                                        <p:tgtEl>
                                          <p:spTgt spid="12294"/>
                                        </p:tgtEl>
                                      </p:cBhvr>
                                    </p:animEffect>
                                  </p:childTnLst>
                                </p:cTn>
                              </p:par>
                              <p:par>
                                <p:cTn id="11" presetID="3" presetClass="entr" presetSubtype="10" fill="hold" nodeType="withEffect">
                                  <p:stCondLst>
                                    <p:cond delay="0"/>
                                  </p:stCondLst>
                                  <p:childTnLst>
                                    <p:set>
                                      <p:cBhvr>
                                        <p:cTn id="12" dur="1" fill="hold">
                                          <p:stCondLst>
                                            <p:cond delay="0"/>
                                          </p:stCondLst>
                                        </p:cTn>
                                        <p:tgtEl>
                                          <p:spTgt spid="12295"/>
                                        </p:tgtEl>
                                        <p:attrNameLst>
                                          <p:attrName>style.visibility</p:attrName>
                                        </p:attrNameLst>
                                      </p:cBhvr>
                                      <p:to>
                                        <p:strVal val="visible"/>
                                      </p:to>
                                    </p:set>
                                    <p:animEffect transition="in" filter="blinds(horizontal)">
                                      <p:cBhvr>
                                        <p:cTn id="13" dur="500"/>
                                        <p:tgtEl>
                                          <p:spTgt spid="12295"/>
                                        </p:tgtEl>
                                      </p:cBhvr>
                                    </p:animEffect>
                                  </p:childTnLst>
                                </p:cTn>
                              </p:par>
                              <p:par>
                                <p:cTn id="14" presetID="3" presetClass="entr" presetSubtype="10" fill="hold" grpId="0" nodeType="withEffect" nodePh="1">
                                  <p:stCondLst>
                                    <p:cond delay="0"/>
                                  </p:stCondLst>
                                  <p:endCondLst>
                                    <p:cond evt="begin" delay="0">
                                      <p:tn val="14"/>
                                    </p:cond>
                                  </p:endCondLst>
                                  <p:childTnLst>
                                    <p:set>
                                      <p:cBhvr>
                                        <p:cTn id="15" dur="1" fill="hold">
                                          <p:stCondLst>
                                            <p:cond delay="0"/>
                                          </p:stCondLst>
                                        </p:cTn>
                                        <p:tgtEl>
                                          <p:spTgt spid="93192"/>
                                        </p:tgtEl>
                                        <p:attrNameLst>
                                          <p:attrName>style.visibility</p:attrName>
                                        </p:attrNameLst>
                                      </p:cBhvr>
                                      <p:to>
                                        <p:strVal val="visible"/>
                                      </p:to>
                                    </p:set>
                                    <p:animEffect transition="in" filter="blinds(horizontal)">
                                      <p:cBhvr>
                                        <p:cTn id="16" dur="500"/>
                                        <p:tgtEl>
                                          <p:spTgt spid="93192"/>
                                        </p:tgtEl>
                                      </p:cBhvr>
                                    </p:animEffect>
                                  </p:childTnLst>
                                </p:cTn>
                              </p:par>
                              <p:par>
                                <p:cTn id="17" presetID="3" presetClass="entr" presetSubtype="10" fill="hold" grpId="0" nodeType="withEffect" nodePh="1">
                                  <p:stCondLst>
                                    <p:cond delay="0"/>
                                  </p:stCondLst>
                                  <p:endCondLst>
                                    <p:cond evt="begin" delay="0">
                                      <p:tn val="17"/>
                                    </p:cond>
                                  </p:endCondLst>
                                  <p:childTnLst>
                                    <p:set>
                                      <p:cBhvr>
                                        <p:cTn id="18" dur="1" fill="hold">
                                          <p:stCondLst>
                                            <p:cond delay="0"/>
                                          </p:stCondLst>
                                        </p:cTn>
                                        <p:tgtEl>
                                          <p:spTgt spid="93193"/>
                                        </p:tgtEl>
                                        <p:attrNameLst>
                                          <p:attrName>style.visibility</p:attrName>
                                        </p:attrNameLst>
                                      </p:cBhvr>
                                      <p:to>
                                        <p:strVal val="visible"/>
                                      </p:to>
                                    </p:set>
                                    <p:animEffect transition="in" filter="blinds(horizontal)">
                                      <p:cBhvr>
                                        <p:cTn id="19" dur="500"/>
                                        <p:tgtEl>
                                          <p:spTgt spid="93193"/>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93194"/>
                                        </p:tgtEl>
                                        <p:attrNameLst>
                                          <p:attrName>style.visibility</p:attrName>
                                        </p:attrNameLst>
                                      </p:cBhvr>
                                      <p:to>
                                        <p:strVal val="visible"/>
                                      </p:to>
                                    </p:set>
                                    <p:animEffect transition="in" filter="blinds(horizontal)">
                                      <p:cBhvr>
                                        <p:cTn id="22" dur="500"/>
                                        <p:tgtEl>
                                          <p:spTgt spid="93194"/>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93195"/>
                                        </p:tgtEl>
                                        <p:attrNameLst>
                                          <p:attrName>style.visibility</p:attrName>
                                        </p:attrNameLst>
                                      </p:cBhvr>
                                      <p:to>
                                        <p:strVal val="visible"/>
                                      </p:to>
                                    </p:set>
                                    <p:animEffect transition="in" filter="blinds(horizontal)">
                                      <p:cBhvr>
                                        <p:cTn id="25" dur="500"/>
                                        <p:tgtEl>
                                          <p:spTgt spid="93195"/>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93188"/>
                                        </p:tgtEl>
                                        <p:attrNameLst>
                                          <p:attrName>style.visibility</p:attrName>
                                        </p:attrNameLst>
                                      </p:cBhvr>
                                      <p:to>
                                        <p:strVal val="visible"/>
                                      </p:to>
                                    </p:set>
                                    <p:animEffect transition="in" filter="randombar(horizontal)">
                                      <p:cBhvr>
                                        <p:cTn id="30" dur="500"/>
                                        <p:tgtEl>
                                          <p:spTgt spid="93188"/>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93189"/>
                                        </p:tgtEl>
                                        <p:attrNameLst>
                                          <p:attrName>style.visibility</p:attrName>
                                        </p:attrNameLst>
                                      </p:cBhvr>
                                      <p:to>
                                        <p:strVal val="visible"/>
                                      </p:to>
                                    </p:set>
                                    <p:animEffect transition="in" filter="randombar(horizontal)">
                                      <p:cBhvr>
                                        <p:cTn id="35" dur="500"/>
                                        <p:tgtEl>
                                          <p:spTgt spid="93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p:bldP spid="93188" grpId="0"/>
      <p:bldP spid="93189" grpId="0"/>
      <p:bldP spid="93192" grpId="0"/>
      <p:bldP spid="93193" grpId="0"/>
      <p:bldP spid="93194" grpId="0"/>
      <p:bldP spid="9319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179388" y="2211387"/>
            <a:ext cx="6662737" cy="3017838"/>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latin typeface="Times New Roman" panose="02020603050405020304" pitchFamily="18" charset="0"/>
                <a:ea typeface="华文中宋" panose="02010600040101010101" pitchFamily="2" charset="-122"/>
              </a:rPr>
              <a:t>1. What can you see in the picture?</a:t>
            </a:r>
          </a:p>
          <a:p>
            <a:endParaRPr lang="en-US" altLang="zh-CN" sz="3200" b="1" dirty="0">
              <a:latin typeface="Times New Roman" panose="02020603050405020304" pitchFamily="18" charset="0"/>
              <a:ea typeface="华文中宋" panose="02010600040101010101" pitchFamily="2" charset="-122"/>
            </a:endParaRPr>
          </a:p>
          <a:p>
            <a:r>
              <a:rPr lang="en-US" altLang="zh-CN" sz="3200" b="1" dirty="0">
                <a:solidFill>
                  <a:srgbClr val="FF0000"/>
                </a:solidFill>
                <a:latin typeface="Times New Roman" panose="02020603050405020304" pitchFamily="18" charset="0"/>
                <a:ea typeface="华文中宋" panose="02010600040101010101" pitchFamily="2" charset="-122"/>
              </a:rPr>
              <a:t> </a:t>
            </a:r>
          </a:p>
          <a:p>
            <a:endParaRPr lang="en-US" altLang="zh-CN" sz="3200" b="1" dirty="0">
              <a:latin typeface="Times New Roman" panose="02020603050405020304" pitchFamily="18" charset="0"/>
              <a:ea typeface="华文中宋" panose="02010600040101010101" pitchFamily="2" charset="-122"/>
            </a:endParaRPr>
          </a:p>
          <a:p>
            <a:r>
              <a:rPr lang="en-US" altLang="zh-CN" sz="3200" b="1" dirty="0">
                <a:latin typeface="Times New Roman" panose="02020603050405020304" pitchFamily="18" charset="0"/>
                <a:ea typeface="华文中宋" panose="02010600040101010101" pitchFamily="2" charset="-122"/>
              </a:rPr>
              <a:t>2. What can we </a:t>
            </a:r>
            <a:r>
              <a:rPr lang="en-US" altLang="zh-CN" sz="3200" b="1" dirty="0">
                <a:solidFill>
                  <a:srgbClr val="FF0000"/>
                </a:solidFill>
                <a:latin typeface="Times New Roman" panose="02020603050405020304" pitchFamily="18" charset="0"/>
                <a:ea typeface="华文中宋" panose="02010600040101010101" pitchFamily="2" charset="-122"/>
              </a:rPr>
              <a:t>know about </a:t>
            </a:r>
            <a:r>
              <a:rPr lang="en-US" altLang="zh-CN" sz="3200" b="1" dirty="0">
                <a:latin typeface="Times New Roman" panose="02020603050405020304" pitchFamily="18" charset="0"/>
                <a:ea typeface="华文中宋" panose="02010600040101010101" pitchFamily="2" charset="-122"/>
              </a:rPr>
              <a:t>the woman?</a:t>
            </a:r>
            <a:endParaRPr lang="en-US" altLang="zh-CN" sz="3200" b="1" dirty="0">
              <a:solidFill>
                <a:srgbClr val="FF0000"/>
              </a:solidFill>
              <a:latin typeface="Times New Roman" panose="02020603050405020304" pitchFamily="18" charset="0"/>
              <a:ea typeface="华文中宋" panose="02010600040101010101" pitchFamily="2" charset="-122"/>
            </a:endParaRPr>
          </a:p>
        </p:txBody>
      </p:sp>
      <p:sp>
        <p:nvSpPr>
          <p:cNvPr id="75779" name="Rectangle 5"/>
          <p:cNvSpPr>
            <a:spLocks noChangeArrowheads="1"/>
          </p:cNvSpPr>
          <p:nvPr/>
        </p:nvSpPr>
        <p:spPr bwMode="auto">
          <a:xfrm>
            <a:off x="468313" y="5307012"/>
            <a:ext cx="4146550" cy="1165225"/>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l">
              <a:spcBef>
                <a:spcPct val="20000"/>
              </a:spcBef>
            </a:pPr>
            <a:r>
              <a:rPr lang="en-US" altLang="zh-CN" sz="3200" b="1" dirty="0">
                <a:solidFill>
                  <a:srgbClr val="0000FF"/>
                </a:solidFill>
                <a:latin typeface="Times New Roman" panose="02020603050405020304" pitchFamily="18" charset="0"/>
                <a:ea typeface="华文中宋" panose="02010600040101010101" pitchFamily="2" charset="-122"/>
              </a:rPr>
              <a:t>She </a:t>
            </a:r>
            <a:r>
              <a:rPr lang="en-US" altLang="zh-CN" sz="3200" b="1" dirty="0">
                <a:solidFill>
                  <a:srgbClr val="FF0000"/>
                </a:solidFill>
                <a:latin typeface="Times New Roman" panose="02020603050405020304" pitchFamily="18" charset="0"/>
                <a:ea typeface="华文中宋" panose="02010600040101010101" pitchFamily="2" charset="-122"/>
              </a:rPr>
              <a:t>is</a:t>
            </a:r>
            <a:r>
              <a:rPr lang="en-US" altLang="zh-CN" sz="3200" b="1" dirty="0">
                <a:solidFill>
                  <a:srgbClr val="0000FF"/>
                </a:solidFill>
                <a:latin typeface="Times New Roman" panose="02020603050405020304" pitchFamily="18" charset="0"/>
                <a:ea typeface="华文中宋" panose="02010600040101010101" pitchFamily="2" charset="-122"/>
              </a:rPr>
              <a:t> a little </a:t>
            </a:r>
            <a:r>
              <a:rPr lang="en-US" altLang="zh-CN" sz="3200" b="1" dirty="0">
                <a:solidFill>
                  <a:srgbClr val="FF0000"/>
                </a:solidFill>
                <a:latin typeface="Times New Roman" panose="02020603050405020304" pitchFamily="18" charset="0"/>
                <a:ea typeface="华文中宋" panose="02010600040101010101" pitchFamily="2" charset="-122"/>
              </a:rPr>
              <a:t>worried</a:t>
            </a:r>
            <a:r>
              <a:rPr lang="en-US" altLang="zh-CN" sz="3200" b="1" dirty="0">
                <a:solidFill>
                  <a:srgbClr val="0000FF"/>
                </a:solidFill>
                <a:latin typeface="Times New Roman" panose="02020603050405020304" pitchFamily="18" charset="0"/>
                <a:ea typeface="华文中宋" panose="02010600040101010101" pitchFamily="2" charset="-122"/>
              </a:rPr>
              <a:t>.</a:t>
            </a:r>
          </a:p>
          <a:p>
            <a:pPr marL="342900" indent="-342900" algn="l">
              <a:spcBef>
                <a:spcPct val="20000"/>
              </a:spcBef>
            </a:pPr>
            <a:r>
              <a:rPr lang="en-US" altLang="zh-CN" sz="3200" b="1" dirty="0">
                <a:solidFill>
                  <a:srgbClr val="0000FF"/>
                </a:solidFill>
                <a:latin typeface="Times New Roman" panose="02020603050405020304" pitchFamily="18" charset="0"/>
                <a:ea typeface="华文中宋" panose="02010600040101010101" pitchFamily="2" charset="-122"/>
              </a:rPr>
              <a:t>She </a:t>
            </a:r>
            <a:r>
              <a:rPr lang="en-US" altLang="zh-CN" sz="3200" b="1" dirty="0">
                <a:solidFill>
                  <a:srgbClr val="FF0000"/>
                </a:solidFill>
                <a:latin typeface="Times New Roman" panose="02020603050405020304" pitchFamily="18" charset="0"/>
                <a:ea typeface="华文中宋" panose="02010600040101010101" pitchFamily="2" charset="-122"/>
              </a:rPr>
              <a:t>might</a:t>
            </a:r>
            <a:r>
              <a:rPr lang="en-US" altLang="zh-CN" sz="3200" b="1" dirty="0">
                <a:solidFill>
                  <a:srgbClr val="0000FF"/>
                </a:solidFill>
                <a:latin typeface="Times New Roman" panose="02020603050405020304" pitchFamily="18" charset="0"/>
                <a:ea typeface="华文中宋" panose="02010600040101010101" pitchFamily="2" charset="-122"/>
              </a:rPr>
              <a:t> …</a:t>
            </a:r>
          </a:p>
        </p:txBody>
      </p:sp>
      <p:sp>
        <p:nvSpPr>
          <p:cNvPr id="75780" name="矩形 5"/>
          <p:cNvSpPr>
            <a:spLocks noChangeArrowheads="1"/>
          </p:cNvSpPr>
          <p:nvPr/>
        </p:nvSpPr>
        <p:spPr bwMode="auto">
          <a:xfrm>
            <a:off x="611188" y="2859087"/>
            <a:ext cx="550068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b="1" dirty="0">
                <a:solidFill>
                  <a:srgbClr val="0000FF"/>
                </a:solidFill>
                <a:latin typeface="Times New Roman" panose="02020603050405020304" pitchFamily="18" charset="0"/>
                <a:ea typeface="华文中宋" panose="02010600040101010101" pitchFamily="2" charset="-122"/>
              </a:rPr>
              <a:t>There is a woman </a:t>
            </a:r>
            <a:r>
              <a:rPr lang="en-US" altLang="zh-CN" sz="3200" b="1" dirty="0">
                <a:solidFill>
                  <a:srgbClr val="FF0000"/>
                </a:solidFill>
                <a:latin typeface="Times New Roman" panose="02020603050405020304" pitchFamily="18" charset="0"/>
                <a:ea typeface="华文中宋" panose="02010600040101010101" pitchFamily="2" charset="-122"/>
              </a:rPr>
              <a:t>looking out of </a:t>
            </a:r>
            <a:r>
              <a:rPr lang="en-US" altLang="zh-CN" sz="3200" b="1" dirty="0">
                <a:solidFill>
                  <a:srgbClr val="0000FF"/>
                </a:solidFill>
                <a:latin typeface="Times New Roman" panose="02020603050405020304" pitchFamily="18" charset="0"/>
                <a:ea typeface="华文中宋" panose="02010600040101010101" pitchFamily="2" charset="-122"/>
              </a:rPr>
              <a:t>the window.</a:t>
            </a:r>
            <a:endParaRPr lang="en-US" altLang="zh-CN" sz="3200" dirty="0">
              <a:solidFill>
                <a:srgbClr val="0000FF"/>
              </a:solidFill>
              <a:latin typeface="Calibri" panose="020F0502020204030204" pitchFamily="34" charset="0"/>
            </a:endParaRPr>
          </a:p>
        </p:txBody>
      </p:sp>
      <p:pic>
        <p:nvPicPr>
          <p:cNvPr id="75781" name="图片 6" descr="U5-4.jpg"/>
          <p:cNvPicPr>
            <a:picLocks noChangeAspect="1" noChangeArrowheads="1"/>
          </p:cNvPicPr>
          <p:nvPr/>
        </p:nvPicPr>
        <p:blipFill>
          <a:blip r:embed="rId3"/>
          <a:srcRect/>
          <a:stretch>
            <a:fillRect/>
          </a:stretch>
        </p:blipFill>
        <p:spPr bwMode="auto">
          <a:xfrm>
            <a:off x="6300788" y="2925763"/>
            <a:ext cx="2341562" cy="321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2" name="TextBox 6"/>
          <p:cNvSpPr txBox="1">
            <a:spLocks noChangeArrowheads="1"/>
          </p:cNvSpPr>
          <p:nvPr/>
        </p:nvSpPr>
        <p:spPr bwMode="auto">
          <a:xfrm>
            <a:off x="455613" y="1066800"/>
            <a:ext cx="808196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solidFill>
                  <a:srgbClr val="FF0066"/>
                </a:solidFill>
                <a:latin typeface="Comic Sans MS" panose="030F0702030302020204" pitchFamily="66" charset="0"/>
                <a:cs typeface="Times New Roman" panose="02020603050405020304" pitchFamily="18" charset="0"/>
              </a:rPr>
              <a:t>Look at the picture and answer the two questions.</a:t>
            </a:r>
          </a:p>
        </p:txBody>
      </p:sp>
    </p:spTree>
    <p:custDataLst>
      <p:tags r:id="rId1"/>
    </p:custData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5778">
                                            <p:txEl>
                                              <p:pRg st="0" end="0"/>
                                            </p:txEl>
                                          </p:spTgt>
                                        </p:tgtEl>
                                        <p:attrNameLst>
                                          <p:attrName>style.visibility</p:attrName>
                                        </p:attrNameLst>
                                      </p:cBhvr>
                                      <p:to>
                                        <p:strVal val="visible"/>
                                      </p:to>
                                    </p:set>
                                    <p:animEffect transition="in" filter="strips(downRight)">
                                      <p:cBhvr>
                                        <p:cTn id="7" dur="1000"/>
                                        <p:tgtEl>
                                          <p:spTgt spid="757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5780"/>
                                        </p:tgtEl>
                                        <p:attrNameLst>
                                          <p:attrName>style.visibility</p:attrName>
                                        </p:attrNameLst>
                                      </p:cBhvr>
                                      <p:to>
                                        <p:strVal val="visible"/>
                                      </p:to>
                                    </p:set>
                                    <p:anim calcmode="lin" valueType="num">
                                      <p:cBhvr additive="base">
                                        <p:cTn id="12" dur="500" fill="hold"/>
                                        <p:tgtEl>
                                          <p:spTgt spid="75780"/>
                                        </p:tgtEl>
                                        <p:attrNameLst>
                                          <p:attrName>ppt_x</p:attrName>
                                        </p:attrNameLst>
                                      </p:cBhvr>
                                      <p:tavLst>
                                        <p:tav tm="0">
                                          <p:val>
                                            <p:strVal val="#ppt_x"/>
                                          </p:val>
                                        </p:tav>
                                        <p:tav tm="100000">
                                          <p:val>
                                            <p:strVal val="#ppt_x"/>
                                          </p:val>
                                        </p:tav>
                                      </p:tavLst>
                                    </p:anim>
                                    <p:anim calcmode="lin" valueType="num">
                                      <p:cBhvr additive="base">
                                        <p:cTn id="13" dur="500" fill="hold"/>
                                        <p:tgtEl>
                                          <p:spTgt spid="7578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nodeType="clickEffect">
                                  <p:stCondLst>
                                    <p:cond delay="0"/>
                                  </p:stCondLst>
                                  <p:childTnLst>
                                    <p:set>
                                      <p:cBhvr>
                                        <p:cTn id="17" dur="1" fill="hold">
                                          <p:stCondLst>
                                            <p:cond delay="0"/>
                                          </p:stCondLst>
                                        </p:cTn>
                                        <p:tgtEl>
                                          <p:spTgt spid="75778">
                                            <p:txEl>
                                              <p:pRg st="4" end="4"/>
                                            </p:txEl>
                                          </p:spTgt>
                                        </p:tgtEl>
                                        <p:attrNameLst>
                                          <p:attrName>style.visibility</p:attrName>
                                        </p:attrNameLst>
                                      </p:cBhvr>
                                      <p:to>
                                        <p:strVal val="visible"/>
                                      </p:to>
                                    </p:set>
                                    <p:animEffect transition="in" filter="strips(downRight)">
                                      <p:cBhvr>
                                        <p:cTn id="18" dur="1000"/>
                                        <p:tgtEl>
                                          <p:spTgt spid="75778">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75779"/>
                                        </p:tgtEl>
                                        <p:attrNameLst>
                                          <p:attrName>style.visibility</p:attrName>
                                        </p:attrNameLst>
                                      </p:cBhvr>
                                      <p:to>
                                        <p:strVal val="visible"/>
                                      </p:to>
                                    </p:set>
                                    <p:animEffect transition="in" filter="blinds(horizontal)">
                                      <p:cBhvr>
                                        <p:cTn id="23" dur="500"/>
                                        <p:tgtEl>
                                          <p:spTgt spid="75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ldLvl="0"/>
      <p:bldP spid="75780" grpId="0" bldLvl="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TextBox 3"/>
          <p:cNvSpPr txBox="1">
            <a:spLocks noChangeArrowheads="1"/>
          </p:cNvSpPr>
          <p:nvPr/>
        </p:nvSpPr>
        <p:spPr bwMode="auto">
          <a:xfrm>
            <a:off x="285750" y="1143000"/>
            <a:ext cx="8572500" cy="448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600" b="1" dirty="0"/>
              <a:t>情态动词表</a:t>
            </a:r>
            <a:r>
              <a:rPr lang="zh-CN" altLang="en-US" sz="3600" b="1" dirty="0">
                <a:solidFill>
                  <a:srgbClr val="FF0000"/>
                </a:solidFill>
              </a:rPr>
              <a:t>推测</a:t>
            </a:r>
            <a:r>
              <a:rPr lang="zh-CN" altLang="en-US" sz="3600" b="1" dirty="0"/>
              <a:t>： </a:t>
            </a:r>
            <a:endParaRPr lang="en-US" sz="3600" b="1" dirty="0"/>
          </a:p>
          <a:p>
            <a:r>
              <a:rPr lang="zh-CN" altLang="en-US" sz="3600" b="1" dirty="0"/>
              <a:t> </a:t>
            </a:r>
            <a:r>
              <a:rPr lang="en-US" altLang="zh-CN" sz="3600" b="1" dirty="0"/>
              <a:t>1</a:t>
            </a:r>
            <a:r>
              <a:rPr lang="zh-CN" altLang="en-US" sz="3600" b="1" dirty="0"/>
              <a:t>）肯定句： </a:t>
            </a:r>
            <a:r>
              <a:rPr lang="en-US" altLang="zh-CN" sz="3600" b="1" dirty="0">
                <a:solidFill>
                  <a:srgbClr val="FF0000"/>
                </a:solidFill>
              </a:rPr>
              <a:t>must</a:t>
            </a:r>
            <a:r>
              <a:rPr lang="en-US" altLang="zh-CN" sz="3600" b="1" dirty="0"/>
              <a:t>  </a:t>
            </a:r>
            <a:r>
              <a:rPr lang="zh-CN" altLang="en-US" sz="3600" b="1" dirty="0">
                <a:solidFill>
                  <a:srgbClr val="0000FF"/>
                </a:solidFill>
              </a:rPr>
              <a:t>一定</a:t>
            </a:r>
            <a:endParaRPr lang="en-US" sz="3600" b="1" dirty="0">
              <a:solidFill>
                <a:srgbClr val="0000FF"/>
              </a:solidFill>
            </a:endParaRPr>
          </a:p>
          <a:p>
            <a:r>
              <a:rPr lang="en-US" sz="3600" b="1" dirty="0"/>
              <a:t>                      </a:t>
            </a:r>
            <a:r>
              <a:rPr lang="en-US" altLang="zh-CN" sz="3600" b="1" dirty="0">
                <a:solidFill>
                  <a:srgbClr val="FF0000"/>
                </a:solidFill>
              </a:rPr>
              <a:t>could / may / might  </a:t>
            </a:r>
            <a:r>
              <a:rPr lang="zh-CN" altLang="en-US" sz="3600" b="1" dirty="0">
                <a:solidFill>
                  <a:srgbClr val="0000FF"/>
                </a:solidFill>
              </a:rPr>
              <a:t>可能</a:t>
            </a:r>
            <a:endParaRPr lang="en-US" sz="3600" b="1" dirty="0">
              <a:solidFill>
                <a:srgbClr val="0000FF"/>
              </a:solidFill>
            </a:endParaRPr>
          </a:p>
          <a:p>
            <a:r>
              <a:rPr lang="en-US" sz="3600" b="1" dirty="0"/>
              <a:t> </a:t>
            </a:r>
            <a:r>
              <a:rPr lang="en-US" altLang="zh-CN" sz="3600" b="1" dirty="0"/>
              <a:t>2</a:t>
            </a:r>
            <a:r>
              <a:rPr lang="zh-CN" altLang="en-US" sz="3600" b="1" dirty="0"/>
              <a:t>）否定句： </a:t>
            </a:r>
            <a:r>
              <a:rPr lang="en-US" altLang="zh-CN" sz="3600" b="1" dirty="0">
                <a:solidFill>
                  <a:srgbClr val="FF0000"/>
                </a:solidFill>
              </a:rPr>
              <a:t>can’t / couldn’t   </a:t>
            </a:r>
            <a:r>
              <a:rPr lang="zh-CN" altLang="en-US" sz="3600" b="1" dirty="0">
                <a:solidFill>
                  <a:srgbClr val="0000FF"/>
                </a:solidFill>
              </a:rPr>
              <a:t>不可能</a:t>
            </a:r>
            <a:endParaRPr lang="en-US" sz="3600" b="1" dirty="0">
              <a:solidFill>
                <a:srgbClr val="0000FF"/>
              </a:solidFill>
            </a:endParaRPr>
          </a:p>
          <a:p>
            <a:r>
              <a:rPr lang="en-US" sz="3600" b="1" dirty="0"/>
              <a:t>                      </a:t>
            </a:r>
            <a:r>
              <a:rPr lang="en-US" altLang="zh-CN" sz="3600" b="1" dirty="0">
                <a:solidFill>
                  <a:srgbClr val="FF0000"/>
                </a:solidFill>
              </a:rPr>
              <a:t>may not / might not </a:t>
            </a:r>
          </a:p>
          <a:p>
            <a:r>
              <a:rPr lang="en-US" sz="3600" b="1" dirty="0"/>
              <a:t>                      </a:t>
            </a:r>
            <a:r>
              <a:rPr lang="zh-CN" altLang="en-US" sz="3600" b="1" dirty="0">
                <a:solidFill>
                  <a:srgbClr val="0000FF"/>
                </a:solidFill>
              </a:rPr>
              <a:t>可能不</a:t>
            </a:r>
            <a:r>
              <a:rPr lang="en-US" altLang="zh-CN" sz="3600" b="1" dirty="0">
                <a:solidFill>
                  <a:srgbClr val="0000FF"/>
                </a:solidFill>
                <a:sym typeface="宋体" panose="02010600030101010101" pitchFamily="2" charset="-122"/>
              </a:rPr>
              <a:t>……</a:t>
            </a:r>
          </a:p>
          <a:p>
            <a:r>
              <a:rPr lang="en-US" altLang="zh-CN" sz="3600" b="1" dirty="0"/>
              <a:t> 3</a:t>
            </a:r>
            <a:r>
              <a:rPr lang="zh-CN" altLang="en-US" sz="3600" b="1" dirty="0"/>
              <a:t>）疑问句： </a:t>
            </a:r>
            <a:r>
              <a:rPr lang="en-US" altLang="zh-CN" sz="3600" b="1" dirty="0">
                <a:solidFill>
                  <a:srgbClr val="FF0000"/>
                </a:solidFill>
              </a:rPr>
              <a:t>Can/ Could …?       </a:t>
            </a:r>
          </a:p>
          <a:p>
            <a:r>
              <a:rPr lang="en-US" sz="3600" b="1" dirty="0">
                <a:solidFill>
                  <a:srgbClr val="0000FF"/>
                </a:solidFill>
              </a:rPr>
              <a:t>                      </a:t>
            </a:r>
            <a:r>
              <a:rPr lang="zh-CN" altLang="en-US" sz="3600" b="1" dirty="0">
                <a:solidFill>
                  <a:srgbClr val="0000FF"/>
                </a:solidFill>
              </a:rPr>
              <a:t>可能</a:t>
            </a:r>
            <a:r>
              <a:rPr lang="en-US" altLang="zh-CN" sz="3600" b="1" dirty="0">
                <a:solidFill>
                  <a:srgbClr val="0000FF"/>
                </a:solidFill>
                <a:sym typeface="宋体" panose="02010600030101010101" pitchFamily="2" charset="-122"/>
              </a:rPr>
              <a:t>……</a:t>
            </a:r>
            <a:r>
              <a:rPr lang="zh-CN" altLang="en-US" sz="3600" b="1" dirty="0">
                <a:solidFill>
                  <a:srgbClr val="0000FF"/>
                </a:solidFill>
              </a:rPr>
              <a:t>吗？</a:t>
            </a:r>
          </a:p>
        </p:txBody>
      </p:sp>
      <p:pic>
        <p:nvPicPr>
          <p:cNvPr id="94211" name="Picture 4" descr="fire work2"/>
          <p:cNvPicPr>
            <a:picLocks noChangeAspect="1" noChangeArrowheads="1"/>
          </p:cNvPicPr>
          <p:nvPr/>
        </p:nvPicPr>
        <p:blipFill>
          <a:blip r:embed="rId3" cstate="email"/>
          <a:srcRect/>
          <a:stretch>
            <a:fillRect/>
          </a:stretch>
        </p:blipFill>
        <p:spPr bwMode="auto">
          <a:xfrm>
            <a:off x="6732588" y="4941888"/>
            <a:ext cx="1828800" cy="177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4210">
                                            <p:txEl>
                                              <p:pRg st="1" end="1"/>
                                            </p:txEl>
                                          </p:spTgt>
                                        </p:tgtEl>
                                        <p:attrNameLst>
                                          <p:attrName>style.visibility</p:attrName>
                                        </p:attrNameLst>
                                      </p:cBhvr>
                                      <p:to>
                                        <p:strVal val="visible"/>
                                      </p:to>
                                    </p:set>
                                    <p:anim calcmode="lin" valueType="num">
                                      <p:cBhvr additive="base">
                                        <p:cTn id="7" dur="500" fill="hold"/>
                                        <p:tgtEl>
                                          <p:spTgt spid="9421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42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4210">
                                            <p:txEl>
                                              <p:pRg st="2" end="2"/>
                                            </p:txEl>
                                          </p:spTgt>
                                        </p:tgtEl>
                                        <p:attrNameLst>
                                          <p:attrName>style.visibility</p:attrName>
                                        </p:attrNameLst>
                                      </p:cBhvr>
                                      <p:to>
                                        <p:strVal val="visible"/>
                                      </p:to>
                                    </p:set>
                                    <p:anim calcmode="lin" valueType="num">
                                      <p:cBhvr additive="base">
                                        <p:cTn id="13" dur="500" fill="hold"/>
                                        <p:tgtEl>
                                          <p:spTgt spid="942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42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4210">
                                            <p:txEl>
                                              <p:pRg st="3" end="3"/>
                                            </p:txEl>
                                          </p:spTgt>
                                        </p:tgtEl>
                                        <p:attrNameLst>
                                          <p:attrName>style.visibility</p:attrName>
                                        </p:attrNameLst>
                                      </p:cBhvr>
                                      <p:to>
                                        <p:strVal val="visible"/>
                                      </p:to>
                                    </p:set>
                                    <p:anim calcmode="lin" valueType="num">
                                      <p:cBhvr additive="base">
                                        <p:cTn id="19" dur="500" fill="hold"/>
                                        <p:tgtEl>
                                          <p:spTgt spid="9421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42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4210">
                                            <p:txEl>
                                              <p:pRg st="4" end="4"/>
                                            </p:txEl>
                                          </p:spTgt>
                                        </p:tgtEl>
                                        <p:attrNameLst>
                                          <p:attrName>style.visibility</p:attrName>
                                        </p:attrNameLst>
                                      </p:cBhvr>
                                      <p:to>
                                        <p:strVal val="visible"/>
                                      </p:to>
                                    </p:set>
                                    <p:anim calcmode="lin" valueType="num">
                                      <p:cBhvr additive="base">
                                        <p:cTn id="25" dur="500" fill="hold"/>
                                        <p:tgtEl>
                                          <p:spTgt spid="9421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42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4210">
                                            <p:txEl>
                                              <p:pRg st="5" end="5"/>
                                            </p:txEl>
                                          </p:spTgt>
                                        </p:tgtEl>
                                        <p:attrNameLst>
                                          <p:attrName>style.visibility</p:attrName>
                                        </p:attrNameLst>
                                      </p:cBhvr>
                                      <p:to>
                                        <p:strVal val="visible"/>
                                      </p:to>
                                    </p:set>
                                    <p:anim calcmode="lin" valueType="num">
                                      <p:cBhvr additive="base">
                                        <p:cTn id="31" dur="500" fill="hold"/>
                                        <p:tgtEl>
                                          <p:spTgt spid="94210">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42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4210">
                                            <p:txEl>
                                              <p:pRg st="6" end="6"/>
                                            </p:txEl>
                                          </p:spTgt>
                                        </p:tgtEl>
                                        <p:attrNameLst>
                                          <p:attrName>style.visibility</p:attrName>
                                        </p:attrNameLst>
                                      </p:cBhvr>
                                      <p:to>
                                        <p:strVal val="visible"/>
                                      </p:to>
                                    </p:set>
                                    <p:anim calcmode="lin" valueType="num">
                                      <p:cBhvr additive="base">
                                        <p:cTn id="37" dur="500" fill="hold"/>
                                        <p:tgtEl>
                                          <p:spTgt spid="94210">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42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4210">
                                            <p:txEl>
                                              <p:pRg st="7" end="7"/>
                                            </p:txEl>
                                          </p:spTgt>
                                        </p:tgtEl>
                                        <p:attrNameLst>
                                          <p:attrName>style.visibility</p:attrName>
                                        </p:attrNameLst>
                                      </p:cBhvr>
                                      <p:to>
                                        <p:strVal val="visible"/>
                                      </p:to>
                                    </p:set>
                                    <p:anim calcmode="lin" valueType="num">
                                      <p:cBhvr additive="base">
                                        <p:cTn id="43" dur="500" fill="hold"/>
                                        <p:tgtEl>
                                          <p:spTgt spid="94210">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4210">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Oval 2"/>
          <p:cNvSpPr>
            <a:spLocks noChangeArrowheads="1"/>
          </p:cNvSpPr>
          <p:nvPr/>
        </p:nvSpPr>
        <p:spPr bwMode="auto">
          <a:xfrm>
            <a:off x="609600" y="930452"/>
            <a:ext cx="719138" cy="701675"/>
          </a:xfrm>
          <a:prstGeom prst="ellipse">
            <a:avLst/>
          </a:prstGeom>
          <a:noFill/>
          <a:ln>
            <a:noFill/>
          </a:ln>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round/>
              </a14:hiddenLine>
            </a:ext>
          </a:extLst>
        </p:spPr>
        <p:txBody>
          <a:bodyPr wrap="none" anchor="ctr"/>
          <a:lstStyle/>
          <a:p>
            <a:pPr>
              <a:lnSpc>
                <a:spcPct val="120000"/>
              </a:lnSpc>
            </a:pPr>
            <a:r>
              <a:rPr lang="en-US" altLang="zh-CN" sz="4000" b="1" dirty="0"/>
              <a:t>4a</a:t>
            </a:r>
          </a:p>
        </p:txBody>
      </p:sp>
      <p:sp>
        <p:nvSpPr>
          <p:cNvPr id="95235" name="Text Box 3"/>
          <p:cNvSpPr txBox="1">
            <a:spLocks noChangeArrowheads="1"/>
          </p:cNvSpPr>
          <p:nvPr/>
        </p:nvSpPr>
        <p:spPr bwMode="auto">
          <a:xfrm>
            <a:off x="1504950" y="938390"/>
            <a:ext cx="75596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000" b="1" dirty="0">
                <a:solidFill>
                  <a:srgbClr val="0066FF"/>
                </a:solidFill>
              </a:rPr>
              <a:t>Choose the best way to complete each sentence using the words in brackets.</a:t>
            </a:r>
          </a:p>
        </p:txBody>
      </p:sp>
      <p:sp>
        <p:nvSpPr>
          <p:cNvPr id="95236" name="Text Box 4"/>
          <p:cNvSpPr txBox="1">
            <a:spLocks noChangeArrowheads="1"/>
          </p:cNvSpPr>
          <p:nvPr/>
        </p:nvSpPr>
        <p:spPr bwMode="auto">
          <a:xfrm>
            <a:off x="252413" y="2165350"/>
            <a:ext cx="8713787"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86155" indent="-986155"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400" b="1" dirty="0">
                <a:latin typeface="Times New Roman" panose="02020603050405020304" pitchFamily="18" charset="0"/>
              </a:rPr>
              <a:t>1. A: Where’s Jean?</a:t>
            </a:r>
          </a:p>
          <a:p>
            <a:pPr>
              <a:lnSpc>
                <a:spcPct val="120000"/>
              </a:lnSpc>
            </a:pPr>
            <a:r>
              <a:rPr lang="en-US" altLang="zh-CN" sz="3400" b="1" dirty="0">
                <a:latin typeface="Times New Roman" panose="02020603050405020304" pitchFamily="18" charset="0"/>
              </a:rPr>
              <a:t>    B: I’m not sure. She ________ (is/ might be/ must be) in the </a:t>
            </a:r>
            <a:r>
              <a:rPr lang="en-US" altLang="zh-CN" sz="3400" b="1" u="sng" dirty="0">
                <a:solidFill>
                  <a:srgbClr val="0000FF"/>
                </a:solidFill>
                <a:latin typeface="Times New Roman" panose="02020603050405020304" pitchFamily="18" charset="0"/>
              </a:rPr>
              <a:t>laboratory.</a:t>
            </a:r>
          </a:p>
        </p:txBody>
      </p:sp>
      <p:sp>
        <p:nvSpPr>
          <p:cNvPr id="95237" name="Text Box 6"/>
          <p:cNvSpPr txBox="1">
            <a:spLocks noChangeArrowheads="1"/>
          </p:cNvSpPr>
          <p:nvPr/>
        </p:nvSpPr>
        <p:spPr bwMode="auto">
          <a:xfrm>
            <a:off x="4500563" y="2665413"/>
            <a:ext cx="2346325"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400" b="1">
                <a:solidFill>
                  <a:srgbClr val="FF0000"/>
                </a:solidFill>
                <a:latin typeface="Times New Roman" panose="02020603050405020304" pitchFamily="18" charset="0"/>
              </a:rPr>
              <a:t>might be</a:t>
            </a:r>
          </a:p>
        </p:txBody>
      </p:sp>
      <p:sp>
        <p:nvSpPr>
          <p:cNvPr id="95238" name="Text Box 11"/>
          <p:cNvSpPr txBox="1">
            <a:spLocks noChangeArrowheads="1"/>
          </p:cNvSpPr>
          <p:nvPr/>
        </p:nvSpPr>
        <p:spPr bwMode="auto">
          <a:xfrm>
            <a:off x="6877050" y="3673475"/>
            <a:ext cx="1727200" cy="523220"/>
          </a:xfrm>
          <a:prstGeom prst="rect">
            <a:avLst/>
          </a:prstGeom>
          <a:noFill/>
          <a:ln>
            <a:noFill/>
          </a:ln>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i="1" dirty="0">
                <a:solidFill>
                  <a:srgbClr val="002060"/>
                </a:solidFill>
                <a:latin typeface="Times New Roman" panose="02020603050405020304" pitchFamily="18" charset="0"/>
              </a:rPr>
              <a:t>n.</a:t>
            </a:r>
            <a:r>
              <a:rPr lang="en-US" altLang="zh-CN" sz="2800" b="1" dirty="0">
                <a:solidFill>
                  <a:srgbClr val="002060"/>
                </a:solidFill>
                <a:latin typeface="Times New Roman" panose="02020603050405020304" pitchFamily="18" charset="0"/>
              </a:rPr>
              <a:t> </a:t>
            </a:r>
            <a:r>
              <a:rPr lang="zh-CN" altLang="en-US" sz="2800" b="1" dirty="0">
                <a:solidFill>
                  <a:srgbClr val="002060"/>
                </a:solidFill>
                <a:latin typeface="Times New Roman" panose="02020603050405020304" pitchFamily="18" charset="0"/>
              </a:rPr>
              <a:t>实验室</a:t>
            </a:r>
          </a:p>
        </p:txBody>
      </p:sp>
      <p:sp>
        <p:nvSpPr>
          <p:cNvPr id="17415" name="Line 12"/>
          <p:cNvSpPr>
            <a:spLocks noChangeShapeType="1"/>
          </p:cNvSpPr>
          <p:nvPr/>
        </p:nvSpPr>
        <p:spPr bwMode="auto">
          <a:xfrm>
            <a:off x="6300788" y="3960813"/>
            <a:ext cx="503237" cy="1587"/>
          </a:xfrm>
          <a:prstGeom prst="line">
            <a:avLst/>
          </a:prstGeom>
          <a:noFill/>
          <a:ln w="25400">
            <a:solidFill>
              <a:srgbClr val="FF99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95240" name="Text Box 2"/>
          <p:cNvSpPr txBox="1">
            <a:spLocks noChangeArrowheads="1"/>
          </p:cNvSpPr>
          <p:nvPr/>
        </p:nvSpPr>
        <p:spPr bwMode="auto">
          <a:xfrm>
            <a:off x="179388" y="4233863"/>
            <a:ext cx="8785225" cy="195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90600" indent="-990600"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400" b="1" dirty="0">
                <a:latin typeface="Times New Roman" panose="02020603050405020304" pitchFamily="18" charset="0"/>
              </a:rPr>
              <a:t>2. A: Everyone </a:t>
            </a:r>
            <a:r>
              <a:rPr lang="en-US" altLang="zh-CN" sz="3400" b="1" u="sng" dirty="0">
                <a:solidFill>
                  <a:srgbClr val="0000FF"/>
                </a:solidFill>
                <a:latin typeface="Times New Roman" panose="02020603050405020304" pitchFamily="18" charset="0"/>
              </a:rPr>
              <a:t>is going to </a:t>
            </a:r>
            <a:r>
              <a:rPr lang="en-US" altLang="zh-CN" sz="3400" b="1" dirty="0">
                <a:latin typeface="Times New Roman" panose="02020603050405020304" pitchFamily="18" charset="0"/>
              </a:rPr>
              <a:t>the pool after school.</a:t>
            </a:r>
          </a:p>
          <a:p>
            <a:pPr>
              <a:lnSpc>
                <a:spcPct val="120000"/>
              </a:lnSpc>
            </a:pPr>
            <a:r>
              <a:rPr lang="en-US" altLang="zh-CN" sz="3400" b="1" dirty="0">
                <a:latin typeface="Times New Roman" panose="02020603050405020304" pitchFamily="18" charset="0"/>
              </a:rPr>
              <a:t>    B: Really? It _______ (must be / can’t be /could be ) hot  ________.</a:t>
            </a:r>
          </a:p>
        </p:txBody>
      </p:sp>
      <p:sp>
        <p:nvSpPr>
          <p:cNvPr id="95241" name="Text Box 3"/>
          <p:cNvSpPr txBox="1">
            <a:spLocks noChangeArrowheads="1"/>
          </p:cNvSpPr>
          <p:nvPr/>
        </p:nvSpPr>
        <p:spPr bwMode="auto">
          <a:xfrm>
            <a:off x="3060700" y="4870450"/>
            <a:ext cx="180022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400" b="1">
                <a:solidFill>
                  <a:srgbClr val="FF0000"/>
                </a:solidFill>
                <a:latin typeface="Times New Roman" panose="02020603050405020304" pitchFamily="18" charset="0"/>
              </a:rPr>
              <a:t>must be</a:t>
            </a:r>
          </a:p>
        </p:txBody>
      </p:sp>
      <p:sp>
        <p:nvSpPr>
          <p:cNvPr id="95242" name="Text Box 6"/>
          <p:cNvSpPr txBox="1">
            <a:spLocks noChangeArrowheads="1"/>
          </p:cNvSpPr>
          <p:nvPr/>
        </p:nvSpPr>
        <p:spPr bwMode="auto">
          <a:xfrm>
            <a:off x="5435600" y="6237288"/>
            <a:ext cx="3457575" cy="519112"/>
          </a:xfrm>
          <a:prstGeom prst="rect">
            <a:avLst/>
          </a:prstGeom>
          <a:noFill/>
          <a:ln>
            <a:noFill/>
          </a:ln>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i="1" dirty="0">
                <a:solidFill>
                  <a:srgbClr val="002060"/>
                </a:solidFill>
                <a:latin typeface="Times New Roman" panose="02020603050405020304" pitchFamily="18" charset="0"/>
              </a:rPr>
              <a:t>adv.</a:t>
            </a:r>
            <a:r>
              <a:rPr lang="en-US" altLang="zh-CN" sz="2800" b="1" dirty="0">
                <a:solidFill>
                  <a:srgbClr val="002060"/>
                </a:solidFill>
                <a:latin typeface="Times New Roman" panose="02020603050405020304" pitchFamily="18" charset="0"/>
              </a:rPr>
              <a:t> </a:t>
            </a:r>
            <a:r>
              <a:rPr lang="zh-CN" altLang="en-US" sz="2800" b="1" dirty="0">
                <a:solidFill>
                  <a:srgbClr val="002060"/>
                </a:solidFill>
                <a:latin typeface="Times New Roman" panose="02020603050405020304" pitchFamily="18" charset="0"/>
              </a:rPr>
              <a:t>在户外，在野外</a:t>
            </a:r>
          </a:p>
        </p:txBody>
      </p:sp>
      <p:sp>
        <p:nvSpPr>
          <p:cNvPr id="17419" name="Line 7"/>
          <p:cNvSpPr>
            <a:spLocks noChangeShapeType="1"/>
          </p:cNvSpPr>
          <p:nvPr/>
        </p:nvSpPr>
        <p:spPr bwMode="auto">
          <a:xfrm>
            <a:off x="4284663" y="6165850"/>
            <a:ext cx="1081087" cy="287338"/>
          </a:xfrm>
          <a:prstGeom prst="line">
            <a:avLst/>
          </a:prstGeom>
          <a:noFill/>
          <a:ln w="25400">
            <a:solidFill>
              <a:srgbClr val="FF99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95244" name="文本框 17419"/>
          <p:cNvSpPr txBox="1">
            <a:spLocks noChangeArrowheads="1"/>
          </p:cNvSpPr>
          <p:nvPr/>
        </p:nvSpPr>
        <p:spPr bwMode="auto">
          <a:xfrm>
            <a:off x="4067175" y="5518150"/>
            <a:ext cx="201771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400" b="1">
                <a:solidFill>
                  <a:srgbClr val="FF0000"/>
                </a:solidFill>
                <a:latin typeface="Times New Roman" panose="02020603050405020304" pitchFamily="18" charset="0"/>
                <a:sym typeface="Arial" panose="020B0604020202020204" pitchFamily="34" charset="0"/>
              </a:rPr>
              <a:t>outdoors</a:t>
            </a:r>
          </a:p>
        </p:txBody>
      </p:sp>
    </p:spTree>
    <p:custDataLst>
      <p:tags r:id="rId1"/>
    </p:custData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95238"/>
                                        </p:tgtEl>
                                        <p:attrNameLst>
                                          <p:attrName>style.visibility</p:attrName>
                                        </p:attrNameLst>
                                      </p:cBhvr>
                                      <p:to>
                                        <p:strVal val="visible"/>
                                      </p:to>
                                    </p:set>
                                    <p:animEffect transition="in" filter="strips(downLeft)">
                                      <p:cBhvr>
                                        <p:cTn id="7" dur="500"/>
                                        <p:tgtEl>
                                          <p:spTgt spid="9523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5237"/>
                                        </p:tgtEl>
                                        <p:attrNameLst>
                                          <p:attrName>style.visibility</p:attrName>
                                        </p:attrNameLst>
                                      </p:cBhvr>
                                      <p:to>
                                        <p:strVal val="visible"/>
                                      </p:to>
                                    </p:set>
                                    <p:animEffect transition="in" filter="slide(fromBottom)">
                                      <p:cBhvr>
                                        <p:cTn id="12" dur="500"/>
                                        <p:tgtEl>
                                          <p:spTgt spid="9523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95240"/>
                                        </p:tgtEl>
                                        <p:attrNameLst>
                                          <p:attrName>style.visibility</p:attrName>
                                        </p:attrNameLst>
                                      </p:cBhvr>
                                      <p:to>
                                        <p:strVal val="visible"/>
                                      </p:to>
                                    </p:set>
                                    <p:animEffect transition="in" filter="strips(downLeft)">
                                      <p:cBhvr>
                                        <p:cTn id="17" dur="500"/>
                                        <p:tgtEl>
                                          <p:spTgt spid="95240"/>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5241"/>
                                        </p:tgtEl>
                                        <p:attrNameLst>
                                          <p:attrName>style.visibility</p:attrName>
                                        </p:attrNameLst>
                                      </p:cBhvr>
                                      <p:to>
                                        <p:strVal val="visible"/>
                                      </p:to>
                                    </p:set>
                                    <p:animEffect transition="in" filter="slide(fromBottom)">
                                      <p:cBhvr>
                                        <p:cTn id="22" dur="500"/>
                                        <p:tgtEl>
                                          <p:spTgt spid="95241"/>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grpId="1" nodeType="clickEffect">
                                  <p:stCondLst>
                                    <p:cond delay="0"/>
                                  </p:stCondLst>
                                  <p:childTnLst>
                                    <p:anim calcmode="lin" valueType="num">
                                      <p:cBhvr additive="base">
                                        <p:cTn id="26" dur="500"/>
                                        <p:tgtEl>
                                          <p:spTgt spid="95238"/>
                                        </p:tgtEl>
                                        <p:attrNameLst>
                                          <p:attrName>ppt_x</p:attrName>
                                        </p:attrNameLst>
                                      </p:cBhvr>
                                      <p:tavLst>
                                        <p:tav tm="0">
                                          <p:val>
                                            <p:strVal val="ppt_x"/>
                                          </p:val>
                                        </p:tav>
                                        <p:tav tm="100000">
                                          <p:val>
                                            <p:strVal val="ppt_x"/>
                                          </p:val>
                                        </p:tav>
                                      </p:tavLst>
                                    </p:anim>
                                    <p:anim calcmode="lin" valueType="num">
                                      <p:cBhvr additive="base">
                                        <p:cTn id="27" dur="500"/>
                                        <p:tgtEl>
                                          <p:spTgt spid="95238"/>
                                        </p:tgtEl>
                                        <p:attrNameLst>
                                          <p:attrName>ppt_y</p:attrName>
                                        </p:attrNameLst>
                                      </p:cBhvr>
                                      <p:tavLst>
                                        <p:tav tm="0">
                                          <p:val>
                                            <p:strVal val="ppt_y"/>
                                          </p:val>
                                        </p:tav>
                                        <p:tav tm="100000">
                                          <p:val>
                                            <p:strVal val="1+ppt_h/2"/>
                                          </p:val>
                                        </p:tav>
                                      </p:tavLst>
                                    </p:anim>
                                    <p:set>
                                      <p:cBhvr>
                                        <p:cTn id="28" dur="1" fill="hold">
                                          <p:stCondLst>
                                            <p:cond delay="499"/>
                                          </p:stCondLst>
                                        </p:cTn>
                                        <p:tgtEl>
                                          <p:spTgt spid="95238"/>
                                        </p:tgtEl>
                                        <p:attrNameLst>
                                          <p:attrName>style.visibility</p:attrName>
                                        </p:attrNameLst>
                                      </p:cBhvr>
                                      <p:to>
                                        <p:strVal val="hidden"/>
                                      </p:to>
                                    </p:set>
                                  </p:childTnLst>
                                </p:cTn>
                              </p:par>
                            </p:childTnLst>
                          </p:cTn>
                        </p:par>
                        <p:par>
                          <p:cTn id="29" fill="hold">
                            <p:stCondLst>
                              <p:cond delay="500"/>
                            </p:stCondLst>
                            <p:childTnLst>
                              <p:par>
                                <p:cTn id="30" presetID="18" presetClass="entr" presetSubtype="12" fill="hold" grpId="0" nodeType="afterEffect">
                                  <p:stCondLst>
                                    <p:cond delay="0"/>
                                  </p:stCondLst>
                                  <p:childTnLst>
                                    <p:set>
                                      <p:cBhvr>
                                        <p:cTn id="31" dur="1" fill="hold">
                                          <p:stCondLst>
                                            <p:cond delay="0"/>
                                          </p:stCondLst>
                                        </p:cTn>
                                        <p:tgtEl>
                                          <p:spTgt spid="17419"/>
                                        </p:tgtEl>
                                        <p:attrNameLst>
                                          <p:attrName>style.visibility</p:attrName>
                                        </p:attrNameLst>
                                      </p:cBhvr>
                                      <p:to>
                                        <p:strVal val="visible"/>
                                      </p:to>
                                    </p:set>
                                    <p:animEffect transition="in" filter="strips(downLeft)">
                                      <p:cBhvr>
                                        <p:cTn id="32" dur="500"/>
                                        <p:tgtEl>
                                          <p:spTgt spid="17419"/>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95242"/>
                                        </p:tgtEl>
                                        <p:attrNameLst>
                                          <p:attrName>style.visibility</p:attrName>
                                        </p:attrNameLst>
                                      </p:cBhvr>
                                      <p:to>
                                        <p:strVal val="visible"/>
                                      </p:to>
                                    </p:set>
                                    <p:animEffect transition="in" filter="strips(downLeft)">
                                      <p:cBhvr>
                                        <p:cTn id="35" dur="500"/>
                                        <p:tgtEl>
                                          <p:spTgt spid="95242"/>
                                        </p:tgtEl>
                                      </p:cBhvr>
                                    </p:animEffect>
                                  </p:childTnLst>
                                </p:cTn>
                              </p:par>
                              <p:par>
                                <p:cTn id="36" presetID="2" presetClass="exit" presetSubtype="4" fill="hold" grpId="0" nodeType="withEffect">
                                  <p:stCondLst>
                                    <p:cond delay="0"/>
                                  </p:stCondLst>
                                  <p:childTnLst>
                                    <p:anim calcmode="lin" valueType="num">
                                      <p:cBhvr additive="base">
                                        <p:cTn id="37" dur="500"/>
                                        <p:tgtEl>
                                          <p:spTgt spid="17415"/>
                                        </p:tgtEl>
                                        <p:attrNameLst>
                                          <p:attrName>ppt_x</p:attrName>
                                        </p:attrNameLst>
                                      </p:cBhvr>
                                      <p:tavLst>
                                        <p:tav tm="0">
                                          <p:val>
                                            <p:strVal val="ppt_x"/>
                                          </p:val>
                                        </p:tav>
                                        <p:tav tm="100000">
                                          <p:val>
                                            <p:strVal val="ppt_x"/>
                                          </p:val>
                                        </p:tav>
                                      </p:tavLst>
                                    </p:anim>
                                    <p:anim calcmode="lin" valueType="num">
                                      <p:cBhvr additive="base">
                                        <p:cTn id="38" dur="500"/>
                                        <p:tgtEl>
                                          <p:spTgt spid="17415"/>
                                        </p:tgtEl>
                                        <p:attrNameLst>
                                          <p:attrName>ppt_y</p:attrName>
                                        </p:attrNameLst>
                                      </p:cBhvr>
                                      <p:tavLst>
                                        <p:tav tm="0">
                                          <p:val>
                                            <p:strVal val="ppt_y"/>
                                          </p:val>
                                        </p:tav>
                                        <p:tav tm="100000">
                                          <p:val>
                                            <p:strVal val="1+ppt_h/2"/>
                                          </p:val>
                                        </p:tav>
                                      </p:tavLst>
                                    </p:anim>
                                    <p:set>
                                      <p:cBhvr>
                                        <p:cTn id="39" dur="1" fill="hold">
                                          <p:stCondLst>
                                            <p:cond delay="499"/>
                                          </p:stCondLst>
                                        </p:cTn>
                                        <p:tgtEl>
                                          <p:spTgt spid="17415"/>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95244">
                                            <p:txEl>
                                              <p:pRg st="0" end="0"/>
                                            </p:txEl>
                                          </p:spTgt>
                                        </p:tgtEl>
                                        <p:attrNameLst>
                                          <p:attrName>style.visibility</p:attrName>
                                        </p:attrNameLst>
                                      </p:cBhvr>
                                      <p:to>
                                        <p:strVal val="visible"/>
                                      </p:to>
                                    </p:set>
                                    <p:anim calcmode="lin" valueType="num">
                                      <p:cBhvr additive="base">
                                        <p:cTn id="44" dur="500" fill="hold"/>
                                        <p:tgtEl>
                                          <p:spTgt spid="95244">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952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7" grpId="0" bldLvl="0"/>
      <p:bldP spid="95238" grpId="0" bldLvl="0"/>
      <p:bldP spid="95238" grpId="1" bldLvl="0"/>
      <p:bldP spid="17415" grpId="0" animBg="1"/>
      <p:bldP spid="95240" grpId="0" bldLvl="0"/>
      <p:bldP spid="95241" grpId="0"/>
      <p:bldP spid="95242" grpId="0" bldLvl="0"/>
      <p:bldP spid="17419"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2"/>
          <p:cNvSpPr>
            <a:spLocks noGrp="1" noChangeArrowheads="1"/>
          </p:cNvSpPr>
          <p:nvPr>
            <p:ph type="body" sz="half" idx="4294967295"/>
          </p:nvPr>
        </p:nvSpPr>
        <p:spPr>
          <a:xfrm>
            <a:off x="381000" y="492125"/>
            <a:ext cx="7418388" cy="2089150"/>
          </a:xfrm>
          <a:extLst>
            <a:ext uri="{909E8E84-426E-40DD-AFC4-6F175D3DCCD1}">
              <a14:hiddenFill xmlns:a14="http://schemas.microsoft.com/office/drawing/2010/main">
                <a:solidFill>
                  <a:srgbClr val="FFFFFF"/>
                </a:solidFill>
              </a14:hiddenFill>
            </a:ext>
          </a:extLst>
        </p:spPr>
        <p:txBody>
          <a:bodyPr/>
          <a:lstStyle/>
          <a:p>
            <a:pPr>
              <a:lnSpc>
                <a:spcPct val="120000"/>
              </a:lnSpc>
              <a:spcBef>
                <a:spcPct val="0"/>
              </a:spcBef>
              <a:buFont typeface="Wingdings" panose="05000000000000000000" pitchFamily="2" charset="2"/>
              <a:buNone/>
            </a:pPr>
            <a:r>
              <a:rPr lang="en-US" altLang="zh-CN" sz="3000" b="1" dirty="0">
                <a:latin typeface="Times New Roman" panose="02020603050405020304" pitchFamily="18" charset="0"/>
              </a:rPr>
              <a:t>3. A: That’s the phone.</a:t>
            </a:r>
          </a:p>
          <a:p>
            <a:pPr>
              <a:lnSpc>
                <a:spcPct val="120000"/>
              </a:lnSpc>
              <a:spcBef>
                <a:spcPct val="0"/>
              </a:spcBef>
              <a:buFont typeface="Wingdings" panose="05000000000000000000" pitchFamily="2" charset="2"/>
              <a:buNone/>
            </a:pPr>
            <a:r>
              <a:rPr lang="en-US" altLang="zh-CN" sz="3000" b="1" dirty="0">
                <a:latin typeface="Times New Roman" panose="02020603050405020304" pitchFamily="18" charset="0"/>
              </a:rPr>
              <a:t>    B: Hmm. I </a:t>
            </a:r>
            <a:r>
              <a:rPr lang="en-US" altLang="zh-CN" sz="3000" b="1" dirty="0">
                <a:solidFill>
                  <a:srgbClr val="FF0000"/>
                </a:solidFill>
                <a:latin typeface="Times New Roman" panose="02020603050405020304" pitchFamily="18" charset="0"/>
              </a:rPr>
              <a:t>wonder</a:t>
            </a:r>
            <a:r>
              <a:rPr lang="en-US" altLang="zh-CN" sz="3000" b="1" dirty="0">
                <a:solidFill>
                  <a:srgbClr val="0066FF"/>
                </a:solidFill>
                <a:latin typeface="Times New Roman" panose="02020603050405020304" pitchFamily="18" charset="0"/>
              </a:rPr>
              <a:t> </a:t>
            </a:r>
            <a:r>
              <a:rPr lang="en-US" altLang="zh-CN" sz="3000" b="1" dirty="0">
                <a:latin typeface="Times New Roman" panose="02020603050405020304" pitchFamily="18" charset="0"/>
              </a:rPr>
              <a:t>who it _______ (must  </a:t>
            </a:r>
          </a:p>
          <a:p>
            <a:pPr>
              <a:lnSpc>
                <a:spcPct val="120000"/>
              </a:lnSpc>
              <a:spcBef>
                <a:spcPct val="0"/>
              </a:spcBef>
              <a:buFont typeface="Wingdings" panose="05000000000000000000" pitchFamily="2" charset="2"/>
              <a:buNone/>
            </a:pPr>
            <a:r>
              <a:rPr lang="en-US" altLang="zh-CN" sz="3000" b="1" dirty="0">
                <a:latin typeface="Times New Roman" panose="02020603050405020304" pitchFamily="18" charset="0"/>
              </a:rPr>
              <a:t>         be / could be / should be).</a:t>
            </a:r>
          </a:p>
        </p:txBody>
      </p:sp>
      <p:sp>
        <p:nvSpPr>
          <p:cNvPr id="96259" name="Text Box 3"/>
          <p:cNvSpPr txBox="1">
            <a:spLocks noChangeArrowheads="1"/>
          </p:cNvSpPr>
          <p:nvPr/>
        </p:nvSpPr>
        <p:spPr bwMode="auto">
          <a:xfrm>
            <a:off x="4989513" y="1006475"/>
            <a:ext cx="18446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000" b="1">
                <a:solidFill>
                  <a:srgbClr val="FF3300"/>
                </a:solidFill>
                <a:latin typeface="Times New Roman" panose="02020603050405020304" pitchFamily="18" charset="0"/>
              </a:rPr>
              <a:t>could be</a:t>
            </a:r>
          </a:p>
        </p:txBody>
      </p:sp>
      <p:sp>
        <p:nvSpPr>
          <p:cNvPr id="96260" name="Text Box 4"/>
          <p:cNvSpPr txBox="1">
            <a:spLocks noChangeArrowheads="1"/>
          </p:cNvSpPr>
          <p:nvPr/>
        </p:nvSpPr>
        <p:spPr bwMode="auto">
          <a:xfrm>
            <a:off x="252413" y="2625725"/>
            <a:ext cx="8785225" cy="173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000" b="1" dirty="0">
                <a:latin typeface="Times New Roman" panose="02020603050405020304" pitchFamily="18" charset="0"/>
              </a:rPr>
              <a:t>4. A: I </a:t>
            </a:r>
            <a:r>
              <a:rPr lang="en-US" altLang="zh-CN" sz="3000" b="1" dirty="0">
                <a:solidFill>
                  <a:srgbClr val="FF0000"/>
                </a:solidFill>
                <a:latin typeface="Times New Roman" panose="02020603050405020304" pitchFamily="18" charset="0"/>
              </a:rPr>
              <a:t>wonder </a:t>
            </a:r>
            <a:r>
              <a:rPr lang="en-US" altLang="zh-CN" sz="3000" b="1" dirty="0">
                <a:latin typeface="Times New Roman" panose="02020603050405020304" pitchFamily="18" charset="0"/>
              </a:rPr>
              <a:t>if these are Jim’s glasses.</a:t>
            </a:r>
          </a:p>
          <a:p>
            <a:pPr>
              <a:lnSpc>
                <a:spcPct val="120000"/>
              </a:lnSpc>
            </a:pPr>
            <a:r>
              <a:rPr lang="en-US" altLang="zh-CN" sz="3000" b="1" dirty="0">
                <a:latin typeface="Times New Roman" panose="02020603050405020304" pitchFamily="18" charset="0"/>
              </a:rPr>
              <a:t>    B: They _______ (can’t be / might be /  </a:t>
            </a:r>
          </a:p>
          <a:p>
            <a:pPr>
              <a:lnSpc>
                <a:spcPct val="120000"/>
              </a:lnSpc>
            </a:pPr>
            <a:r>
              <a:rPr lang="en-US" altLang="zh-CN" sz="3000" b="1" dirty="0">
                <a:latin typeface="Times New Roman" panose="02020603050405020304" pitchFamily="18" charset="0"/>
              </a:rPr>
              <a:t>         could be) his. He doesn’t wear glasses.</a:t>
            </a:r>
          </a:p>
        </p:txBody>
      </p:sp>
      <p:sp>
        <p:nvSpPr>
          <p:cNvPr id="96261" name="Text Box 5"/>
          <p:cNvSpPr txBox="1">
            <a:spLocks noChangeArrowheads="1"/>
          </p:cNvSpPr>
          <p:nvPr/>
        </p:nvSpPr>
        <p:spPr bwMode="auto">
          <a:xfrm>
            <a:off x="1982788" y="3209925"/>
            <a:ext cx="17986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000" b="1">
                <a:solidFill>
                  <a:srgbClr val="FF0000"/>
                </a:solidFill>
                <a:latin typeface="Times New Roman" panose="02020603050405020304" pitchFamily="18" charset="0"/>
              </a:rPr>
              <a:t>can’t be</a:t>
            </a:r>
          </a:p>
        </p:txBody>
      </p:sp>
      <p:sp>
        <p:nvSpPr>
          <p:cNvPr id="96262" name="Text Box 2"/>
          <p:cNvSpPr txBox="1">
            <a:spLocks noChangeArrowheads="1"/>
          </p:cNvSpPr>
          <p:nvPr/>
        </p:nvSpPr>
        <p:spPr bwMode="auto">
          <a:xfrm>
            <a:off x="252413" y="4565650"/>
            <a:ext cx="8783637"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90600" indent="-990600"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000" b="1">
                <a:latin typeface="Times New Roman" panose="02020603050405020304" pitchFamily="18" charset="0"/>
              </a:rPr>
              <a:t>5. A: I </a:t>
            </a:r>
            <a:r>
              <a:rPr lang="en-US" altLang="zh-CN" sz="3000" b="1">
                <a:solidFill>
                  <a:srgbClr val="0000FF"/>
                </a:solidFill>
                <a:latin typeface="Times New Roman" panose="02020603050405020304" pitchFamily="18" charset="0"/>
              </a:rPr>
              <a:t>hear</a:t>
            </a:r>
            <a:r>
              <a:rPr lang="en-US" altLang="zh-CN" sz="3000" b="1">
                <a:latin typeface="Times New Roman" panose="02020603050405020304" pitchFamily="18" charset="0"/>
              </a:rPr>
              <a:t> water </a:t>
            </a:r>
            <a:r>
              <a:rPr lang="en-US" altLang="zh-CN" sz="3000" b="1" u="sng">
                <a:solidFill>
                  <a:srgbClr val="0000FF"/>
                </a:solidFill>
                <a:latin typeface="Times New Roman" panose="02020603050405020304" pitchFamily="18" charset="0"/>
              </a:rPr>
              <a:t>running</a:t>
            </a:r>
            <a:r>
              <a:rPr lang="en-US" altLang="zh-CN" sz="3000" b="1">
                <a:latin typeface="Times New Roman" panose="02020603050405020304" pitchFamily="18" charset="0"/>
              </a:rPr>
              <a:t> in the bathroom.</a:t>
            </a:r>
          </a:p>
          <a:p>
            <a:pPr>
              <a:lnSpc>
                <a:spcPct val="120000"/>
              </a:lnSpc>
            </a:pPr>
            <a:r>
              <a:rPr lang="en-US" altLang="zh-CN" sz="3000" b="1">
                <a:latin typeface="Times New Roman" panose="02020603050405020304" pitchFamily="18" charset="0"/>
              </a:rPr>
              <a:t>    B: It ________________ (could be / must be / can’t be) Carla. She was __________ taking a shower.</a:t>
            </a:r>
          </a:p>
        </p:txBody>
      </p:sp>
      <p:sp>
        <p:nvSpPr>
          <p:cNvPr id="96263" name="Text Box 3"/>
          <p:cNvSpPr txBox="1">
            <a:spLocks noChangeArrowheads="1"/>
          </p:cNvSpPr>
          <p:nvPr/>
        </p:nvSpPr>
        <p:spPr bwMode="auto">
          <a:xfrm>
            <a:off x="1549400" y="5073650"/>
            <a:ext cx="352742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000" b="1">
                <a:solidFill>
                  <a:srgbClr val="FF3300"/>
                </a:solidFill>
                <a:latin typeface="Times New Roman" panose="02020603050405020304" pitchFamily="18" charset="0"/>
              </a:rPr>
              <a:t>could be/ must be</a:t>
            </a:r>
          </a:p>
        </p:txBody>
      </p:sp>
      <p:sp>
        <p:nvSpPr>
          <p:cNvPr id="96264" name="文本框 18439"/>
          <p:cNvSpPr txBox="1">
            <a:spLocks noChangeArrowheads="1"/>
          </p:cNvSpPr>
          <p:nvPr/>
        </p:nvSpPr>
        <p:spPr bwMode="auto">
          <a:xfrm>
            <a:off x="4362450" y="5732463"/>
            <a:ext cx="22320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b="1">
                <a:solidFill>
                  <a:srgbClr val="FF0000"/>
                </a:solidFill>
                <a:latin typeface="Times New Roman" panose="02020603050405020304" pitchFamily="18" charset="0"/>
                <a:sym typeface="Arial" panose="020B0604020202020204" pitchFamily="34" charset="0"/>
              </a:rPr>
              <a:t>thinking of</a:t>
            </a:r>
          </a:p>
        </p:txBody>
      </p:sp>
    </p:spTree>
    <p:custDataLst>
      <p:tags r:id="rId1"/>
    </p:custData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6259"/>
                                        </p:tgtEl>
                                        <p:attrNameLst>
                                          <p:attrName>style.visibility</p:attrName>
                                        </p:attrNameLst>
                                      </p:cBhvr>
                                      <p:to>
                                        <p:strVal val="visible"/>
                                      </p:to>
                                    </p:set>
                                    <p:animEffect transition="in" filter="slide(fromBottom)">
                                      <p:cBhvr>
                                        <p:cTn id="7" dur="500"/>
                                        <p:tgtEl>
                                          <p:spTgt spid="962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6261"/>
                                        </p:tgtEl>
                                        <p:attrNameLst>
                                          <p:attrName>style.visibility</p:attrName>
                                        </p:attrNameLst>
                                      </p:cBhvr>
                                      <p:to>
                                        <p:strVal val="visible"/>
                                      </p:to>
                                    </p:set>
                                    <p:animEffect transition="in" filter="slide(fromBottom)">
                                      <p:cBhvr>
                                        <p:cTn id="12" dur="500"/>
                                        <p:tgtEl>
                                          <p:spTgt spid="9626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6263"/>
                                        </p:tgtEl>
                                        <p:attrNameLst>
                                          <p:attrName>style.visibility</p:attrName>
                                        </p:attrNameLst>
                                      </p:cBhvr>
                                      <p:to>
                                        <p:strVal val="visible"/>
                                      </p:to>
                                    </p:set>
                                    <p:animEffect transition="in" filter="slide(fromBottom)">
                                      <p:cBhvr>
                                        <p:cTn id="17" dur="500"/>
                                        <p:tgtEl>
                                          <p:spTgt spid="962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p:bldP spid="96261" grpId="0"/>
      <p:bldP spid="96263"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Text Box 4"/>
          <p:cNvSpPr txBox="1">
            <a:spLocks noChangeArrowheads="1"/>
          </p:cNvSpPr>
          <p:nvPr/>
        </p:nvSpPr>
        <p:spPr bwMode="auto">
          <a:xfrm>
            <a:off x="612775" y="2428875"/>
            <a:ext cx="8135938" cy="319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1325" indent="-441325"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400" b="1">
                <a:latin typeface="Times New Roman" panose="02020603050405020304" pitchFamily="18" charset="0"/>
              </a:rPr>
              <a:t>1. A: Many people are </a:t>
            </a:r>
            <a:r>
              <a:rPr lang="en-US" altLang="zh-CN" sz="3400" b="1">
                <a:solidFill>
                  <a:srgbClr val="0000FF"/>
                </a:solidFill>
                <a:latin typeface="Times New Roman" panose="02020603050405020304" pitchFamily="18" charset="0"/>
              </a:rPr>
              <a:t>wearing coats</a:t>
            </a:r>
            <a:r>
              <a:rPr lang="en-US" altLang="zh-CN" sz="3400" b="1">
                <a:latin typeface="Times New Roman" panose="02020603050405020304" pitchFamily="18" charset="0"/>
              </a:rPr>
              <a:t>.</a:t>
            </a:r>
          </a:p>
          <a:p>
            <a:pPr>
              <a:lnSpc>
                <a:spcPct val="120000"/>
              </a:lnSpc>
            </a:pPr>
            <a:r>
              <a:rPr lang="en-US" altLang="zh-CN" sz="3400" b="1">
                <a:latin typeface="Times New Roman" panose="02020603050405020304" pitchFamily="18" charset="0"/>
              </a:rPr>
              <a:t>    B: The weather must be _____________</a:t>
            </a:r>
          </a:p>
          <a:p>
            <a:pPr>
              <a:lnSpc>
                <a:spcPct val="120000"/>
              </a:lnSpc>
            </a:pPr>
            <a:r>
              <a:rPr lang="en-US" altLang="zh-CN" sz="3400" b="1">
                <a:latin typeface="Times New Roman" panose="02020603050405020304" pitchFamily="18" charset="0"/>
              </a:rPr>
              <a:t>         ____________.</a:t>
            </a:r>
          </a:p>
          <a:p>
            <a:pPr>
              <a:lnSpc>
                <a:spcPct val="120000"/>
              </a:lnSpc>
            </a:pPr>
            <a:r>
              <a:rPr lang="en-US" altLang="zh-CN" sz="3400" b="1">
                <a:latin typeface="Times New Roman" panose="02020603050405020304" pitchFamily="18" charset="0"/>
              </a:rPr>
              <a:t>2. A: Sally has been </a:t>
            </a:r>
            <a:r>
              <a:rPr lang="en-US" altLang="zh-CN" sz="3400" b="1">
                <a:solidFill>
                  <a:srgbClr val="0000FF"/>
                </a:solidFill>
                <a:latin typeface="Times New Roman" panose="02020603050405020304" pitchFamily="18" charset="0"/>
              </a:rPr>
              <a:t>coughing a lot</a:t>
            </a:r>
            <a:r>
              <a:rPr lang="en-US" altLang="zh-CN" sz="3400" b="1">
                <a:latin typeface="Times New Roman" panose="02020603050405020304" pitchFamily="18" charset="0"/>
              </a:rPr>
              <a:t>.</a:t>
            </a:r>
          </a:p>
          <a:p>
            <a:pPr>
              <a:lnSpc>
                <a:spcPct val="120000"/>
              </a:lnSpc>
            </a:pPr>
            <a:r>
              <a:rPr lang="en-US" altLang="zh-CN" sz="3400" b="1">
                <a:latin typeface="Times New Roman" panose="02020603050405020304" pitchFamily="18" charset="0"/>
              </a:rPr>
              <a:t>    B: She </a:t>
            </a:r>
            <a:r>
              <a:rPr lang="en-US" altLang="zh-CN" sz="3400" b="1">
                <a:solidFill>
                  <a:srgbClr val="0000FF"/>
                </a:solidFill>
                <a:latin typeface="Times New Roman" panose="02020603050405020304" pitchFamily="18" charset="0"/>
              </a:rPr>
              <a:t>might be</a:t>
            </a:r>
            <a:r>
              <a:rPr lang="en-US" altLang="zh-CN" sz="3400" b="1">
                <a:solidFill>
                  <a:srgbClr val="FF0000"/>
                </a:solidFill>
                <a:latin typeface="Times New Roman" panose="02020603050405020304" pitchFamily="18" charset="0"/>
              </a:rPr>
              <a:t> </a:t>
            </a:r>
            <a:r>
              <a:rPr lang="en-US" altLang="zh-CN" sz="3400" b="1">
                <a:latin typeface="Times New Roman" panose="02020603050405020304" pitchFamily="18" charset="0"/>
              </a:rPr>
              <a:t>____________________.</a:t>
            </a:r>
          </a:p>
        </p:txBody>
      </p:sp>
      <p:sp>
        <p:nvSpPr>
          <p:cNvPr id="97283" name="Text Box 5"/>
          <p:cNvSpPr txBox="1">
            <a:spLocks noChangeArrowheads="1"/>
          </p:cNvSpPr>
          <p:nvPr/>
        </p:nvSpPr>
        <p:spPr bwMode="auto">
          <a:xfrm>
            <a:off x="1619250" y="2997200"/>
            <a:ext cx="6983413"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400" b="1">
                <a:solidFill>
                  <a:srgbClr val="FF0000"/>
                </a:solidFill>
                <a:latin typeface="Times New Roman" panose="02020603050405020304" pitchFamily="18" charset="0"/>
              </a:rPr>
              <a:t>                      </a:t>
            </a:r>
            <a:r>
              <a:rPr lang="en-US" altLang="zh-CN" sz="3400" b="1" u="sng">
                <a:solidFill>
                  <a:srgbClr val="FF0000"/>
                </a:solidFill>
                <a:latin typeface="Times New Roman" panose="02020603050405020304" pitchFamily="18" charset="0"/>
              </a:rPr>
              <a:t>             </a:t>
            </a:r>
            <a:r>
              <a:rPr lang="en-US" altLang="zh-CN" sz="3400" b="1">
                <a:solidFill>
                  <a:srgbClr val="FF0000"/>
                </a:solidFill>
                <a:latin typeface="Times New Roman" panose="02020603050405020304" pitchFamily="18" charset="0"/>
              </a:rPr>
              <a:t>  getting colder/ cold outside</a:t>
            </a:r>
          </a:p>
        </p:txBody>
      </p:sp>
      <p:sp>
        <p:nvSpPr>
          <p:cNvPr id="97284" name="Text Box 6"/>
          <p:cNvSpPr txBox="1">
            <a:spLocks noChangeArrowheads="1"/>
          </p:cNvSpPr>
          <p:nvPr/>
        </p:nvSpPr>
        <p:spPr bwMode="auto">
          <a:xfrm>
            <a:off x="4071938" y="4286250"/>
            <a:ext cx="2446337"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endParaRPr lang="zh-CN" altLang="zh-CN" sz="3400" b="1">
              <a:solidFill>
                <a:srgbClr val="FF0000"/>
              </a:solidFill>
              <a:latin typeface="Times New Roman" panose="02020603050405020304" pitchFamily="18" charset="0"/>
            </a:endParaRPr>
          </a:p>
        </p:txBody>
      </p:sp>
      <p:sp>
        <p:nvSpPr>
          <p:cNvPr id="97285" name="Text Box 7"/>
          <p:cNvSpPr txBox="1">
            <a:spLocks noChangeArrowheads="1"/>
          </p:cNvSpPr>
          <p:nvPr/>
        </p:nvSpPr>
        <p:spPr bwMode="auto">
          <a:xfrm>
            <a:off x="4140200" y="4870450"/>
            <a:ext cx="4537075"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400" b="1">
                <a:solidFill>
                  <a:srgbClr val="FF0000"/>
                </a:solidFill>
                <a:latin typeface="Times New Roman" panose="02020603050405020304" pitchFamily="18" charset="0"/>
              </a:rPr>
              <a:t>having a sore throat/ ill</a:t>
            </a:r>
          </a:p>
        </p:txBody>
      </p:sp>
      <p:sp>
        <p:nvSpPr>
          <p:cNvPr id="97286" name="Oval 2"/>
          <p:cNvSpPr>
            <a:spLocks noChangeArrowheads="1"/>
          </p:cNvSpPr>
          <p:nvPr/>
        </p:nvSpPr>
        <p:spPr bwMode="auto">
          <a:xfrm>
            <a:off x="1049338" y="1020762"/>
            <a:ext cx="719137" cy="701675"/>
          </a:xfrm>
          <a:prstGeom prst="ellipse">
            <a:avLst/>
          </a:prstGeom>
          <a:noFill/>
          <a:ln>
            <a:noFill/>
          </a:ln>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4000" b="1"/>
              <a:t>4b</a:t>
            </a:r>
          </a:p>
        </p:txBody>
      </p:sp>
      <p:sp>
        <p:nvSpPr>
          <p:cNvPr id="97287" name="Text Box 12"/>
          <p:cNvSpPr txBox="1">
            <a:spLocks noChangeArrowheads="1"/>
          </p:cNvSpPr>
          <p:nvPr/>
        </p:nvSpPr>
        <p:spPr bwMode="auto">
          <a:xfrm>
            <a:off x="2057400" y="1092200"/>
            <a:ext cx="568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400" b="1" dirty="0">
                <a:solidFill>
                  <a:srgbClr val="0066FF"/>
                </a:solidFill>
              </a:rPr>
              <a:t>Complete these responses.</a:t>
            </a:r>
          </a:p>
        </p:txBody>
      </p:sp>
      <p:sp>
        <p:nvSpPr>
          <p:cNvPr id="97288" name="Text Box 13"/>
          <p:cNvSpPr txBox="1">
            <a:spLocks noChangeArrowheads="1"/>
          </p:cNvSpPr>
          <p:nvPr/>
        </p:nvSpPr>
        <p:spPr bwMode="auto">
          <a:xfrm>
            <a:off x="6877050" y="1701800"/>
            <a:ext cx="1366838" cy="519113"/>
          </a:xfrm>
          <a:prstGeom prst="rect">
            <a:avLst/>
          </a:prstGeom>
          <a:noFill/>
          <a:ln>
            <a:noFill/>
          </a:ln>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i="1" dirty="0">
                <a:solidFill>
                  <a:srgbClr val="002060"/>
                </a:solidFill>
                <a:latin typeface="Times New Roman" panose="02020603050405020304" pitchFamily="18" charset="0"/>
              </a:rPr>
              <a:t>n.</a:t>
            </a:r>
            <a:r>
              <a:rPr lang="en-US" altLang="zh-CN" sz="2800" b="1" dirty="0">
                <a:solidFill>
                  <a:srgbClr val="002060"/>
                </a:solidFill>
                <a:latin typeface="Times New Roman" panose="02020603050405020304" pitchFamily="18" charset="0"/>
              </a:rPr>
              <a:t> </a:t>
            </a:r>
            <a:r>
              <a:rPr lang="zh-CN" altLang="en-US" sz="2800" b="1" dirty="0">
                <a:solidFill>
                  <a:srgbClr val="002060"/>
                </a:solidFill>
                <a:latin typeface="Times New Roman" panose="02020603050405020304" pitchFamily="18" charset="0"/>
              </a:rPr>
              <a:t>外套</a:t>
            </a:r>
          </a:p>
        </p:txBody>
      </p:sp>
      <p:sp>
        <p:nvSpPr>
          <p:cNvPr id="19465" name="Line 12"/>
          <p:cNvSpPr>
            <a:spLocks noChangeShapeType="1"/>
          </p:cNvSpPr>
          <p:nvPr/>
        </p:nvSpPr>
        <p:spPr bwMode="auto">
          <a:xfrm flipV="1">
            <a:off x="6661150" y="2205038"/>
            <a:ext cx="576263" cy="576262"/>
          </a:xfrm>
          <a:prstGeom prst="line">
            <a:avLst/>
          </a:prstGeom>
          <a:noFill/>
          <a:ln w="25400">
            <a:solidFill>
              <a:srgbClr val="FF99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Tree>
    <p:custDataLst>
      <p:tags r:id="rId1"/>
    </p:custData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97282">
                                            <p:txEl>
                                              <p:pRg st="0" end="0"/>
                                            </p:txEl>
                                          </p:spTgt>
                                        </p:tgtEl>
                                        <p:attrNameLst>
                                          <p:attrName>style.visibility</p:attrName>
                                        </p:attrNameLst>
                                      </p:cBhvr>
                                      <p:to>
                                        <p:strVal val="visible"/>
                                      </p:to>
                                    </p:set>
                                    <p:animEffect transition="in" filter="blinds(horizontal)">
                                      <p:cBhvr>
                                        <p:cTn id="7" dur="500"/>
                                        <p:tgtEl>
                                          <p:spTgt spid="9728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97282">
                                            <p:txEl>
                                              <p:pRg st="1" end="1"/>
                                            </p:txEl>
                                          </p:spTgt>
                                        </p:tgtEl>
                                        <p:attrNameLst>
                                          <p:attrName>style.visibility</p:attrName>
                                        </p:attrNameLst>
                                      </p:cBhvr>
                                      <p:to>
                                        <p:strVal val="visible"/>
                                      </p:to>
                                    </p:set>
                                    <p:animEffect transition="in" filter="blinds(horizontal)">
                                      <p:cBhvr>
                                        <p:cTn id="10" dur="500"/>
                                        <p:tgtEl>
                                          <p:spTgt spid="97282">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97282">
                                            <p:txEl>
                                              <p:pRg st="2" end="2"/>
                                            </p:txEl>
                                          </p:spTgt>
                                        </p:tgtEl>
                                        <p:attrNameLst>
                                          <p:attrName>style.visibility</p:attrName>
                                        </p:attrNameLst>
                                      </p:cBhvr>
                                      <p:to>
                                        <p:strVal val="visible"/>
                                      </p:to>
                                    </p:set>
                                    <p:animEffect transition="in" filter="blinds(horizontal)">
                                      <p:cBhvr>
                                        <p:cTn id="13" dur="500"/>
                                        <p:tgtEl>
                                          <p:spTgt spid="97282">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97282">
                                            <p:txEl>
                                              <p:pRg st="3" end="3"/>
                                            </p:txEl>
                                          </p:spTgt>
                                        </p:tgtEl>
                                        <p:attrNameLst>
                                          <p:attrName>style.visibility</p:attrName>
                                        </p:attrNameLst>
                                      </p:cBhvr>
                                      <p:to>
                                        <p:strVal val="visible"/>
                                      </p:to>
                                    </p:set>
                                    <p:animEffect transition="in" filter="blinds(horizontal)">
                                      <p:cBhvr>
                                        <p:cTn id="16" dur="500"/>
                                        <p:tgtEl>
                                          <p:spTgt spid="97282">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97282">
                                            <p:txEl>
                                              <p:pRg st="4" end="4"/>
                                            </p:txEl>
                                          </p:spTgt>
                                        </p:tgtEl>
                                        <p:attrNameLst>
                                          <p:attrName>style.visibility</p:attrName>
                                        </p:attrNameLst>
                                      </p:cBhvr>
                                      <p:to>
                                        <p:strVal val="visible"/>
                                      </p:to>
                                    </p:set>
                                    <p:animEffect transition="in" filter="blinds(horizontal)">
                                      <p:cBhvr>
                                        <p:cTn id="19" dur="500"/>
                                        <p:tgtEl>
                                          <p:spTgt spid="9728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7288"/>
                                        </p:tgtEl>
                                        <p:attrNameLst>
                                          <p:attrName>style.visibility</p:attrName>
                                        </p:attrNameLst>
                                      </p:cBhvr>
                                      <p:to>
                                        <p:strVal val="visible"/>
                                      </p:to>
                                    </p:set>
                                    <p:anim calcmode="lin" valueType="num">
                                      <p:cBhvr additive="base">
                                        <p:cTn id="24" dur="500" fill="hold"/>
                                        <p:tgtEl>
                                          <p:spTgt spid="97288"/>
                                        </p:tgtEl>
                                        <p:attrNameLst>
                                          <p:attrName>ppt_x</p:attrName>
                                        </p:attrNameLst>
                                      </p:cBhvr>
                                      <p:tavLst>
                                        <p:tav tm="0">
                                          <p:val>
                                            <p:strVal val="#ppt_x"/>
                                          </p:val>
                                        </p:tav>
                                        <p:tav tm="100000">
                                          <p:val>
                                            <p:strVal val="#ppt_x"/>
                                          </p:val>
                                        </p:tav>
                                      </p:tavLst>
                                    </p:anim>
                                    <p:anim calcmode="lin" valueType="num">
                                      <p:cBhvr additive="base">
                                        <p:cTn id="25" dur="500" fill="hold"/>
                                        <p:tgtEl>
                                          <p:spTgt spid="9728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97283"/>
                                        </p:tgtEl>
                                        <p:attrNameLst>
                                          <p:attrName>style.visibility</p:attrName>
                                        </p:attrNameLst>
                                      </p:cBhvr>
                                      <p:to>
                                        <p:strVal val="visible"/>
                                      </p:to>
                                    </p:set>
                                    <p:anim calcmode="lin" valueType="num">
                                      <p:cBhvr>
                                        <p:cTn id="30" dur="500" fill="hold"/>
                                        <p:tgtEl>
                                          <p:spTgt spid="97283"/>
                                        </p:tgtEl>
                                        <p:attrNameLst>
                                          <p:attrName>ppt_w</p:attrName>
                                        </p:attrNameLst>
                                      </p:cBhvr>
                                      <p:tavLst>
                                        <p:tav tm="0">
                                          <p:val>
                                            <p:strVal val="#ppt_w*0.70"/>
                                          </p:val>
                                        </p:tav>
                                        <p:tav tm="100000">
                                          <p:val>
                                            <p:strVal val="#ppt_w"/>
                                          </p:val>
                                        </p:tav>
                                      </p:tavLst>
                                    </p:anim>
                                    <p:anim calcmode="lin" valueType="num">
                                      <p:cBhvr>
                                        <p:cTn id="31" dur="500" fill="hold"/>
                                        <p:tgtEl>
                                          <p:spTgt spid="97283"/>
                                        </p:tgtEl>
                                        <p:attrNameLst>
                                          <p:attrName>ppt_h</p:attrName>
                                        </p:attrNameLst>
                                      </p:cBhvr>
                                      <p:tavLst>
                                        <p:tav tm="0">
                                          <p:val>
                                            <p:strVal val="#ppt_h"/>
                                          </p:val>
                                        </p:tav>
                                        <p:tav tm="100000">
                                          <p:val>
                                            <p:strVal val="#ppt_h"/>
                                          </p:val>
                                        </p:tav>
                                      </p:tavLst>
                                    </p:anim>
                                    <p:animEffect transition="in" filter="fade">
                                      <p:cBhvr>
                                        <p:cTn id="32" dur="500"/>
                                        <p:tgtEl>
                                          <p:spTgt spid="97283"/>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97285"/>
                                        </p:tgtEl>
                                        <p:attrNameLst>
                                          <p:attrName>style.visibility</p:attrName>
                                        </p:attrNameLst>
                                      </p:cBhvr>
                                      <p:to>
                                        <p:strVal val="visible"/>
                                      </p:to>
                                    </p:set>
                                    <p:anim calcmode="lin" valueType="num">
                                      <p:cBhvr>
                                        <p:cTn id="37" dur="500" fill="hold"/>
                                        <p:tgtEl>
                                          <p:spTgt spid="97285"/>
                                        </p:tgtEl>
                                        <p:attrNameLst>
                                          <p:attrName>ppt_w</p:attrName>
                                        </p:attrNameLst>
                                      </p:cBhvr>
                                      <p:tavLst>
                                        <p:tav tm="0">
                                          <p:val>
                                            <p:strVal val="#ppt_w*0.70"/>
                                          </p:val>
                                        </p:tav>
                                        <p:tav tm="100000">
                                          <p:val>
                                            <p:strVal val="#ppt_w"/>
                                          </p:val>
                                        </p:tav>
                                      </p:tavLst>
                                    </p:anim>
                                    <p:anim calcmode="lin" valueType="num">
                                      <p:cBhvr>
                                        <p:cTn id="38" dur="500" fill="hold"/>
                                        <p:tgtEl>
                                          <p:spTgt spid="97285"/>
                                        </p:tgtEl>
                                        <p:attrNameLst>
                                          <p:attrName>ppt_h</p:attrName>
                                        </p:attrNameLst>
                                      </p:cBhvr>
                                      <p:tavLst>
                                        <p:tav tm="0">
                                          <p:val>
                                            <p:strVal val="#ppt_h"/>
                                          </p:val>
                                        </p:tav>
                                        <p:tav tm="100000">
                                          <p:val>
                                            <p:strVal val="#ppt_h"/>
                                          </p:val>
                                        </p:tav>
                                      </p:tavLst>
                                    </p:anim>
                                    <p:animEffect transition="in" filter="fade">
                                      <p:cBhvr>
                                        <p:cTn id="39" dur="500"/>
                                        <p:tgtEl>
                                          <p:spTgt spid="97285"/>
                                        </p:tgtEl>
                                      </p:cBhvr>
                                    </p:animEffect>
                                  </p:childTnLst>
                                </p:cTn>
                              </p:par>
                            </p:childTnLst>
                          </p:cTn>
                        </p:par>
                        <p:par>
                          <p:cTn id="40" fill="hold">
                            <p:stCondLst>
                              <p:cond delay="500"/>
                            </p:stCondLst>
                            <p:childTnLst>
                              <p:par>
                                <p:cTn id="41" presetID="2" presetClass="entr" presetSubtype="4" fill="hold" grpId="0" nodeType="afterEffect">
                                  <p:stCondLst>
                                    <p:cond delay="0"/>
                                  </p:stCondLst>
                                  <p:childTnLst>
                                    <p:set>
                                      <p:cBhvr>
                                        <p:cTn id="42" dur="1" fill="hold">
                                          <p:stCondLst>
                                            <p:cond delay="0"/>
                                          </p:stCondLst>
                                        </p:cTn>
                                        <p:tgtEl>
                                          <p:spTgt spid="19465"/>
                                        </p:tgtEl>
                                        <p:attrNameLst>
                                          <p:attrName>style.visibility</p:attrName>
                                        </p:attrNameLst>
                                      </p:cBhvr>
                                      <p:to>
                                        <p:strVal val="visible"/>
                                      </p:to>
                                    </p:set>
                                    <p:anim calcmode="lin" valueType="num">
                                      <p:cBhvr additive="base">
                                        <p:cTn id="43" dur="500" fill="hold"/>
                                        <p:tgtEl>
                                          <p:spTgt spid="19465"/>
                                        </p:tgtEl>
                                        <p:attrNameLst>
                                          <p:attrName>ppt_x</p:attrName>
                                        </p:attrNameLst>
                                      </p:cBhvr>
                                      <p:tavLst>
                                        <p:tav tm="0">
                                          <p:val>
                                            <p:strVal val="#ppt_x"/>
                                          </p:val>
                                        </p:tav>
                                        <p:tav tm="100000">
                                          <p:val>
                                            <p:strVal val="#ppt_x"/>
                                          </p:val>
                                        </p:tav>
                                      </p:tavLst>
                                    </p:anim>
                                    <p:anim calcmode="lin" valueType="num">
                                      <p:cBhvr additive="base">
                                        <p:cTn id="44" dur="500" fill="hold"/>
                                        <p:tgtEl>
                                          <p:spTgt spid="19465"/>
                                        </p:tgtEl>
                                        <p:attrNameLst>
                                          <p:attrName>ppt_y</p:attrName>
                                        </p:attrNameLst>
                                      </p:cBhvr>
                                      <p:tavLst>
                                        <p:tav tm="0">
                                          <p:val>
                                            <p:strVal val="1+#ppt_h/2"/>
                                          </p:val>
                                        </p:tav>
                                        <p:tav tm="100000">
                                          <p:val>
                                            <p:strVal val="#ppt_y"/>
                                          </p:val>
                                        </p:tav>
                                      </p:tavLst>
                                    </p:anim>
                                  </p:childTnLst>
                                </p:cTn>
                              </p:par>
                              <p:par>
                                <p:cTn id="45" presetID="2" presetClass="exit" presetSubtype="4" fill="hold" grpId="1" nodeType="withEffect">
                                  <p:stCondLst>
                                    <p:cond delay="0"/>
                                  </p:stCondLst>
                                  <p:childTnLst>
                                    <p:anim calcmode="lin" valueType="num">
                                      <p:cBhvr additive="base">
                                        <p:cTn id="46" dur="500"/>
                                        <p:tgtEl>
                                          <p:spTgt spid="19465"/>
                                        </p:tgtEl>
                                        <p:attrNameLst>
                                          <p:attrName>ppt_x</p:attrName>
                                        </p:attrNameLst>
                                      </p:cBhvr>
                                      <p:tavLst>
                                        <p:tav tm="0">
                                          <p:val>
                                            <p:strVal val="ppt_x"/>
                                          </p:val>
                                        </p:tav>
                                        <p:tav tm="100000">
                                          <p:val>
                                            <p:strVal val="ppt_x"/>
                                          </p:val>
                                        </p:tav>
                                      </p:tavLst>
                                    </p:anim>
                                    <p:anim calcmode="lin" valueType="num">
                                      <p:cBhvr additive="base">
                                        <p:cTn id="47" dur="500"/>
                                        <p:tgtEl>
                                          <p:spTgt spid="19465"/>
                                        </p:tgtEl>
                                        <p:attrNameLst>
                                          <p:attrName>ppt_y</p:attrName>
                                        </p:attrNameLst>
                                      </p:cBhvr>
                                      <p:tavLst>
                                        <p:tav tm="0">
                                          <p:val>
                                            <p:strVal val="ppt_y"/>
                                          </p:val>
                                        </p:tav>
                                        <p:tav tm="100000">
                                          <p:val>
                                            <p:strVal val="1+ppt_h/2"/>
                                          </p:val>
                                        </p:tav>
                                      </p:tavLst>
                                    </p:anim>
                                    <p:set>
                                      <p:cBhvr>
                                        <p:cTn id="48" dur="1" fill="hold">
                                          <p:stCondLst>
                                            <p:cond delay="499"/>
                                          </p:stCondLst>
                                        </p:cTn>
                                        <p:tgtEl>
                                          <p:spTgt spid="1946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p:bldP spid="97285" grpId="0"/>
      <p:bldP spid="97288" grpId="0" bldLvl="0"/>
      <p:bldP spid="19465" grpId="0" animBg="1"/>
      <p:bldP spid="19465" grpId="1"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3"/>
          <p:cNvSpPr>
            <a:spLocks noGrp="1" noChangeArrowheads="1"/>
          </p:cNvSpPr>
          <p:nvPr>
            <p:ph type="body" idx="4294967295"/>
          </p:nvPr>
        </p:nvSpPr>
        <p:spPr>
          <a:xfrm>
            <a:off x="817563" y="1628775"/>
            <a:ext cx="7499350" cy="3987800"/>
          </a:xfrm>
          <a:extLst>
            <a:ext uri="{909E8E84-426E-40DD-AFC4-6F175D3DCCD1}">
              <a14:hiddenFill xmlns:a14="http://schemas.microsoft.com/office/drawing/2010/main">
                <a:solidFill>
                  <a:srgbClr val="FFFFFF"/>
                </a:solidFill>
              </a14:hiddenFill>
            </a:ext>
          </a:extLst>
        </p:spPr>
        <p:txBody>
          <a:bodyPr/>
          <a:lstStyle/>
          <a:p>
            <a:pPr>
              <a:lnSpc>
                <a:spcPct val="120000"/>
              </a:lnSpc>
              <a:spcBef>
                <a:spcPct val="0"/>
              </a:spcBef>
              <a:buFont typeface="Wingdings" panose="05000000000000000000" pitchFamily="2" charset="2"/>
              <a:buNone/>
            </a:pPr>
            <a:r>
              <a:rPr lang="en-US" altLang="zh-CN" sz="3400" b="1">
                <a:latin typeface="Times New Roman" panose="02020603050405020304" pitchFamily="18" charset="0"/>
              </a:rPr>
              <a:t>3. A: This restaurant is always very </a:t>
            </a:r>
          </a:p>
          <a:p>
            <a:pPr>
              <a:lnSpc>
                <a:spcPct val="120000"/>
              </a:lnSpc>
              <a:spcBef>
                <a:spcPct val="0"/>
              </a:spcBef>
              <a:buFont typeface="Wingdings" panose="05000000000000000000" pitchFamily="2" charset="2"/>
              <a:buNone/>
            </a:pPr>
            <a:r>
              <a:rPr lang="en-US" altLang="zh-CN" sz="3400" b="1">
                <a:latin typeface="Times New Roman" panose="02020603050405020304" pitchFamily="18" charset="0"/>
              </a:rPr>
              <a:t>         crowded.</a:t>
            </a:r>
          </a:p>
          <a:p>
            <a:pPr>
              <a:lnSpc>
                <a:spcPct val="120000"/>
              </a:lnSpc>
              <a:spcBef>
                <a:spcPct val="0"/>
              </a:spcBef>
              <a:buFont typeface="Wingdings" panose="05000000000000000000" pitchFamily="2" charset="2"/>
              <a:buNone/>
            </a:pPr>
            <a:r>
              <a:rPr lang="en-US" altLang="zh-CN" sz="3400" b="1">
                <a:latin typeface="Times New Roman" panose="02020603050405020304" pitchFamily="18" charset="0"/>
              </a:rPr>
              <a:t>    B: The food ________________.</a:t>
            </a:r>
          </a:p>
          <a:p>
            <a:pPr>
              <a:lnSpc>
                <a:spcPct val="120000"/>
              </a:lnSpc>
              <a:spcBef>
                <a:spcPct val="0"/>
              </a:spcBef>
              <a:buFont typeface="Wingdings" panose="05000000000000000000" pitchFamily="2" charset="2"/>
              <a:buNone/>
            </a:pPr>
            <a:r>
              <a:rPr lang="en-US" altLang="zh-CN" sz="3400" b="1">
                <a:latin typeface="Times New Roman" panose="02020603050405020304" pitchFamily="18" charset="0"/>
              </a:rPr>
              <a:t>4. A: Whenever I try to read this book, </a:t>
            </a:r>
          </a:p>
          <a:p>
            <a:pPr>
              <a:lnSpc>
                <a:spcPct val="120000"/>
              </a:lnSpc>
              <a:spcBef>
                <a:spcPct val="0"/>
              </a:spcBef>
              <a:buFont typeface="Wingdings" panose="05000000000000000000" pitchFamily="2" charset="2"/>
              <a:buNone/>
            </a:pPr>
            <a:r>
              <a:rPr lang="en-US" altLang="zh-CN" sz="3400" b="1">
                <a:latin typeface="Times New Roman" panose="02020603050405020304" pitchFamily="18" charset="0"/>
              </a:rPr>
              <a:t>         I </a:t>
            </a:r>
            <a:r>
              <a:rPr lang="en-US" altLang="zh-CN" sz="3400" b="1">
                <a:solidFill>
                  <a:srgbClr val="FF0000"/>
                </a:solidFill>
                <a:latin typeface="Times New Roman" panose="02020603050405020304" pitchFamily="18" charset="0"/>
              </a:rPr>
              <a:t>feel </a:t>
            </a:r>
            <a:r>
              <a:rPr lang="en-US" altLang="zh-CN" sz="3400" b="1" u="sng">
                <a:solidFill>
                  <a:srgbClr val="FF0000"/>
                </a:solidFill>
                <a:latin typeface="Times New Roman" panose="02020603050405020304" pitchFamily="18" charset="0"/>
              </a:rPr>
              <a:t>sleepy</a:t>
            </a:r>
            <a:r>
              <a:rPr lang="en-US" altLang="zh-CN" sz="3400" b="1">
                <a:latin typeface="Times New Roman" panose="02020603050405020304" pitchFamily="18" charset="0"/>
              </a:rPr>
              <a:t>.</a:t>
            </a:r>
          </a:p>
          <a:p>
            <a:pPr>
              <a:lnSpc>
                <a:spcPct val="120000"/>
              </a:lnSpc>
              <a:spcBef>
                <a:spcPct val="0"/>
              </a:spcBef>
              <a:buFont typeface="Wingdings" panose="05000000000000000000" pitchFamily="2" charset="2"/>
              <a:buNone/>
            </a:pPr>
            <a:r>
              <a:rPr lang="en-US" altLang="zh-CN" sz="3400" b="1">
                <a:latin typeface="Times New Roman" panose="02020603050405020304" pitchFamily="18" charset="0"/>
              </a:rPr>
              <a:t>    B: It can’t _________________.</a:t>
            </a:r>
            <a:endParaRPr lang="en-US" altLang="zh-CN" sz="3400">
              <a:latin typeface="Times New Roman" panose="02020603050405020304" pitchFamily="18" charset="0"/>
            </a:endParaRPr>
          </a:p>
        </p:txBody>
      </p:sp>
      <p:sp>
        <p:nvSpPr>
          <p:cNvPr id="98307" name="Text Box 4"/>
          <p:cNvSpPr txBox="1">
            <a:spLocks noChangeArrowheads="1"/>
          </p:cNvSpPr>
          <p:nvPr/>
        </p:nvSpPr>
        <p:spPr bwMode="auto">
          <a:xfrm>
            <a:off x="3622675" y="2851150"/>
            <a:ext cx="339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400" b="1">
                <a:solidFill>
                  <a:srgbClr val="FF0000"/>
                </a:solidFill>
                <a:latin typeface="Times New Roman" panose="02020603050405020304" pitchFamily="18" charset="0"/>
              </a:rPr>
              <a:t>must be delicious</a:t>
            </a:r>
          </a:p>
        </p:txBody>
      </p:sp>
      <p:sp>
        <p:nvSpPr>
          <p:cNvPr id="98308" name="Text Box 5"/>
          <p:cNvSpPr txBox="1">
            <a:spLocks noChangeArrowheads="1"/>
          </p:cNvSpPr>
          <p:nvPr/>
        </p:nvSpPr>
        <p:spPr bwMode="auto">
          <a:xfrm>
            <a:off x="3276600" y="4724400"/>
            <a:ext cx="46482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400" b="1">
                <a:solidFill>
                  <a:srgbClr val="FF0000"/>
                </a:solidFill>
                <a:latin typeface="Times New Roman" panose="02020603050405020304" pitchFamily="18" charset="0"/>
              </a:rPr>
              <a:t> be very interesting</a:t>
            </a:r>
          </a:p>
        </p:txBody>
      </p:sp>
      <p:sp>
        <p:nvSpPr>
          <p:cNvPr id="98309" name="Text Box 6"/>
          <p:cNvSpPr txBox="1">
            <a:spLocks noChangeArrowheads="1"/>
          </p:cNvSpPr>
          <p:nvPr/>
        </p:nvSpPr>
        <p:spPr bwMode="auto">
          <a:xfrm>
            <a:off x="4500563" y="4292600"/>
            <a:ext cx="1584325" cy="517525"/>
          </a:xfrm>
          <a:prstGeom prst="rect">
            <a:avLst/>
          </a:prstGeom>
          <a:noFill/>
          <a:ln>
            <a:noFill/>
          </a:ln>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i="1">
                <a:solidFill>
                  <a:schemeClr val="bg1"/>
                </a:solidFill>
                <a:latin typeface="Times New Roman" panose="02020603050405020304" pitchFamily="18" charset="0"/>
              </a:rPr>
              <a:t>adj.</a:t>
            </a:r>
            <a:r>
              <a:rPr lang="en-US" altLang="zh-CN" sz="2800" b="1">
                <a:solidFill>
                  <a:schemeClr val="bg1"/>
                </a:solidFill>
                <a:latin typeface="Times New Roman" panose="02020603050405020304" pitchFamily="18" charset="0"/>
              </a:rPr>
              <a:t> </a:t>
            </a:r>
            <a:r>
              <a:rPr lang="zh-CN" altLang="en-US" sz="2800" b="1">
                <a:solidFill>
                  <a:schemeClr val="bg1"/>
                </a:solidFill>
                <a:latin typeface="Times New Roman" panose="02020603050405020304" pitchFamily="18" charset="0"/>
              </a:rPr>
              <a:t>困的</a:t>
            </a:r>
          </a:p>
        </p:txBody>
      </p:sp>
      <p:sp>
        <p:nvSpPr>
          <p:cNvPr id="20486" name="Line 7"/>
          <p:cNvSpPr>
            <a:spLocks noChangeShapeType="1"/>
          </p:cNvSpPr>
          <p:nvPr/>
        </p:nvSpPr>
        <p:spPr bwMode="auto">
          <a:xfrm>
            <a:off x="4067175" y="4508500"/>
            <a:ext cx="433388" cy="0"/>
          </a:xfrm>
          <a:prstGeom prst="line">
            <a:avLst/>
          </a:prstGeom>
          <a:noFill/>
          <a:ln w="25400">
            <a:solidFill>
              <a:srgbClr val="FF99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Tree>
    <p:custDataLst>
      <p:tags r:id="rId1"/>
    </p:custData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additive="base">
                                        <p:cTn id="7" dur="500" fill="hold"/>
                                        <p:tgtEl>
                                          <p:spTgt spid="20486"/>
                                        </p:tgtEl>
                                        <p:attrNameLst>
                                          <p:attrName>ppt_x</p:attrName>
                                        </p:attrNameLst>
                                      </p:cBhvr>
                                      <p:tavLst>
                                        <p:tav tm="0">
                                          <p:val>
                                            <p:strVal val="#ppt_x"/>
                                          </p:val>
                                        </p:tav>
                                        <p:tav tm="100000">
                                          <p:val>
                                            <p:strVal val="#ppt_x"/>
                                          </p:val>
                                        </p:tav>
                                      </p:tavLst>
                                    </p:anim>
                                    <p:anim calcmode="lin" valueType="num">
                                      <p:cBhvr additive="base">
                                        <p:cTn id="8" dur="500" fill="hold"/>
                                        <p:tgtEl>
                                          <p:spTgt spid="2048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8309"/>
                                        </p:tgtEl>
                                        <p:attrNameLst>
                                          <p:attrName>style.visibility</p:attrName>
                                        </p:attrNameLst>
                                      </p:cBhvr>
                                      <p:to>
                                        <p:strVal val="visible"/>
                                      </p:to>
                                    </p:set>
                                    <p:anim calcmode="lin" valueType="num">
                                      <p:cBhvr additive="base">
                                        <p:cTn id="11" dur="500" fill="hold"/>
                                        <p:tgtEl>
                                          <p:spTgt spid="98309"/>
                                        </p:tgtEl>
                                        <p:attrNameLst>
                                          <p:attrName>ppt_x</p:attrName>
                                        </p:attrNameLst>
                                      </p:cBhvr>
                                      <p:tavLst>
                                        <p:tav tm="0">
                                          <p:val>
                                            <p:strVal val="#ppt_x"/>
                                          </p:val>
                                        </p:tav>
                                        <p:tav tm="100000">
                                          <p:val>
                                            <p:strVal val="#ppt_x"/>
                                          </p:val>
                                        </p:tav>
                                      </p:tavLst>
                                    </p:anim>
                                    <p:anim calcmode="lin" valueType="num">
                                      <p:cBhvr additive="base">
                                        <p:cTn id="12" dur="500" fill="hold"/>
                                        <p:tgtEl>
                                          <p:spTgt spid="9830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98307"/>
                                        </p:tgtEl>
                                        <p:attrNameLst>
                                          <p:attrName>style.visibility</p:attrName>
                                        </p:attrNameLst>
                                      </p:cBhvr>
                                      <p:to>
                                        <p:strVal val="visible"/>
                                      </p:to>
                                    </p:set>
                                    <p:anim calcmode="lin" valueType="num">
                                      <p:cBhvr>
                                        <p:cTn id="17" dur="500" fill="hold"/>
                                        <p:tgtEl>
                                          <p:spTgt spid="98307"/>
                                        </p:tgtEl>
                                        <p:attrNameLst>
                                          <p:attrName>ppt_w</p:attrName>
                                        </p:attrNameLst>
                                      </p:cBhvr>
                                      <p:tavLst>
                                        <p:tav tm="0">
                                          <p:val>
                                            <p:strVal val="#ppt_w*0.70"/>
                                          </p:val>
                                        </p:tav>
                                        <p:tav tm="100000">
                                          <p:val>
                                            <p:strVal val="#ppt_w"/>
                                          </p:val>
                                        </p:tav>
                                      </p:tavLst>
                                    </p:anim>
                                    <p:anim calcmode="lin" valueType="num">
                                      <p:cBhvr>
                                        <p:cTn id="18" dur="500" fill="hold"/>
                                        <p:tgtEl>
                                          <p:spTgt spid="98307"/>
                                        </p:tgtEl>
                                        <p:attrNameLst>
                                          <p:attrName>ppt_h</p:attrName>
                                        </p:attrNameLst>
                                      </p:cBhvr>
                                      <p:tavLst>
                                        <p:tav tm="0">
                                          <p:val>
                                            <p:strVal val="#ppt_h"/>
                                          </p:val>
                                        </p:tav>
                                        <p:tav tm="100000">
                                          <p:val>
                                            <p:strVal val="#ppt_h"/>
                                          </p:val>
                                        </p:tav>
                                      </p:tavLst>
                                    </p:anim>
                                    <p:animEffect transition="in" filter="fade">
                                      <p:cBhvr>
                                        <p:cTn id="19" dur="500"/>
                                        <p:tgtEl>
                                          <p:spTgt spid="98307"/>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98308"/>
                                        </p:tgtEl>
                                        <p:attrNameLst>
                                          <p:attrName>style.visibility</p:attrName>
                                        </p:attrNameLst>
                                      </p:cBhvr>
                                      <p:to>
                                        <p:strVal val="visible"/>
                                      </p:to>
                                    </p:set>
                                    <p:anim calcmode="lin" valueType="num">
                                      <p:cBhvr>
                                        <p:cTn id="24" dur="500" fill="hold"/>
                                        <p:tgtEl>
                                          <p:spTgt spid="98308"/>
                                        </p:tgtEl>
                                        <p:attrNameLst>
                                          <p:attrName>ppt_w</p:attrName>
                                        </p:attrNameLst>
                                      </p:cBhvr>
                                      <p:tavLst>
                                        <p:tav tm="0">
                                          <p:val>
                                            <p:strVal val="#ppt_w*0.70"/>
                                          </p:val>
                                        </p:tav>
                                        <p:tav tm="100000">
                                          <p:val>
                                            <p:strVal val="#ppt_w"/>
                                          </p:val>
                                        </p:tav>
                                      </p:tavLst>
                                    </p:anim>
                                    <p:anim calcmode="lin" valueType="num">
                                      <p:cBhvr>
                                        <p:cTn id="25" dur="500" fill="hold"/>
                                        <p:tgtEl>
                                          <p:spTgt spid="98308"/>
                                        </p:tgtEl>
                                        <p:attrNameLst>
                                          <p:attrName>ppt_h</p:attrName>
                                        </p:attrNameLst>
                                      </p:cBhvr>
                                      <p:tavLst>
                                        <p:tav tm="0">
                                          <p:val>
                                            <p:strVal val="#ppt_h"/>
                                          </p:val>
                                        </p:tav>
                                        <p:tav tm="100000">
                                          <p:val>
                                            <p:strVal val="#ppt_h"/>
                                          </p:val>
                                        </p:tav>
                                      </p:tavLst>
                                    </p:anim>
                                    <p:animEffect transition="in" filter="fade">
                                      <p:cBhvr>
                                        <p:cTn id="26" dur="500"/>
                                        <p:tgtEl>
                                          <p:spTgt spid="98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p:bldP spid="98308" grpId="0"/>
      <p:bldP spid="98309" grpId="0" bldLvl="0"/>
      <p:bldP spid="20486"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Text Box 3"/>
          <p:cNvSpPr txBox="1">
            <a:spLocks noChangeArrowheads="1"/>
          </p:cNvSpPr>
          <p:nvPr/>
        </p:nvSpPr>
        <p:spPr bwMode="auto">
          <a:xfrm>
            <a:off x="1676400" y="1219200"/>
            <a:ext cx="7048500" cy="1685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2400" b="1" dirty="0">
                <a:solidFill>
                  <a:srgbClr val="0066FF"/>
                </a:solidFill>
              </a:rPr>
              <a:t>Look at this picture of a room. How much can you tell about the person who lives here? </a:t>
            </a:r>
            <a:r>
              <a:rPr lang="en-US" altLang="zh-CN" sz="2400" b="1" dirty="0">
                <a:solidFill>
                  <a:srgbClr val="FF0000"/>
                </a:solidFill>
              </a:rPr>
              <a:t>Is it a boy or a girl? </a:t>
            </a:r>
            <a:r>
              <a:rPr lang="en-US" altLang="zh-CN" sz="2400" b="1" dirty="0">
                <a:solidFill>
                  <a:srgbClr val="0066FF"/>
                </a:solidFill>
              </a:rPr>
              <a:t>What are his/her </a:t>
            </a:r>
            <a:r>
              <a:rPr lang="en-US" altLang="zh-CN" sz="2400" b="1" dirty="0">
                <a:solidFill>
                  <a:srgbClr val="FF0000"/>
                </a:solidFill>
              </a:rPr>
              <a:t>hobbies</a:t>
            </a:r>
            <a:r>
              <a:rPr lang="en-US" altLang="zh-CN" sz="2400" b="1" dirty="0">
                <a:solidFill>
                  <a:srgbClr val="0066FF"/>
                </a:solidFill>
              </a:rPr>
              <a:t>? Discuss your ideas with a partner.</a:t>
            </a:r>
          </a:p>
        </p:txBody>
      </p:sp>
      <p:pic>
        <p:nvPicPr>
          <p:cNvPr id="21507" name="Picture 4"/>
          <p:cNvPicPr>
            <a:picLocks noChangeAspect="1" noChangeArrowheads="1"/>
          </p:cNvPicPr>
          <p:nvPr/>
        </p:nvPicPr>
        <p:blipFill>
          <a:blip r:embed="rId3"/>
          <a:srcRect/>
          <a:stretch>
            <a:fillRect/>
          </a:stretch>
        </p:blipFill>
        <p:spPr bwMode="auto">
          <a:xfrm>
            <a:off x="1828800" y="3429000"/>
            <a:ext cx="4389438" cy="249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32" name="Oval 2"/>
          <p:cNvSpPr>
            <a:spLocks noChangeArrowheads="1"/>
          </p:cNvSpPr>
          <p:nvPr/>
        </p:nvSpPr>
        <p:spPr bwMode="auto">
          <a:xfrm>
            <a:off x="609600" y="1149352"/>
            <a:ext cx="720725" cy="701675"/>
          </a:xfrm>
          <a:prstGeom prst="ellipse">
            <a:avLst/>
          </a:prstGeom>
          <a:noFill/>
          <a:ln>
            <a:noFill/>
          </a:ln>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4000" b="1" dirty="0"/>
              <a:t>4c</a:t>
            </a:r>
          </a:p>
        </p:txBody>
      </p:sp>
    </p:spTree>
    <p:custDataLst>
      <p:tags r:id="rId1"/>
    </p:custData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1507"/>
                                        </p:tgtEl>
                                        <p:attrNameLst>
                                          <p:attrName>style.visibility</p:attrName>
                                        </p:attrNameLst>
                                      </p:cBhvr>
                                      <p:to>
                                        <p:strVal val="visible"/>
                                      </p:to>
                                    </p:set>
                                    <p:anim calcmode="lin" valueType="num">
                                      <p:cBhvr>
                                        <p:cTn id="7" dur="500" fill="hold"/>
                                        <p:tgtEl>
                                          <p:spTgt spid="21507"/>
                                        </p:tgtEl>
                                        <p:attrNameLst>
                                          <p:attrName>ppt_w</p:attrName>
                                        </p:attrNameLst>
                                      </p:cBhvr>
                                      <p:tavLst>
                                        <p:tav tm="0">
                                          <p:val>
                                            <p:fltVal val="0"/>
                                          </p:val>
                                        </p:tav>
                                        <p:tav tm="100000">
                                          <p:val>
                                            <p:strVal val="#ppt_w"/>
                                          </p:val>
                                        </p:tav>
                                      </p:tavLst>
                                    </p:anim>
                                    <p:anim calcmode="lin" valueType="num">
                                      <p:cBhvr>
                                        <p:cTn id="8" dur="500" fill="hold"/>
                                        <p:tgtEl>
                                          <p:spTgt spid="21507"/>
                                        </p:tgtEl>
                                        <p:attrNameLst>
                                          <p:attrName>ppt_h</p:attrName>
                                        </p:attrNameLst>
                                      </p:cBhvr>
                                      <p:tavLst>
                                        <p:tav tm="0">
                                          <p:val>
                                            <p:fltVal val="0"/>
                                          </p:val>
                                        </p:tav>
                                        <p:tav tm="100000">
                                          <p:val>
                                            <p:strVal val="#ppt_h"/>
                                          </p:val>
                                        </p:tav>
                                      </p:tavLst>
                                    </p:anim>
                                    <p:animEffect transition="in" filter="fade">
                                      <p:cBhvr>
                                        <p:cTn id="9"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0354" name="Picture 8"/>
          <p:cNvPicPr>
            <a:picLocks noChangeAspect="1" noChangeArrowheads="1"/>
          </p:cNvPicPr>
          <p:nvPr/>
        </p:nvPicPr>
        <p:blipFill>
          <a:blip r:embed="rId3" cstate="email"/>
          <a:srcRect/>
          <a:stretch>
            <a:fillRect/>
          </a:stretch>
        </p:blipFill>
        <p:spPr bwMode="auto">
          <a:xfrm>
            <a:off x="3636963" y="2274888"/>
            <a:ext cx="2592387" cy="220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AutoShape 9"/>
          <p:cNvSpPr>
            <a:spLocks noChangeArrowheads="1"/>
          </p:cNvSpPr>
          <p:nvPr/>
        </p:nvSpPr>
        <p:spPr bwMode="auto">
          <a:xfrm>
            <a:off x="1500981" y="685800"/>
            <a:ext cx="5943600" cy="1438275"/>
          </a:xfrm>
          <a:prstGeom prst="wedgeRoundRectCallout">
            <a:avLst>
              <a:gd name="adj1" fmla="val 74"/>
              <a:gd name="adj2" fmla="val 81630"/>
              <a:gd name="adj3" fmla="val 16667"/>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lgn="l">
              <a:lnSpc>
                <a:spcPct val="110000"/>
              </a:lnSpc>
            </a:pPr>
            <a:r>
              <a:rPr lang="en-US" altLang="zh-CN" sz="3400" b="1" dirty="0">
                <a:latin typeface="Times New Roman" panose="02020603050405020304" pitchFamily="18" charset="0"/>
              </a:rPr>
              <a:t>It </a:t>
            </a:r>
            <a:r>
              <a:rPr lang="en-US" altLang="zh-CN" sz="3400" b="1" u="sng" dirty="0">
                <a:solidFill>
                  <a:srgbClr val="FF0000"/>
                </a:solidFill>
                <a:latin typeface="Times New Roman" panose="02020603050405020304" pitchFamily="18" charset="0"/>
              </a:rPr>
              <a:t>could be </a:t>
            </a:r>
            <a:r>
              <a:rPr lang="en-US" altLang="zh-CN" sz="3400" b="1" dirty="0">
                <a:latin typeface="Times New Roman" panose="02020603050405020304" pitchFamily="18" charset="0"/>
              </a:rPr>
              <a:t>a girl’s room</a:t>
            </a:r>
          </a:p>
          <a:p>
            <a:pPr algn="l">
              <a:lnSpc>
                <a:spcPct val="110000"/>
              </a:lnSpc>
            </a:pPr>
            <a:r>
              <a:rPr lang="en-US" altLang="zh-CN" sz="3400" b="1" dirty="0">
                <a:solidFill>
                  <a:srgbClr val="0000FF"/>
                </a:solidFill>
                <a:latin typeface="Times New Roman" panose="02020603050405020304" pitchFamily="18" charset="0"/>
              </a:rPr>
              <a:t> because </a:t>
            </a:r>
            <a:r>
              <a:rPr lang="en-US" altLang="zh-CN" sz="3400" b="1" dirty="0">
                <a:latin typeface="Times New Roman" panose="02020603050405020304" pitchFamily="18" charset="0"/>
              </a:rPr>
              <a:t>it’s very tidy.</a:t>
            </a:r>
          </a:p>
        </p:txBody>
      </p:sp>
      <p:sp>
        <p:nvSpPr>
          <p:cNvPr id="100356" name="AutoShape 10"/>
          <p:cNvSpPr>
            <a:spLocks noChangeArrowheads="1"/>
          </p:cNvSpPr>
          <p:nvPr/>
        </p:nvSpPr>
        <p:spPr bwMode="auto">
          <a:xfrm>
            <a:off x="990600" y="4598988"/>
            <a:ext cx="6964362" cy="1944688"/>
          </a:xfrm>
          <a:prstGeom prst="wedgeRoundRectCallout">
            <a:avLst>
              <a:gd name="adj1" fmla="val 12648"/>
              <a:gd name="adj2" fmla="val -74491"/>
              <a:gd name="adj3" fmla="val 16667"/>
            </a:avLst>
          </a:prstGeom>
          <a:noFill/>
          <a:ln>
            <a:noFill/>
          </a:ln>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lgn="l">
              <a:lnSpc>
                <a:spcPct val="110000"/>
              </a:lnSpc>
            </a:pPr>
            <a:r>
              <a:rPr lang="en-US" altLang="zh-CN" sz="3400" b="1" u="sng" dirty="0">
                <a:solidFill>
                  <a:srgbClr val="FF0000"/>
                </a:solidFill>
                <a:latin typeface="Times New Roman" panose="02020603050405020304" pitchFamily="18" charset="0"/>
              </a:rPr>
              <a:t>I guess so</a:t>
            </a:r>
            <a:r>
              <a:rPr lang="en-US" altLang="zh-CN" sz="3400" b="1" dirty="0">
                <a:latin typeface="Times New Roman" panose="02020603050405020304" pitchFamily="18" charset="0"/>
              </a:rPr>
              <a:t>. But it </a:t>
            </a:r>
            <a:r>
              <a:rPr lang="en-US" altLang="zh-CN" sz="3400" b="1" u="sng" dirty="0">
                <a:solidFill>
                  <a:srgbClr val="FF0000"/>
                </a:solidFill>
                <a:latin typeface="Times New Roman" panose="02020603050405020304" pitchFamily="18" charset="0"/>
              </a:rPr>
              <a:t>might be</a:t>
            </a:r>
            <a:r>
              <a:rPr lang="en-US" altLang="zh-CN" sz="3400" b="1" dirty="0">
                <a:solidFill>
                  <a:srgbClr val="FF0000"/>
                </a:solidFill>
                <a:latin typeface="Times New Roman" panose="02020603050405020304" pitchFamily="18" charset="0"/>
              </a:rPr>
              <a:t> </a:t>
            </a:r>
            <a:r>
              <a:rPr lang="en-US" altLang="zh-CN" sz="3400" b="1" dirty="0">
                <a:latin typeface="Times New Roman" panose="02020603050405020304" pitchFamily="18" charset="0"/>
              </a:rPr>
              <a:t>a boy’s room </a:t>
            </a:r>
            <a:r>
              <a:rPr lang="en-US" altLang="zh-CN" sz="3400" b="1" dirty="0">
                <a:solidFill>
                  <a:srgbClr val="0000FF"/>
                </a:solidFill>
                <a:latin typeface="Times New Roman" panose="02020603050405020304" pitchFamily="18" charset="0"/>
              </a:rPr>
              <a:t>because</a:t>
            </a:r>
            <a:r>
              <a:rPr lang="en-US" altLang="zh-CN" sz="3400" b="1" dirty="0">
                <a:latin typeface="Times New Roman" panose="02020603050405020304" pitchFamily="18" charset="0"/>
              </a:rPr>
              <a:t> the clothes </a:t>
            </a:r>
            <a:r>
              <a:rPr lang="en-US" altLang="zh-CN" sz="3400" b="1" u="sng" dirty="0">
                <a:solidFill>
                  <a:srgbClr val="FF0000"/>
                </a:solidFill>
                <a:latin typeface="Times New Roman" panose="02020603050405020304" pitchFamily="18" charset="0"/>
              </a:rPr>
              <a:t>look like</a:t>
            </a:r>
            <a:r>
              <a:rPr lang="en-US" altLang="zh-CN" sz="3400" b="1" dirty="0">
                <a:solidFill>
                  <a:srgbClr val="FF0000"/>
                </a:solidFill>
                <a:latin typeface="Times New Roman" panose="02020603050405020304" pitchFamily="18" charset="0"/>
              </a:rPr>
              <a:t> </a:t>
            </a:r>
            <a:r>
              <a:rPr lang="en-US" altLang="zh-CN" sz="3400" b="1" dirty="0">
                <a:latin typeface="Times New Roman" panose="02020603050405020304" pitchFamily="18" charset="0"/>
              </a:rPr>
              <a:t>boys’ clothes.</a:t>
            </a:r>
          </a:p>
        </p:txBody>
      </p:sp>
    </p:spTree>
    <p:custDataLst>
      <p:tags r:id="rId1"/>
    </p:custData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00355"/>
                                        </p:tgtEl>
                                        <p:attrNameLst>
                                          <p:attrName>style.visibility</p:attrName>
                                        </p:attrNameLst>
                                      </p:cBhvr>
                                      <p:to>
                                        <p:strVal val="visible"/>
                                      </p:to>
                                    </p:set>
                                    <p:animEffect transition="in" filter="wipe(down)">
                                      <p:cBhvr>
                                        <p:cTn id="7" dur="500"/>
                                        <p:tgtEl>
                                          <p:spTgt spid="10035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0356"/>
                                        </p:tgtEl>
                                        <p:attrNameLst>
                                          <p:attrName>style.visibility</p:attrName>
                                        </p:attrNameLst>
                                      </p:cBhvr>
                                      <p:to>
                                        <p:strVal val="visible"/>
                                      </p:to>
                                    </p:set>
                                    <p:animEffect transition="in" filter="randombar(horizontal)">
                                      <p:cBhvr>
                                        <p:cTn id="12" dur="500"/>
                                        <p:tgtEl>
                                          <p:spTgt spid="100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ldLvl="0"/>
      <p:bldP spid="100356" grpId="0" bldLvl="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4"/>
          <p:cNvSpPr>
            <a:spLocks noGrp="1" noChangeArrowheads="1"/>
          </p:cNvSpPr>
          <p:nvPr>
            <p:ph type="body" idx="4294967295"/>
          </p:nvPr>
        </p:nvSpPr>
        <p:spPr>
          <a:xfrm>
            <a:off x="900113" y="2420938"/>
            <a:ext cx="7354887" cy="3240087"/>
          </a:xfrm>
          <a:extLst>
            <a:ext uri="{909E8E84-426E-40DD-AFC4-6F175D3DCCD1}">
              <a14:hiddenFill xmlns:a14="http://schemas.microsoft.com/office/drawing/2010/main">
                <a:solidFill>
                  <a:srgbClr val="FFFFFF"/>
                </a:solidFill>
              </a14:hiddenFill>
            </a:ext>
          </a:extLst>
        </p:spPr>
        <p:txBody>
          <a:bodyPr/>
          <a:lstStyle/>
          <a:p>
            <a:pPr marL="990600" indent="-990600">
              <a:lnSpc>
                <a:spcPct val="120000"/>
              </a:lnSpc>
              <a:spcBef>
                <a:spcPct val="0"/>
              </a:spcBef>
              <a:buFont typeface="Wingdings" panose="05000000000000000000" pitchFamily="2" charset="2"/>
              <a:buNone/>
            </a:pPr>
            <a:r>
              <a:rPr lang="en-US" altLang="zh-CN" sz="3400" b="1" dirty="0">
                <a:latin typeface="Times New Roman" panose="02020603050405020304" pitchFamily="18" charset="0"/>
              </a:rPr>
              <a:t>1. </a:t>
            </a:r>
            <a:r>
              <a:rPr lang="en-US" altLang="zh-CN" sz="3400" b="1" dirty="0">
                <a:latin typeface="Times New Roman" panose="02020603050405020304" pitchFamily="18" charset="0"/>
                <a:cs typeface="Times New Roman" panose="02020603050405020304" pitchFamily="18" charset="0"/>
              </a:rPr>
              <a:t>— Excuse me. Is this the right way to the Summer Palace?</a:t>
            </a:r>
          </a:p>
          <a:p>
            <a:pPr marL="990600" indent="-990600">
              <a:lnSpc>
                <a:spcPct val="120000"/>
              </a:lnSpc>
              <a:spcBef>
                <a:spcPct val="0"/>
              </a:spcBef>
              <a:buFont typeface="Wingdings" panose="05000000000000000000" pitchFamily="2" charset="2"/>
              <a:buNone/>
            </a:pPr>
            <a:r>
              <a:rPr lang="en-US" altLang="zh-CN" sz="3400" b="1" dirty="0">
                <a:latin typeface="Times New Roman" panose="02020603050405020304" pitchFamily="18" charset="0"/>
              </a:rPr>
              <a:t>    </a:t>
            </a:r>
            <a:r>
              <a:rPr lang="en-US" altLang="zh-CN" sz="3400" b="1" dirty="0">
                <a:latin typeface="Times New Roman" panose="02020603050405020304" pitchFamily="18" charset="0"/>
                <a:cs typeface="Times New Roman" panose="02020603050405020304" pitchFamily="18" charset="0"/>
              </a:rPr>
              <a:t>— Sorry, I am not sure. It _____ be.</a:t>
            </a:r>
          </a:p>
          <a:p>
            <a:pPr marL="990600" indent="-990600">
              <a:lnSpc>
                <a:spcPct val="120000"/>
              </a:lnSpc>
              <a:spcBef>
                <a:spcPct val="0"/>
              </a:spcBef>
              <a:buFont typeface="Wingdings" panose="05000000000000000000" pitchFamily="2" charset="2"/>
              <a:buNone/>
            </a:pPr>
            <a:r>
              <a:rPr lang="en-US" altLang="zh-CN" sz="3400" b="1" dirty="0">
                <a:latin typeface="Times New Roman" panose="02020603050405020304" pitchFamily="18" charset="0"/>
                <a:cs typeface="Times New Roman" panose="02020603050405020304" pitchFamily="18" charset="0"/>
              </a:rPr>
              <a:t>    A. might          B. will    </a:t>
            </a:r>
          </a:p>
          <a:p>
            <a:pPr marL="990600" indent="-990600">
              <a:lnSpc>
                <a:spcPct val="120000"/>
              </a:lnSpc>
              <a:spcBef>
                <a:spcPct val="0"/>
              </a:spcBef>
              <a:buFont typeface="Wingdings" panose="05000000000000000000" pitchFamily="2" charset="2"/>
              <a:buNone/>
            </a:pPr>
            <a:r>
              <a:rPr lang="en-US" altLang="zh-CN" sz="3400" b="1" dirty="0">
                <a:latin typeface="Times New Roman" panose="02020603050405020304" pitchFamily="18" charset="0"/>
                <a:cs typeface="Times New Roman" panose="02020603050405020304" pitchFamily="18" charset="0"/>
              </a:rPr>
              <a:t>    C. must            D. can</a:t>
            </a:r>
          </a:p>
        </p:txBody>
      </p:sp>
      <p:pic>
        <p:nvPicPr>
          <p:cNvPr id="101379" name="Picture 6" descr="exercises"/>
          <p:cNvPicPr>
            <a:picLocks noChangeAspect="1" noChangeArrowheads="1"/>
          </p:cNvPicPr>
          <p:nvPr/>
        </p:nvPicPr>
        <p:blipFill>
          <a:blip r:embed="rId3" cstate="email"/>
          <a:srcRect/>
          <a:stretch>
            <a:fillRect/>
          </a:stretch>
        </p:blipFill>
        <p:spPr bwMode="auto">
          <a:xfrm>
            <a:off x="2796381" y="584201"/>
            <a:ext cx="3024187"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80" name="Text Box 7"/>
          <p:cNvSpPr txBox="1">
            <a:spLocks noChangeArrowheads="1"/>
          </p:cNvSpPr>
          <p:nvPr/>
        </p:nvSpPr>
        <p:spPr bwMode="auto">
          <a:xfrm>
            <a:off x="900113" y="1773238"/>
            <a:ext cx="68405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400" b="1" dirty="0">
                <a:solidFill>
                  <a:srgbClr val="0066FF"/>
                </a:solidFill>
              </a:rPr>
              <a:t>Choose the correct answer.</a:t>
            </a:r>
          </a:p>
        </p:txBody>
      </p:sp>
      <p:pic>
        <p:nvPicPr>
          <p:cNvPr id="23557" name="Picture 8" descr="smile"/>
          <p:cNvPicPr>
            <a:picLocks noChangeAspect="1" noChangeArrowheads="1"/>
          </p:cNvPicPr>
          <p:nvPr/>
        </p:nvPicPr>
        <p:blipFill>
          <a:blip r:embed="rId4" cstate="email"/>
          <a:srcRect/>
          <a:stretch>
            <a:fillRect/>
          </a:stretch>
        </p:blipFill>
        <p:spPr bwMode="auto">
          <a:xfrm>
            <a:off x="1258888" y="4365625"/>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82" name="文本框 23557"/>
          <p:cNvSpPr txBox="1">
            <a:spLocks noChangeArrowheads="1"/>
          </p:cNvSpPr>
          <p:nvPr/>
        </p:nvSpPr>
        <p:spPr bwMode="auto">
          <a:xfrm>
            <a:off x="4308475" y="3246438"/>
            <a:ext cx="527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b="1">
                <a:latin typeface="Times New Roman" panose="02020603050405020304" pitchFamily="18" charset="0"/>
              </a:rPr>
              <a:t>___</a:t>
            </a:r>
          </a:p>
        </p:txBody>
      </p:sp>
    </p:spTree>
    <p:custDataLst>
      <p:tags r:id="rId1"/>
    </p:custData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01378">
                                            <p:txEl>
                                              <p:pRg st="0" end="0"/>
                                            </p:txEl>
                                          </p:spTgt>
                                        </p:tgtEl>
                                        <p:attrNameLst>
                                          <p:attrName>style.visibility</p:attrName>
                                        </p:attrNameLst>
                                      </p:cBhvr>
                                      <p:to>
                                        <p:strVal val="visible"/>
                                      </p:to>
                                    </p:set>
                                    <p:animEffect transition="in" filter="blinds(horizontal)">
                                      <p:cBhvr>
                                        <p:cTn id="7" dur="500"/>
                                        <p:tgtEl>
                                          <p:spTgt spid="101378">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01378">
                                            <p:txEl>
                                              <p:pRg st="1" end="1"/>
                                            </p:txEl>
                                          </p:spTgt>
                                        </p:tgtEl>
                                        <p:attrNameLst>
                                          <p:attrName>style.visibility</p:attrName>
                                        </p:attrNameLst>
                                      </p:cBhvr>
                                      <p:to>
                                        <p:strVal val="visible"/>
                                      </p:to>
                                    </p:set>
                                    <p:animEffect transition="in" filter="blinds(horizontal)">
                                      <p:cBhvr>
                                        <p:cTn id="10" dur="500"/>
                                        <p:tgtEl>
                                          <p:spTgt spid="101378">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01378">
                                            <p:txEl>
                                              <p:pRg st="2" end="2"/>
                                            </p:txEl>
                                          </p:spTgt>
                                        </p:tgtEl>
                                        <p:attrNameLst>
                                          <p:attrName>style.visibility</p:attrName>
                                        </p:attrNameLst>
                                      </p:cBhvr>
                                      <p:to>
                                        <p:strVal val="visible"/>
                                      </p:to>
                                    </p:set>
                                    <p:animEffect transition="in" filter="blinds(horizontal)">
                                      <p:cBhvr>
                                        <p:cTn id="13" dur="500"/>
                                        <p:tgtEl>
                                          <p:spTgt spid="101378">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01378">
                                            <p:txEl>
                                              <p:pRg st="3" end="3"/>
                                            </p:txEl>
                                          </p:spTgt>
                                        </p:tgtEl>
                                        <p:attrNameLst>
                                          <p:attrName>style.visibility</p:attrName>
                                        </p:attrNameLst>
                                      </p:cBhvr>
                                      <p:to>
                                        <p:strVal val="visible"/>
                                      </p:to>
                                    </p:set>
                                    <p:animEffect transition="in" filter="blinds(horizontal)">
                                      <p:cBhvr>
                                        <p:cTn id="16" dur="500"/>
                                        <p:tgtEl>
                                          <p:spTgt spid="10137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23557"/>
                                        </p:tgtEl>
                                        <p:attrNameLst>
                                          <p:attrName>style.visibility</p:attrName>
                                        </p:attrNameLst>
                                      </p:cBhvr>
                                      <p:to>
                                        <p:strVal val="visible"/>
                                      </p:to>
                                    </p:set>
                                    <p:animEffect transition="in" filter="wipe(down)">
                                      <p:cBhvr>
                                        <p:cTn id="21" dur="145">
                                          <p:stCondLst>
                                            <p:cond delay="0"/>
                                          </p:stCondLst>
                                        </p:cTn>
                                        <p:tgtEl>
                                          <p:spTgt spid="23557"/>
                                        </p:tgtEl>
                                      </p:cBhvr>
                                    </p:animEffect>
                                    <p:anim calcmode="lin" valueType="num">
                                      <p:cBhvr>
                                        <p:cTn id="22" dur="456" tmFilter="0,0; 0.14,0.36; 0.43,0.73; 0.71,0.91; 1.0,1.0">
                                          <p:stCondLst>
                                            <p:cond delay="0"/>
                                          </p:stCondLst>
                                        </p:cTn>
                                        <p:tgtEl>
                                          <p:spTgt spid="23557"/>
                                        </p:tgtEl>
                                        <p:attrNameLst>
                                          <p:attrName>ppt_x</p:attrName>
                                        </p:attrNameLst>
                                      </p:cBhvr>
                                      <p:tavLst>
                                        <p:tav tm="0">
                                          <p:val>
                                            <p:strVal val="#ppt_x-0.25"/>
                                          </p:val>
                                        </p:tav>
                                        <p:tav tm="100000">
                                          <p:val>
                                            <p:strVal val="#ppt_x"/>
                                          </p:val>
                                        </p:tav>
                                      </p:tavLst>
                                    </p:anim>
                                    <p:anim calcmode="lin" valueType="num">
                                      <p:cBhvr>
                                        <p:cTn id="23" dur="166" tmFilter="0.0,0.0; 0.25,0.07; 0.50,0.2; 0.75,0.467; 1.0,1.0">
                                          <p:stCondLst>
                                            <p:cond delay="0"/>
                                          </p:stCondLst>
                                        </p:cTn>
                                        <p:tgtEl>
                                          <p:spTgt spid="23557"/>
                                        </p:tgtEl>
                                        <p:attrNameLst>
                                          <p:attrName>ppt_y</p:attrName>
                                        </p:attrNameLst>
                                      </p:cBhvr>
                                      <p:tavLst>
                                        <p:tav tm="0" fmla="#ppt_y-sin(pi*$)/3">
                                          <p:val>
                                            <p:fltVal val="0.5"/>
                                          </p:val>
                                        </p:tav>
                                        <p:tav tm="100000">
                                          <p:val>
                                            <p:fltVal val="1"/>
                                          </p:val>
                                        </p:tav>
                                      </p:tavLst>
                                    </p:anim>
                                    <p:anim calcmode="lin" valueType="num">
                                      <p:cBhvr>
                                        <p:cTn id="24" dur="166" tmFilter="0, 0; 0.125,0.2665; 0.25,0.4; 0.375,0.465; 0.5,0.5;  0.625,0.535; 0.75,0.6; 0.875,0.7335; 1,1">
                                          <p:stCondLst>
                                            <p:cond delay="166"/>
                                          </p:stCondLst>
                                        </p:cTn>
                                        <p:tgtEl>
                                          <p:spTgt spid="23557"/>
                                        </p:tgtEl>
                                        <p:attrNameLst>
                                          <p:attrName>ppt_y</p:attrName>
                                        </p:attrNameLst>
                                      </p:cBhvr>
                                      <p:tavLst>
                                        <p:tav tm="0" fmla="#ppt_y-sin(pi*$)/9">
                                          <p:val>
                                            <p:fltVal val="0"/>
                                          </p:val>
                                        </p:tav>
                                        <p:tav tm="100000">
                                          <p:val>
                                            <p:fltVal val="1"/>
                                          </p:val>
                                        </p:tav>
                                      </p:tavLst>
                                    </p:anim>
                                    <p:anim calcmode="lin" valueType="num">
                                      <p:cBhvr>
                                        <p:cTn id="25" dur="83" tmFilter="0, 0; 0.125,0.2665; 0.25,0.4; 0.375,0.465; 0.5,0.5;  0.625,0.535; 0.75,0.6; 0.875,0.7335; 1,1">
                                          <p:stCondLst>
                                            <p:cond delay="331"/>
                                          </p:stCondLst>
                                        </p:cTn>
                                        <p:tgtEl>
                                          <p:spTgt spid="23557"/>
                                        </p:tgtEl>
                                        <p:attrNameLst>
                                          <p:attrName>ppt_y</p:attrName>
                                        </p:attrNameLst>
                                      </p:cBhvr>
                                      <p:tavLst>
                                        <p:tav tm="0" fmla="#ppt_y-sin(pi*$)/27">
                                          <p:val>
                                            <p:fltVal val="0"/>
                                          </p:val>
                                        </p:tav>
                                        <p:tav tm="100000">
                                          <p:val>
                                            <p:fltVal val="1"/>
                                          </p:val>
                                        </p:tav>
                                      </p:tavLst>
                                    </p:anim>
                                    <p:anim calcmode="lin" valueType="num">
                                      <p:cBhvr>
                                        <p:cTn id="26" dur="41" tmFilter="0, 0; 0.125,0.2665; 0.25,0.4; 0.375,0.465; 0.5,0.5;  0.625,0.535; 0.75,0.6; 0.875,0.7335; 1,1">
                                          <p:stCondLst>
                                            <p:cond delay="414"/>
                                          </p:stCondLst>
                                        </p:cTn>
                                        <p:tgtEl>
                                          <p:spTgt spid="23557"/>
                                        </p:tgtEl>
                                        <p:attrNameLst>
                                          <p:attrName>ppt_y</p:attrName>
                                        </p:attrNameLst>
                                      </p:cBhvr>
                                      <p:tavLst>
                                        <p:tav tm="0" fmla="#ppt_y-sin(pi*$)/81">
                                          <p:val>
                                            <p:fltVal val="0"/>
                                          </p:val>
                                        </p:tav>
                                        <p:tav tm="100000">
                                          <p:val>
                                            <p:fltVal val="1"/>
                                          </p:val>
                                        </p:tav>
                                      </p:tavLst>
                                    </p:anim>
                                    <p:animScale>
                                      <p:cBhvr>
                                        <p:cTn id="27" dur="7">
                                          <p:stCondLst>
                                            <p:cond delay="162"/>
                                          </p:stCondLst>
                                        </p:cTn>
                                        <p:tgtEl>
                                          <p:spTgt spid="23557"/>
                                        </p:tgtEl>
                                      </p:cBhvr>
                                      <p:to x="100000" y="60000"/>
                                    </p:animScale>
                                    <p:animScale>
                                      <p:cBhvr>
                                        <p:cTn id="28" dur="41" decel="50000">
                                          <p:stCondLst>
                                            <p:cond delay="169"/>
                                          </p:stCondLst>
                                        </p:cTn>
                                        <p:tgtEl>
                                          <p:spTgt spid="23557"/>
                                        </p:tgtEl>
                                      </p:cBhvr>
                                      <p:to x="100000" y="100000"/>
                                    </p:animScale>
                                    <p:animScale>
                                      <p:cBhvr>
                                        <p:cTn id="29" dur="7">
                                          <p:stCondLst>
                                            <p:cond delay="328"/>
                                          </p:stCondLst>
                                        </p:cTn>
                                        <p:tgtEl>
                                          <p:spTgt spid="23557"/>
                                        </p:tgtEl>
                                      </p:cBhvr>
                                      <p:to x="100000" y="80000"/>
                                    </p:animScale>
                                    <p:animScale>
                                      <p:cBhvr>
                                        <p:cTn id="30" dur="41" decel="50000">
                                          <p:stCondLst>
                                            <p:cond delay="335"/>
                                          </p:stCondLst>
                                        </p:cTn>
                                        <p:tgtEl>
                                          <p:spTgt spid="23557"/>
                                        </p:tgtEl>
                                      </p:cBhvr>
                                      <p:to x="100000" y="100000"/>
                                    </p:animScale>
                                    <p:animScale>
                                      <p:cBhvr>
                                        <p:cTn id="31" dur="7">
                                          <p:stCondLst>
                                            <p:cond delay="410"/>
                                          </p:stCondLst>
                                        </p:cTn>
                                        <p:tgtEl>
                                          <p:spTgt spid="23557"/>
                                        </p:tgtEl>
                                      </p:cBhvr>
                                      <p:to x="100000" y="90000"/>
                                    </p:animScale>
                                    <p:animScale>
                                      <p:cBhvr>
                                        <p:cTn id="32" dur="41" decel="50000">
                                          <p:stCondLst>
                                            <p:cond delay="417"/>
                                          </p:stCondLst>
                                        </p:cTn>
                                        <p:tgtEl>
                                          <p:spTgt spid="23557"/>
                                        </p:tgtEl>
                                      </p:cBhvr>
                                      <p:to x="100000" y="100000"/>
                                    </p:animScale>
                                    <p:animScale>
                                      <p:cBhvr>
                                        <p:cTn id="33" dur="7">
                                          <p:stCondLst>
                                            <p:cond delay="452"/>
                                          </p:stCondLst>
                                        </p:cTn>
                                        <p:tgtEl>
                                          <p:spTgt spid="23557"/>
                                        </p:tgtEl>
                                      </p:cBhvr>
                                      <p:to x="100000" y="95000"/>
                                    </p:animScale>
                                    <p:animScale>
                                      <p:cBhvr>
                                        <p:cTn id="34" dur="41" decel="50000">
                                          <p:stCondLst>
                                            <p:cond delay="458"/>
                                          </p:stCondLst>
                                        </p:cTn>
                                        <p:tgtEl>
                                          <p:spTgt spid="2355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4"/>
          <p:cNvSpPr>
            <a:spLocks noChangeArrowheads="1"/>
          </p:cNvSpPr>
          <p:nvPr/>
        </p:nvSpPr>
        <p:spPr bwMode="auto">
          <a:xfrm>
            <a:off x="469900" y="1557338"/>
            <a:ext cx="7848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990600" indent="-990600" algn="l">
              <a:lnSpc>
                <a:spcPct val="120000"/>
              </a:lnSpc>
            </a:pPr>
            <a:r>
              <a:rPr lang="en-US" altLang="zh-CN" sz="3400" b="1" dirty="0">
                <a:latin typeface="Times New Roman" panose="02020603050405020304" pitchFamily="18" charset="0"/>
              </a:rPr>
              <a:t>2. — Isn’t that Ann’s husband over there?</a:t>
            </a:r>
          </a:p>
          <a:p>
            <a:pPr marL="990600" indent="-990600" algn="l">
              <a:lnSpc>
                <a:spcPct val="120000"/>
              </a:lnSpc>
            </a:pPr>
            <a:r>
              <a:rPr lang="en-US" altLang="zh-CN" sz="3400" b="1" dirty="0">
                <a:latin typeface="Times New Roman" panose="02020603050405020304" pitchFamily="18" charset="0"/>
              </a:rPr>
              <a:t>    — No, it _____ be him.  I’m sure he doesn’t wear glasses.</a:t>
            </a:r>
          </a:p>
          <a:p>
            <a:pPr marL="990600" indent="-990600" algn="l">
              <a:lnSpc>
                <a:spcPct val="120000"/>
              </a:lnSpc>
            </a:pPr>
            <a:r>
              <a:rPr lang="en-US" altLang="zh-CN" sz="3400" b="1" dirty="0">
                <a:latin typeface="Times New Roman" panose="02020603050405020304" pitchFamily="18" charset="0"/>
              </a:rPr>
              <a:t>    A. can’t           B. must not    </a:t>
            </a:r>
          </a:p>
          <a:p>
            <a:pPr marL="990600" indent="-990600" algn="l">
              <a:lnSpc>
                <a:spcPct val="120000"/>
              </a:lnSpc>
            </a:pPr>
            <a:r>
              <a:rPr lang="en-US" altLang="zh-CN" sz="3400" b="1" dirty="0">
                <a:latin typeface="Times New Roman" panose="02020603050405020304" pitchFamily="18" charset="0"/>
              </a:rPr>
              <a:t>    C. won’t          D. may not</a:t>
            </a:r>
          </a:p>
        </p:txBody>
      </p:sp>
      <p:pic>
        <p:nvPicPr>
          <p:cNvPr id="24579" name="Picture 5" descr="smile"/>
          <p:cNvPicPr>
            <a:picLocks noChangeAspect="1" noChangeArrowheads="1"/>
          </p:cNvPicPr>
          <p:nvPr/>
        </p:nvPicPr>
        <p:blipFill>
          <a:blip r:embed="rId3" cstate="email"/>
          <a:srcRect/>
          <a:stretch>
            <a:fillRect/>
          </a:stretch>
        </p:blipFill>
        <p:spPr bwMode="auto">
          <a:xfrm>
            <a:off x="762000" y="40386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wipe(down)">
                                      <p:cBhvr>
                                        <p:cTn id="7" dur="145">
                                          <p:stCondLst>
                                            <p:cond delay="0"/>
                                          </p:stCondLst>
                                        </p:cTn>
                                        <p:tgtEl>
                                          <p:spTgt spid="24579"/>
                                        </p:tgtEl>
                                      </p:cBhvr>
                                    </p:animEffect>
                                    <p:anim calcmode="lin" valueType="num">
                                      <p:cBhvr>
                                        <p:cTn id="8" dur="456" tmFilter="0,0; 0.14,0.36; 0.43,0.73; 0.71,0.91; 1.0,1.0">
                                          <p:stCondLst>
                                            <p:cond delay="0"/>
                                          </p:stCondLst>
                                        </p:cTn>
                                        <p:tgtEl>
                                          <p:spTgt spid="24579"/>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24579"/>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24579"/>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24579"/>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24579"/>
                                        </p:tgtEl>
                                        <p:attrNameLst>
                                          <p:attrName>ppt_y</p:attrName>
                                        </p:attrNameLst>
                                      </p:cBhvr>
                                      <p:tavLst>
                                        <p:tav tm="0" fmla="#ppt_y-sin(pi*$)/81">
                                          <p:val>
                                            <p:fltVal val="0"/>
                                          </p:val>
                                        </p:tav>
                                        <p:tav tm="100000">
                                          <p:val>
                                            <p:fltVal val="1"/>
                                          </p:val>
                                        </p:tav>
                                      </p:tavLst>
                                    </p:anim>
                                    <p:animScale>
                                      <p:cBhvr>
                                        <p:cTn id="13" dur="7">
                                          <p:stCondLst>
                                            <p:cond delay="162"/>
                                          </p:stCondLst>
                                        </p:cTn>
                                        <p:tgtEl>
                                          <p:spTgt spid="24579"/>
                                        </p:tgtEl>
                                      </p:cBhvr>
                                      <p:to x="100000" y="60000"/>
                                    </p:animScale>
                                    <p:animScale>
                                      <p:cBhvr>
                                        <p:cTn id="14" dur="41" decel="50000">
                                          <p:stCondLst>
                                            <p:cond delay="169"/>
                                          </p:stCondLst>
                                        </p:cTn>
                                        <p:tgtEl>
                                          <p:spTgt spid="24579"/>
                                        </p:tgtEl>
                                      </p:cBhvr>
                                      <p:to x="100000" y="100000"/>
                                    </p:animScale>
                                    <p:animScale>
                                      <p:cBhvr>
                                        <p:cTn id="15" dur="7">
                                          <p:stCondLst>
                                            <p:cond delay="328"/>
                                          </p:stCondLst>
                                        </p:cTn>
                                        <p:tgtEl>
                                          <p:spTgt spid="24579"/>
                                        </p:tgtEl>
                                      </p:cBhvr>
                                      <p:to x="100000" y="80000"/>
                                    </p:animScale>
                                    <p:animScale>
                                      <p:cBhvr>
                                        <p:cTn id="16" dur="41" decel="50000">
                                          <p:stCondLst>
                                            <p:cond delay="335"/>
                                          </p:stCondLst>
                                        </p:cTn>
                                        <p:tgtEl>
                                          <p:spTgt spid="24579"/>
                                        </p:tgtEl>
                                      </p:cBhvr>
                                      <p:to x="100000" y="100000"/>
                                    </p:animScale>
                                    <p:animScale>
                                      <p:cBhvr>
                                        <p:cTn id="17" dur="7">
                                          <p:stCondLst>
                                            <p:cond delay="410"/>
                                          </p:stCondLst>
                                        </p:cTn>
                                        <p:tgtEl>
                                          <p:spTgt spid="24579"/>
                                        </p:tgtEl>
                                      </p:cBhvr>
                                      <p:to x="100000" y="90000"/>
                                    </p:animScale>
                                    <p:animScale>
                                      <p:cBhvr>
                                        <p:cTn id="18" dur="41" decel="50000">
                                          <p:stCondLst>
                                            <p:cond delay="417"/>
                                          </p:stCondLst>
                                        </p:cTn>
                                        <p:tgtEl>
                                          <p:spTgt spid="24579"/>
                                        </p:tgtEl>
                                      </p:cBhvr>
                                      <p:to x="100000" y="100000"/>
                                    </p:animScale>
                                    <p:animScale>
                                      <p:cBhvr>
                                        <p:cTn id="19" dur="7">
                                          <p:stCondLst>
                                            <p:cond delay="452"/>
                                          </p:stCondLst>
                                        </p:cTn>
                                        <p:tgtEl>
                                          <p:spTgt spid="24579"/>
                                        </p:tgtEl>
                                      </p:cBhvr>
                                      <p:to x="100000" y="95000"/>
                                    </p:animScale>
                                    <p:animScale>
                                      <p:cBhvr>
                                        <p:cTn id="20" dur="41" decel="50000">
                                          <p:stCondLst>
                                            <p:cond delay="458"/>
                                          </p:stCondLst>
                                        </p:cTn>
                                        <p:tgtEl>
                                          <p:spTgt spid="2457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5"/>
          <p:cNvSpPr>
            <a:spLocks noGrp="1" noChangeArrowheads="1"/>
          </p:cNvSpPr>
          <p:nvPr>
            <p:ph type="body" idx="4294967295"/>
          </p:nvPr>
        </p:nvSpPr>
        <p:spPr>
          <a:xfrm>
            <a:off x="381000" y="1676400"/>
            <a:ext cx="8567738" cy="2735263"/>
          </a:xfrm>
          <a:extLst>
            <a:ext uri="{909E8E84-426E-40DD-AFC4-6F175D3DCCD1}">
              <a14:hiddenFill xmlns:a14="http://schemas.microsoft.com/office/drawing/2010/main">
                <a:solidFill>
                  <a:srgbClr val="FFFFFF"/>
                </a:solidFill>
              </a14:hiddenFill>
            </a:ext>
          </a:extLst>
        </p:spPr>
        <p:txBody>
          <a:bodyPr/>
          <a:lstStyle/>
          <a:p>
            <a:pPr marL="441325" indent="-441325">
              <a:lnSpc>
                <a:spcPct val="120000"/>
              </a:lnSpc>
              <a:spcBef>
                <a:spcPct val="0"/>
              </a:spcBef>
              <a:buFont typeface="Wingdings" panose="05000000000000000000" pitchFamily="2" charset="2"/>
              <a:buNone/>
            </a:pPr>
            <a:r>
              <a:rPr lang="en-US" altLang="zh-CN" sz="3400" b="1" dirty="0">
                <a:latin typeface="Times New Roman" panose="02020603050405020304" pitchFamily="18" charset="0"/>
              </a:rPr>
              <a:t>3. You ____ be tired . You’ve only been working for an hour. </a:t>
            </a:r>
          </a:p>
          <a:p>
            <a:pPr marL="441325" indent="-441325">
              <a:lnSpc>
                <a:spcPct val="120000"/>
              </a:lnSpc>
              <a:spcBef>
                <a:spcPct val="0"/>
              </a:spcBef>
              <a:buFont typeface="Wingdings" panose="05000000000000000000" pitchFamily="2" charset="2"/>
              <a:buNone/>
            </a:pPr>
            <a:r>
              <a:rPr lang="en-US" altLang="zh-CN" sz="3400" b="1" dirty="0">
                <a:latin typeface="Times New Roman" panose="02020603050405020304" pitchFamily="18" charset="0"/>
              </a:rPr>
              <a:t>    A. must not          B. won’t      </a:t>
            </a:r>
          </a:p>
          <a:p>
            <a:pPr marL="441325" indent="-441325">
              <a:lnSpc>
                <a:spcPct val="120000"/>
              </a:lnSpc>
              <a:spcBef>
                <a:spcPct val="0"/>
              </a:spcBef>
              <a:buFont typeface="Wingdings" panose="05000000000000000000" pitchFamily="2" charset="2"/>
              <a:buNone/>
            </a:pPr>
            <a:r>
              <a:rPr lang="en-US" altLang="zh-CN" sz="3400" b="1" dirty="0">
                <a:latin typeface="Times New Roman" panose="02020603050405020304" pitchFamily="18" charset="0"/>
              </a:rPr>
              <a:t>    C. can’t              D. may not</a:t>
            </a:r>
            <a:endParaRPr lang="en-US" altLang="zh-CN" dirty="0"/>
          </a:p>
        </p:txBody>
      </p:sp>
      <p:pic>
        <p:nvPicPr>
          <p:cNvPr id="25603" name="Picture 4" descr="smile"/>
          <p:cNvPicPr>
            <a:picLocks noChangeAspect="1" noChangeArrowheads="1"/>
          </p:cNvPicPr>
          <p:nvPr/>
        </p:nvPicPr>
        <p:blipFill>
          <a:blip r:embed="rId3" cstate="email"/>
          <a:srcRect/>
          <a:stretch>
            <a:fillRect/>
          </a:stretch>
        </p:blipFill>
        <p:spPr bwMode="auto">
          <a:xfrm>
            <a:off x="668338" y="36195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wipe(down)">
                                      <p:cBhvr>
                                        <p:cTn id="7" dur="145">
                                          <p:stCondLst>
                                            <p:cond delay="0"/>
                                          </p:stCondLst>
                                        </p:cTn>
                                        <p:tgtEl>
                                          <p:spTgt spid="25603"/>
                                        </p:tgtEl>
                                      </p:cBhvr>
                                    </p:animEffect>
                                    <p:anim calcmode="lin" valueType="num">
                                      <p:cBhvr>
                                        <p:cTn id="8" dur="456" tmFilter="0,0; 0.14,0.36; 0.43,0.73; 0.71,0.91; 1.0,1.0">
                                          <p:stCondLst>
                                            <p:cond delay="0"/>
                                          </p:stCondLst>
                                        </p:cTn>
                                        <p:tgtEl>
                                          <p:spTgt spid="25603"/>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25603"/>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25603"/>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25603"/>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25603"/>
                                        </p:tgtEl>
                                        <p:attrNameLst>
                                          <p:attrName>ppt_y</p:attrName>
                                        </p:attrNameLst>
                                      </p:cBhvr>
                                      <p:tavLst>
                                        <p:tav tm="0" fmla="#ppt_y-sin(pi*$)/81">
                                          <p:val>
                                            <p:fltVal val="0"/>
                                          </p:val>
                                        </p:tav>
                                        <p:tav tm="100000">
                                          <p:val>
                                            <p:fltVal val="1"/>
                                          </p:val>
                                        </p:tav>
                                      </p:tavLst>
                                    </p:anim>
                                    <p:animScale>
                                      <p:cBhvr>
                                        <p:cTn id="13" dur="7">
                                          <p:stCondLst>
                                            <p:cond delay="162"/>
                                          </p:stCondLst>
                                        </p:cTn>
                                        <p:tgtEl>
                                          <p:spTgt spid="25603"/>
                                        </p:tgtEl>
                                      </p:cBhvr>
                                      <p:to x="100000" y="60000"/>
                                    </p:animScale>
                                    <p:animScale>
                                      <p:cBhvr>
                                        <p:cTn id="14" dur="41" decel="50000">
                                          <p:stCondLst>
                                            <p:cond delay="169"/>
                                          </p:stCondLst>
                                        </p:cTn>
                                        <p:tgtEl>
                                          <p:spTgt spid="25603"/>
                                        </p:tgtEl>
                                      </p:cBhvr>
                                      <p:to x="100000" y="100000"/>
                                    </p:animScale>
                                    <p:animScale>
                                      <p:cBhvr>
                                        <p:cTn id="15" dur="7">
                                          <p:stCondLst>
                                            <p:cond delay="328"/>
                                          </p:stCondLst>
                                        </p:cTn>
                                        <p:tgtEl>
                                          <p:spTgt spid="25603"/>
                                        </p:tgtEl>
                                      </p:cBhvr>
                                      <p:to x="100000" y="80000"/>
                                    </p:animScale>
                                    <p:animScale>
                                      <p:cBhvr>
                                        <p:cTn id="16" dur="41" decel="50000">
                                          <p:stCondLst>
                                            <p:cond delay="335"/>
                                          </p:stCondLst>
                                        </p:cTn>
                                        <p:tgtEl>
                                          <p:spTgt spid="25603"/>
                                        </p:tgtEl>
                                      </p:cBhvr>
                                      <p:to x="100000" y="100000"/>
                                    </p:animScale>
                                    <p:animScale>
                                      <p:cBhvr>
                                        <p:cTn id="17" dur="7">
                                          <p:stCondLst>
                                            <p:cond delay="410"/>
                                          </p:stCondLst>
                                        </p:cTn>
                                        <p:tgtEl>
                                          <p:spTgt spid="25603"/>
                                        </p:tgtEl>
                                      </p:cBhvr>
                                      <p:to x="100000" y="90000"/>
                                    </p:animScale>
                                    <p:animScale>
                                      <p:cBhvr>
                                        <p:cTn id="18" dur="41" decel="50000">
                                          <p:stCondLst>
                                            <p:cond delay="417"/>
                                          </p:stCondLst>
                                        </p:cTn>
                                        <p:tgtEl>
                                          <p:spTgt spid="25603"/>
                                        </p:tgtEl>
                                      </p:cBhvr>
                                      <p:to x="100000" y="100000"/>
                                    </p:animScale>
                                    <p:animScale>
                                      <p:cBhvr>
                                        <p:cTn id="19" dur="7">
                                          <p:stCondLst>
                                            <p:cond delay="452"/>
                                          </p:stCondLst>
                                        </p:cTn>
                                        <p:tgtEl>
                                          <p:spTgt spid="25603"/>
                                        </p:tgtEl>
                                      </p:cBhvr>
                                      <p:to x="100000" y="95000"/>
                                    </p:animScale>
                                    <p:animScale>
                                      <p:cBhvr>
                                        <p:cTn id="20" dur="41" decel="50000">
                                          <p:stCondLst>
                                            <p:cond delay="458"/>
                                          </p:stCondLst>
                                        </p:cTn>
                                        <p:tgtEl>
                                          <p:spTgt spid="2560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Oval 2"/>
          <p:cNvSpPr>
            <a:spLocks noChangeArrowheads="1"/>
          </p:cNvSpPr>
          <p:nvPr/>
        </p:nvSpPr>
        <p:spPr bwMode="auto">
          <a:xfrm>
            <a:off x="179388" y="1557338"/>
            <a:ext cx="827087" cy="774700"/>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4000" b="1"/>
              <a:t>3a</a:t>
            </a:r>
          </a:p>
        </p:txBody>
      </p:sp>
      <p:sp>
        <p:nvSpPr>
          <p:cNvPr id="76803" name="Text Box 4"/>
          <p:cNvSpPr txBox="1">
            <a:spLocks noChangeArrowheads="1"/>
          </p:cNvSpPr>
          <p:nvPr/>
        </p:nvSpPr>
        <p:spPr bwMode="auto">
          <a:xfrm>
            <a:off x="971550" y="1125538"/>
            <a:ext cx="799465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5000"/>
              </a:lnSpc>
            </a:pPr>
            <a:r>
              <a:rPr lang="en-US" altLang="zh-CN" sz="3600" b="1" dirty="0">
                <a:solidFill>
                  <a:srgbClr val="0000FF"/>
                </a:solidFill>
                <a:latin typeface="Comic Sans MS" panose="030F0702030302020204" pitchFamily="66" charset="0"/>
              </a:rPr>
              <a:t>Read the article and decide which might be the best title.</a:t>
            </a:r>
          </a:p>
        </p:txBody>
      </p:sp>
      <p:sp>
        <p:nvSpPr>
          <p:cNvPr id="76804" name="Text Box 9"/>
          <p:cNvSpPr txBox="1">
            <a:spLocks noChangeArrowheads="1"/>
          </p:cNvSpPr>
          <p:nvPr/>
        </p:nvSpPr>
        <p:spPr bwMode="auto">
          <a:xfrm>
            <a:off x="542925" y="3745706"/>
            <a:ext cx="7272338" cy="2230438"/>
          </a:xfrm>
          <a:prstGeom prst="rect">
            <a:avLst/>
          </a:prstGeom>
          <a:noFill/>
          <a:ln>
            <a:noFill/>
          </a:ln>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val="CC00CC"/>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3600" b="1" dirty="0">
                <a:latin typeface="Times New Roman" panose="02020603050405020304" pitchFamily="18" charset="0"/>
              </a:rPr>
              <a:t>A. A Small and Quiet Town</a:t>
            </a:r>
          </a:p>
          <a:p>
            <a:pPr>
              <a:lnSpc>
                <a:spcPct val="130000"/>
              </a:lnSpc>
            </a:pPr>
            <a:r>
              <a:rPr lang="en-US" altLang="zh-CN" sz="3600" b="1" dirty="0">
                <a:latin typeface="Times New Roman" panose="02020603050405020304" pitchFamily="18" charset="0"/>
              </a:rPr>
              <a:t>B. Strange </a:t>
            </a:r>
            <a:r>
              <a:rPr lang="en-US" altLang="zh-CN" sz="3600" b="1" u="sng" dirty="0">
                <a:solidFill>
                  <a:srgbClr val="FF0000"/>
                </a:solidFill>
                <a:latin typeface="Times New Roman" panose="02020603050405020304" pitchFamily="18" charset="0"/>
              </a:rPr>
              <a:t>Happenings</a:t>
            </a:r>
            <a:r>
              <a:rPr lang="en-US" altLang="zh-CN" sz="3600" b="1" dirty="0">
                <a:latin typeface="Times New Roman" panose="02020603050405020304" pitchFamily="18" charset="0"/>
              </a:rPr>
              <a:t> in My Town</a:t>
            </a:r>
          </a:p>
          <a:p>
            <a:pPr>
              <a:lnSpc>
                <a:spcPct val="130000"/>
              </a:lnSpc>
            </a:pPr>
            <a:r>
              <a:rPr lang="en-US" altLang="zh-CN" sz="3600" b="1" dirty="0">
                <a:latin typeface="Times New Roman" panose="02020603050405020304" pitchFamily="18" charset="0"/>
              </a:rPr>
              <a:t>C. Animals </a:t>
            </a:r>
            <a:r>
              <a:rPr lang="en-US" altLang="zh-CN" sz="3600" b="1" u="sng" dirty="0">
                <a:solidFill>
                  <a:srgbClr val="FF0000"/>
                </a:solidFill>
                <a:latin typeface="Times New Roman" panose="02020603050405020304" pitchFamily="18" charset="0"/>
              </a:rPr>
              <a:t>in Our Neighborhood</a:t>
            </a:r>
          </a:p>
        </p:txBody>
      </p:sp>
      <p:sp>
        <p:nvSpPr>
          <p:cNvPr id="76805" name="WordArt 10"/>
          <p:cNvSpPr>
            <a:spLocks noChangeArrowheads="1" noChangeShapeType="1" noTextEdit="1"/>
          </p:cNvSpPr>
          <p:nvPr/>
        </p:nvSpPr>
        <p:spPr bwMode="auto">
          <a:xfrm>
            <a:off x="2700338" y="188913"/>
            <a:ext cx="4032250" cy="1081087"/>
          </a:xfrm>
          <a:prstGeom prst="rect">
            <a:avLst/>
          </a:prstGeom>
        </p:spPr>
        <p:txBody>
          <a:bodyPr wrap="none" fromWordArt="1">
            <a:prstTxWarp prst="textStop">
              <a:avLst>
                <a:gd name="adj" fmla="val 22222"/>
              </a:avLst>
            </a:prstTxWarp>
          </a:bodyPr>
          <a:lstStyle/>
          <a:p>
            <a:r>
              <a:rPr lang="en-US" altLang="zh-CN" sz="3600" b="1"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5000"/>
                    </a:srgbClr>
                  </a:outerShdw>
                </a:effectLst>
                <a:latin typeface="Arial" panose="020B0604020202020204"/>
                <a:cs typeface="Arial" panose="020B0604020202020204"/>
              </a:rPr>
              <a:t>Reading</a:t>
            </a:r>
            <a:endParaRPr lang="zh-CN" altLang="en-US" sz="3600" b="1"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5000"/>
                  </a:srgbClr>
                </a:outerShdw>
              </a:effectLst>
              <a:latin typeface="Arial" panose="020B0604020202020204"/>
              <a:cs typeface="Arial" panose="020B0604020202020204"/>
            </a:endParaRPr>
          </a:p>
        </p:txBody>
      </p:sp>
      <p:pic>
        <p:nvPicPr>
          <p:cNvPr id="11270" name="Picture 13" descr="笑脸2"/>
          <p:cNvPicPr>
            <a:picLocks noChangeAspect="1" noChangeArrowheads="1"/>
          </p:cNvPicPr>
          <p:nvPr/>
        </p:nvPicPr>
        <p:blipFill>
          <a:blip r:embed="rId5" cstate="email">
            <a:clrChange>
              <a:clrFrom>
                <a:srgbClr val="FFFCFF"/>
              </a:clrFrom>
              <a:clrTo>
                <a:srgbClr val="FFFCFF">
                  <a:alpha val="0"/>
                </a:srgbClr>
              </a:clrTo>
            </a:clrChange>
          </a:blip>
          <a:srcRect/>
          <a:stretch>
            <a:fillRect/>
          </a:stretch>
        </p:blipFill>
        <p:spPr bwMode="auto">
          <a:xfrm>
            <a:off x="398463" y="4609306"/>
            <a:ext cx="6588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7" name="Picture 8"/>
          <p:cNvPicPr>
            <a:picLocks noGrp="1" noChangeAspect="1" noChangeArrowheads="1"/>
          </p:cNvPicPr>
          <p:nvPr>
            <p:ph idx="4294967295"/>
          </p:nvPr>
        </p:nvPicPr>
        <p:blipFill>
          <a:blip r:embed="rId6"/>
          <a:srcRect/>
          <a:stretch>
            <a:fillRect/>
          </a:stretch>
        </p:blipFill>
        <p:spPr>
          <a:xfrm>
            <a:off x="6492875" y="2102644"/>
            <a:ext cx="2447925" cy="2435225"/>
          </a:xfrm>
        </p:spPr>
      </p:pic>
      <p:pic>
        <p:nvPicPr>
          <p:cNvPr id="11272" name="Section A 3a.mp3" descr="Section A 3a">
            <a:hlinkClick r:id="" action="ppaction://media"/>
          </p:cNvPr>
          <p:cNvPicPr>
            <a:picLocks noRot="1" noChangeAspect="1" noChangeArrowheads="1"/>
          </p:cNvPicPr>
          <p:nvPr>
            <a:audioFile r:link="rId3"/>
            <p:extLst>
              <p:ext uri="{DAA4B4D4-6D71-4841-9C94-3DE7FCFB9230}">
                <p14:media xmlns:p14="http://schemas.microsoft.com/office/powerpoint/2010/main" r:link="rId2"/>
              </p:ext>
            </p:extLst>
          </p:nvPr>
        </p:nvPicPr>
        <p:blipFill>
          <a:blip r:embed="rId7">
            <a:extLst>
              <a:ext uri="{28A0092B-C50C-407E-A947-70E740481C1C}">
                <a14:useLocalDpi xmlns:a14="http://schemas.microsoft.com/office/drawing/2010/main" val="0"/>
              </a:ext>
            </a:extLst>
          </a:blip>
          <a:srcRect/>
          <a:stretch>
            <a:fillRect/>
          </a:stretch>
        </p:blipFill>
        <p:spPr bwMode="auto">
          <a:xfrm>
            <a:off x="1187450" y="2636838"/>
            <a:ext cx="619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6803"/>
                                        </p:tgtEl>
                                        <p:attrNameLst>
                                          <p:attrName>style.visibility</p:attrName>
                                        </p:attrNameLst>
                                      </p:cBhvr>
                                      <p:to>
                                        <p:strVal val="visible"/>
                                      </p:to>
                                    </p:set>
                                    <p:animEffect transition="in" filter="blinds(horizontal)">
                                      <p:cBhvr>
                                        <p:cTn id="7" dur="500"/>
                                        <p:tgtEl>
                                          <p:spTgt spid="7680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6802"/>
                                        </p:tgtEl>
                                        <p:attrNameLst>
                                          <p:attrName>style.visibility</p:attrName>
                                        </p:attrNameLst>
                                      </p:cBhvr>
                                      <p:to>
                                        <p:strVal val="visible"/>
                                      </p:to>
                                    </p:set>
                                    <p:animEffect transition="in" filter="blinds(horizontal)">
                                      <p:cBhvr>
                                        <p:cTn id="10" dur="500"/>
                                        <p:tgtEl>
                                          <p:spTgt spid="76802"/>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76804"/>
                                        </p:tgtEl>
                                        <p:attrNameLst>
                                          <p:attrName>style.visibility</p:attrName>
                                        </p:attrNameLst>
                                      </p:cBhvr>
                                      <p:to>
                                        <p:strVal val="visible"/>
                                      </p:to>
                                    </p:set>
                                    <p:animEffect transition="in" filter="box(in)">
                                      <p:cBhvr>
                                        <p:cTn id="15" dur="500"/>
                                        <p:tgtEl>
                                          <p:spTgt spid="76804"/>
                                        </p:tgtEl>
                                      </p:cBhvr>
                                    </p:animEffect>
                                  </p:childTnLst>
                                </p:cTn>
                              </p:par>
                              <p:par>
                                <p:cTn id="16" presetID="4" presetClass="entr" presetSubtype="16" fill="hold" nodeType="withEffect">
                                  <p:stCondLst>
                                    <p:cond delay="0"/>
                                  </p:stCondLst>
                                  <p:childTnLst>
                                    <p:set>
                                      <p:cBhvr>
                                        <p:cTn id="17" dur="1" fill="hold">
                                          <p:stCondLst>
                                            <p:cond delay="0"/>
                                          </p:stCondLst>
                                        </p:cTn>
                                        <p:tgtEl>
                                          <p:spTgt spid="76807"/>
                                        </p:tgtEl>
                                        <p:attrNameLst>
                                          <p:attrName>style.visibility</p:attrName>
                                        </p:attrNameLst>
                                      </p:cBhvr>
                                      <p:to>
                                        <p:strVal val="visible"/>
                                      </p:to>
                                    </p:set>
                                    <p:animEffect transition="in" filter="box(in)">
                                      <p:cBhvr>
                                        <p:cTn id="18" dur="500"/>
                                        <p:tgtEl>
                                          <p:spTgt spid="76807"/>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nodeType="clickEffect">
                                  <p:stCondLst>
                                    <p:cond delay="0"/>
                                  </p:stCondLst>
                                  <p:childTnLst>
                                    <p:set>
                                      <p:cBhvr>
                                        <p:cTn id="22" dur="1" fill="hold">
                                          <p:stCondLst>
                                            <p:cond delay="0"/>
                                          </p:stCondLst>
                                        </p:cTn>
                                        <p:tgtEl>
                                          <p:spTgt spid="11270"/>
                                        </p:tgtEl>
                                        <p:attrNameLst>
                                          <p:attrName>style.visibility</p:attrName>
                                        </p:attrNameLst>
                                      </p:cBhvr>
                                      <p:to>
                                        <p:strVal val="visible"/>
                                      </p:to>
                                    </p:set>
                                    <p:anim calcmode="lin" valueType="num">
                                      <p:cBhvr>
                                        <p:cTn id="23" dur="500" fill="hold"/>
                                        <p:tgtEl>
                                          <p:spTgt spid="11270"/>
                                        </p:tgtEl>
                                        <p:attrNameLst>
                                          <p:attrName>ppt_w</p:attrName>
                                        </p:attrNameLst>
                                      </p:cBhvr>
                                      <p:tavLst>
                                        <p:tav tm="0">
                                          <p:val>
                                            <p:strVal val="#ppt_w*0.05"/>
                                          </p:val>
                                        </p:tav>
                                        <p:tav tm="100000">
                                          <p:val>
                                            <p:strVal val="#ppt_w"/>
                                          </p:val>
                                        </p:tav>
                                      </p:tavLst>
                                    </p:anim>
                                    <p:anim calcmode="lin" valueType="num">
                                      <p:cBhvr>
                                        <p:cTn id="24" dur="500" fill="hold"/>
                                        <p:tgtEl>
                                          <p:spTgt spid="11270"/>
                                        </p:tgtEl>
                                        <p:attrNameLst>
                                          <p:attrName>ppt_h</p:attrName>
                                        </p:attrNameLst>
                                      </p:cBhvr>
                                      <p:tavLst>
                                        <p:tav tm="0">
                                          <p:val>
                                            <p:strVal val="#ppt_h"/>
                                          </p:val>
                                        </p:tav>
                                        <p:tav tm="100000">
                                          <p:val>
                                            <p:strVal val="#ppt_h"/>
                                          </p:val>
                                        </p:tav>
                                      </p:tavLst>
                                    </p:anim>
                                    <p:anim calcmode="lin" valueType="num">
                                      <p:cBhvr>
                                        <p:cTn id="25" dur="500" fill="hold"/>
                                        <p:tgtEl>
                                          <p:spTgt spid="11270"/>
                                        </p:tgtEl>
                                        <p:attrNameLst>
                                          <p:attrName>ppt_x</p:attrName>
                                        </p:attrNameLst>
                                      </p:cBhvr>
                                      <p:tavLst>
                                        <p:tav tm="0">
                                          <p:val>
                                            <p:strVal val="#ppt_x-.2"/>
                                          </p:val>
                                        </p:tav>
                                        <p:tav tm="100000">
                                          <p:val>
                                            <p:strVal val="#ppt_x"/>
                                          </p:val>
                                        </p:tav>
                                      </p:tavLst>
                                    </p:anim>
                                    <p:anim calcmode="lin" valueType="num">
                                      <p:cBhvr>
                                        <p:cTn id="26" dur="500" fill="hold"/>
                                        <p:tgtEl>
                                          <p:spTgt spid="11270"/>
                                        </p:tgtEl>
                                        <p:attrNameLst>
                                          <p:attrName>ppt_y</p:attrName>
                                        </p:attrNameLst>
                                      </p:cBhvr>
                                      <p:tavLst>
                                        <p:tav tm="0">
                                          <p:val>
                                            <p:strVal val="#ppt_y"/>
                                          </p:val>
                                        </p:tav>
                                        <p:tav tm="100000">
                                          <p:val>
                                            <p:strVal val="#ppt_y"/>
                                          </p:val>
                                        </p:tav>
                                      </p:tavLst>
                                    </p:anim>
                                    <p:animEffect transition="in" filter="fade">
                                      <p:cBhvr>
                                        <p:cTn id="27" dur="500"/>
                                        <p:tgtEl>
                                          <p:spTgt spid="11270"/>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8" fill="hold" display="0">
                  <p:stCondLst>
                    <p:cond delay="indefinite"/>
                  </p:stCondLst>
                  <p:endCondLst>
                    <p:cond evt="onNext" delay="0">
                      <p:tgtEl>
                        <p:sldTgt/>
                      </p:tgtEl>
                    </p:cond>
                    <p:cond evt="onPrev" delay="0">
                      <p:tgtEl>
                        <p:sldTgt/>
                      </p:tgtEl>
                    </p:cond>
                    <p:cond evt="onStopAudio" delay="0">
                      <p:tgtEl>
                        <p:sldTgt/>
                      </p:tgtEl>
                    </p:cond>
                  </p:endCondLst>
                </p:cTn>
                <p:tgtEl>
                  <p:spTgt spid="11272"/>
                </p:tgtEl>
              </p:cMediaNode>
            </p:audio>
            <p:seq concurrent="1" nextAc="seek">
              <p:cTn id="29" restart="whenNotActive" fill="hold" evtFilter="cancelBubble" nodeType="interactiveSeq">
                <p:stCondLst>
                  <p:cond evt="onClick" delay="0">
                    <p:tgtEl>
                      <p:spTgt spid="11272"/>
                    </p:tgtEl>
                  </p:cond>
                </p:stCondLst>
                <p:endSync evt="end" delay="0">
                  <p:rtn val="all"/>
                </p:endSync>
                <p:childTnLst>
                  <p:par>
                    <p:cTn id="30" fill="hold">
                      <p:stCondLst>
                        <p:cond delay="0"/>
                      </p:stCondLst>
                      <p:childTnLst>
                        <p:par>
                          <p:cTn id="31" fill="hold">
                            <p:stCondLst>
                              <p:cond delay="0"/>
                            </p:stCondLst>
                            <p:childTnLst>
                              <p:par>
                                <p:cTn id="32" presetID="1" presetClass="mediacall" presetSubtype="0" fill="hold" nodeType="clickEffect">
                                  <p:stCondLst>
                                    <p:cond delay="0"/>
                                  </p:stCondLst>
                                  <p:childTnLst>
                                    <p:cmd type="call" cmd="playFrom(0.0)">
                                      <p:cBhvr>
                                        <p:cTn id="33" dur="104490" fill="hold"/>
                                        <p:tgtEl>
                                          <p:spTgt spid="11272"/>
                                        </p:tgtEl>
                                      </p:cBhvr>
                                    </p:cmd>
                                  </p:childTnLst>
                                </p:cTn>
                              </p:par>
                            </p:childTnLst>
                          </p:cTn>
                        </p:par>
                      </p:childTnLst>
                    </p:cTn>
                  </p:par>
                </p:childTnLst>
              </p:cTn>
              <p:nextCondLst>
                <p:cond evt="onClick" delay="0">
                  <p:tgtEl>
                    <p:spTgt spid="11272"/>
                  </p:tgtEl>
                </p:cond>
              </p:nextCondLst>
            </p:seq>
          </p:childTnLst>
        </p:cTn>
      </p:par>
    </p:tnLst>
    <p:bldLst>
      <p:bldP spid="76802" grpId="0" bldLvl="0"/>
      <p:bldP spid="76803" grpId="0"/>
      <p:bldP spid="76804" grpId="0" bldLvl="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4450" name="图片 3" descr="homework-cartoon-005-2diqumi.gif"/>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4892675" y="914398"/>
            <a:ext cx="3119438"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51" name="TextBox 3"/>
          <p:cNvSpPr txBox="1">
            <a:spLocks noChangeArrowheads="1"/>
          </p:cNvSpPr>
          <p:nvPr/>
        </p:nvSpPr>
        <p:spPr bwMode="auto">
          <a:xfrm>
            <a:off x="1295400" y="1584324"/>
            <a:ext cx="33115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4800" b="1" dirty="0">
                <a:solidFill>
                  <a:srgbClr val="FF0066"/>
                </a:solidFill>
                <a:latin typeface="Comic Sans MS" panose="030F0702030302020204" pitchFamily="66" charset="0"/>
                <a:cs typeface="Times New Roman" panose="02020603050405020304" pitchFamily="18" charset="0"/>
              </a:rPr>
              <a:t>Homework</a:t>
            </a:r>
            <a:r>
              <a:rPr lang="en-US" altLang="zh-CN" sz="4800" b="1" dirty="0">
                <a:latin typeface="Times New Roman" panose="02020603050405020304" pitchFamily="18" charset="0"/>
                <a:cs typeface="Times New Roman" panose="02020603050405020304" pitchFamily="18" charset="0"/>
              </a:rPr>
              <a:t> </a:t>
            </a:r>
          </a:p>
        </p:txBody>
      </p:sp>
      <p:sp>
        <p:nvSpPr>
          <p:cNvPr id="104452" name="Text Box 6"/>
          <p:cNvSpPr txBox="1">
            <a:spLocks noChangeArrowheads="1"/>
          </p:cNvSpPr>
          <p:nvPr/>
        </p:nvSpPr>
        <p:spPr bwMode="auto">
          <a:xfrm>
            <a:off x="914400" y="3321050"/>
            <a:ext cx="7956550" cy="232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66"/>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4400" b="1" i="1" dirty="0">
                <a:solidFill>
                  <a:srgbClr val="9933FF"/>
                </a:solidFill>
                <a:latin typeface="Times New Roman" panose="02020603050405020304" pitchFamily="18" charset="0"/>
                <a:sym typeface="Arial" panose="020B0604020202020204" pitchFamily="34" charset="0"/>
              </a:rPr>
              <a:t> 1. Recite the text on Page 59.</a:t>
            </a:r>
          </a:p>
          <a:p>
            <a:pPr>
              <a:lnSpc>
                <a:spcPct val="110000"/>
              </a:lnSpc>
            </a:pPr>
            <a:r>
              <a:rPr lang="en-US" altLang="zh-CN" sz="4400" b="1" i="1" dirty="0">
                <a:solidFill>
                  <a:srgbClr val="9933FF"/>
                </a:solidFill>
                <a:latin typeface="Times New Roman" panose="02020603050405020304" pitchFamily="18" charset="0"/>
                <a:sym typeface="Arial" panose="020B0604020202020204" pitchFamily="34" charset="0"/>
              </a:rPr>
              <a:t>2.Finish the exercise in the workbook</a:t>
            </a:r>
            <a:r>
              <a:rPr lang="en-US" altLang="zh-CN" sz="4400" b="1" i="1" dirty="0" smtClean="0">
                <a:solidFill>
                  <a:srgbClr val="9933FF"/>
                </a:solidFill>
                <a:latin typeface="Times New Roman" panose="02020603050405020304" pitchFamily="18" charset="0"/>
                <a:sym typeface="Arial" panose="020B0604020202020204" pitchFamily="34" charset="0"/>
              </a:rPr>
              <a:t>. </a:t>
            </a:r>
            <a:endParaRPr lang="en-US" altLang="zh-CN" sz="4400" b="1" i="1" dirty="0">
              <a:solidFill>
                <a:srgbClr val="9933FF"/>
              </a:solidFill>
              <a:latin typeface="Times New Roman" panose="02020603050405020304" pitchFamily="18" charset="0"/>
              <a:sym typeface="Arial" panose="020B0604020202020204" pitchFamily="34" charset="0"/>
            </a:endParaRPr>
          </a:p>
        </p:txBody>
      </p:sp>
    </p:spTree>
    <p:custDataLst>
      <p:tags r:id="rId1"/>
    </p:custDataLst>
  </p:cSld>
  <p:clrMapOvr>
    <a:masterClrMapping/>
  </p:clrMapOvr>
  <p:transition>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文本占位符 12289"/>
          <p:cNvSpPr>
            <a:spLocks noGrp="1" noChangeArrowheads="1"/>
          </p:cNvSpPr>
          <p:nvPr>
            <p:ph type="body" idx="4294967295"/>
          </p:nvPr>
        </p:nvSpPr>
        <p:spPr>
          <a:xfrm>
            <a:off x="395288" y="914400"/>
            <a:ext cx="8229600" cy="4776787"/>
          </a:xfrm>
          <a:extLst>
            <a:ext uri="{909E8E84-426E-40DD-AFC4-6F175D3DCCD1}">
              <a14:hiddenFill xmlns:a14="http://schemas.microsoft.com/office/drawing/2010/main">
                <a:solidFill>
                  <a:srgbClr val="FFFFFF"/>
                </a:solidFill>
              </a14:hiddenFill>
            </a:ext>
          </a:extLst>
        </p:spPr>
        <p:txBody>
          <a:bodyPr/>
          <a:lstStyle/>
          <a:p>
            <a:pPr>
              <a:lnSpc>
                <a:spcPct val="130000"/>
              </a:lnSpc>
              <a:spcBef>
                <a:spcPct val="0"/>
              </a:spcBef>
            </a:pPr>
            <a:r>
              <a:rPr lang="en-US" altLang="zh-CN" b="1" dirty="0">
                <a:solidFill>
                  <a:srgbClr val="449D5B"/>
                </a:solidFill>
                <a:latin typeface="Times New Roman" panose="02020603050405020304" pitchFamily="18" charset="0"/>
                <a:cs typeface="Times New Roman" panose="02020603050405020304" pitchFamily="18" charset="0"/>
              </a:rPr>
              <a:t>   </a:t>
            </a:r>
            <a:r>
              <a:rPr lang="en-US" altLang="zh-CN" sz="2800" b="1" dirty="0">
                <a:latin typeface="Times New Roman" panose="02020603050405020304" pitchFamily="18" charset="0"/>
                <a:sym typeface="Arial" panose="020B0604020202020204" pitchFamily="34" charset="0"/>
              </a:rPr>
              <a:t>We live in a small town and almost everyone knows each other. It used to be very quiet. </a:t>
            </a:r>
            <a:r>
              <a:rPr lang="en-US" altLang="zh-CN" sz="2800" b="1" dirty="0">
                <a:solidFill>
                  <a:srgbClr val="D60093"/>
                </a:solidFill>
                <a:latin typeface="Times New Roman" panose="02020603050405020304" pitchFamily="18" charset="0"/>
                <a:cs typeface="Times New Roman" panose="02020603050405020304" pitchFamily="18" charset="0"/>
              </a:rPr>
              <a:t>Nothing much ever happened around here. </a:t>
            </a:r>
            <a:r>
              <a:rPr lang="en-US" altLang="zh-CN" sz="2800" b="1" dirty="0">
                <a:latin typeface="Times New Roman" panose="02020603050405020304" pitchFamily="18" charset="0"/>
                <a:sym typeface="Arial" panose="020B0604020202020204" pitchFamily="34" charset="0"/>
              </a:rPr>
              <a:t>However, these days, something unusual is happening in our town. Victor, a teacher at my school, is really nervous. When he was interviewed by the town newspaper, he said, </a:t>
            </a:r>
            <a:r>
              <a:rPr lang="en-US" altLang="zh-CN" sz="2800" b="1" dirty="0">
                <a:solidFill>
                  <a:srgbClr val="D60093"/>
                </a:solidFill>
                <a:latin typeface="Times New Roman" panose="02020603050405020304" pitchFamily="18" charset="0"/>
                <a:cs typeface="Times New Roman" panose="02020603050405020304" pitchFamily="18" charset="0"/>
              </a:rPr>
              <a:t>“Every night we hear strange noises outside our window. </a:t>
            </a:r>
          </a:p>
        </p:txBody>
      </p:sp>
      <p:pic>
        <p:nvPicPr>
          <p:cNvPr id="77827" name="Picture 48" descr="182"/>
          <p:cNvPicPr>
            <a:picLocks noChangeAspect="1" noChangeArrowheads="1"/>
          </p:cNvPicPr>
          <p:nvPr/>
        </p:nvPicPr>
        <p:blipFill>
          <a:blip r:embed="rId3"/>
          <a:srcRect/>
          <a:stretch>
            <a:fillRect/>
          </a:stretch>
        </p:blipFill>
        <p:spPr bwMode="auto">
          <a:xfrm>
            <a:off x="395288" y="6021388"/>
            <a:ext cx="80010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文本占位符 13313"/>
          <p:cNvSpPr>
            <a:spLocks noGrp="1" noChangeArrowheads="1"/>
          </p:cNvSpPr>
          <p:nvPr>
            <p:ph type="body" idx="4294967295"/>
          </p:nvPr>
        </p:nvSpPr>
        <p:spPr>
          <a:xfrm>
            <a:off x="252413" y="2130425"/>
            <a:ext cx="8229600" cy="3384550"/>
          </a:xfrm>
          <a:extLst>
            <a:ext uri="{909E8E84-426E-40DD-AFC4-6F175D3DCCD1}">
              <a14:hiddenFill xmlns:a14="http://schemas.microsoft.com/office/drawing/2010/main">
                <a:solidFill>
                  <a:srgbClr val="FFFFFF"/>
                </a:solidFill>
              </a14:hiddenFill>
            </a:ext>
          </a:extLst>
        </p:spPr>
        <p:txBody>
          <a:bodyPr/>
          <a:lstStyle/>
          <a:p>
            <a:pPr>
              <a:lnSpc>
                <a:spcPct val="130000"/>
              </a:lnSpc>
              <a:spcBef>
                <a:spcPct val="0"/>
              </a:spcBef>
            </a:pPr>
            <a:r>
              <a:rPr lang="en-US" altLang="zh-CN" b="1" dirty="0">
                <a:latin typeface="Times New Roman" panose="02020603050405020304" pitchFamily="18" charset="0"/>
                <a:sym typeface="Arial" panose="020B0604020202020204" pitchFamily="34" charset="0"/>
              </a:rPr>
              <a:t>My wife thinks that it </a:t>
            </a:r>
            <a:r>
              <a:rPr lang="en-US" altLang="zh-CN" b="1" dirty="0">
                <a:solidFill>
                  <a:srgbClr val="A50021"/>
                </a:solidFill>
                <a:latin typeface="Times New Roman" panose="02020603050405020304" pitchFamily="18" charset="0"/>
                <a:sym typeface="Arial" panose="020B0604020202020204" pitchFamily="34" charset="0"/>
              </a:rPr>
              <a:t>could</a:t>
            </a:r>
            <a:r>
              <a:rPr lang="en-US" altLang="zh-CN" b="1" dirty="0">
                <a:latin typeface="Times New Roman" panose="02020603050405020304" pitchFamily="18" charset="0"/>
                <a:sym typeface="Arial" panose="020B0604020202020204" pitchFamily="34" charset="0"/>
              </a:rPr>
              <a:t> be an animal, but my friends and I think it</a:t>
            </a:r>
            <a:r>
              <a:rPr lang="en-US" altLang="zh-CN" b="1" dirty="0">
                <a:solidFill>
                  <a:srgbClr val="A50021"/>
                </a:solidFill>
                <a:latin typeface="Times New Roman" panose="02020603050405020304" pitchFamily="18" charset="0"/>
                <a:sym typeface="Arial" panose="020B0604020202020204" pitchFamily="34" charset="0"/>
              </a:rPr>
              <a:t> must</a:t>
            </a:r>
            <a:r>
              <a:rPr lang="en-US" altLang="zh-CN" b="1" dirty="0">
                <a:latin typeface="Times New Roman" panose="02020603050405020304" pitchFamily="18" charset="0"/>
                <a:sym typeface="Arial" panose="020B0604020202020204" pitchFamily="34" charset="0"/>
              </a:rPr>
              <a:t> be teenagers having fun. My parents called the policemen, but they </a:t>
            </a:r>
            <a:r>
              <a:rPr lang="en-US" altLang="zh-CN" b="1" dirty="0">
                <a:solidFill>
                  <a:srgbClr val="A50021"/>
                </a:solidFill>
                <a:latin typeface="Times New Roman" panose="02020603050405020304" pitchFamily="18" charset="0"/>
                <a:sym typeface="Arial" panose="020B0604020202020204" pitchFamily="34" charset="0"/>
              </a:rPr>
              <a:t>couldn’t</a:t>
            </a:r>
            <a:r>
              <a:rPr lang="en-US" altLang="zh-CN" b="1" dirty="0">
                <a:latin typeface="Times New Roman" panose="02020603050405020304" pitchFamily="18" charset="0"/>
                <a:sym typeface="Arial" panose="020B0604020202020204" pitchFamily="34" charset="0"/>
              </a:rPr>
              <a:t> find anything strange. They think it </a:t>
            </a:r>
            <a:r>
              <a:rPr lang="en-US" altLang="zh-CN" b="1" dirty="0">
                <a:solidFill>
                  <a:srgbClr val="A50021"/>
                </a:solidFill>
                <a:latin typeface="Times New Roman" panose="02020603050405020304" pitchFamily="18" charset="0"/>
                <a:sym typeface="Arial" panose="020B0604020202020204" pitchFamily="34" charset="0"/>
              </a:rPr>
              <a:t>might </a:t>
            </a:r>
            <a:r>
              <a:rPr lang="en-US" altLang="zh-CN" b="1" dirty="0">
                <a:latin typeface="Times New Roman" panose="02020603050405020304" pitchFamily="18" charset="0"/>
                <a:sym typeface="Arial" panose="020B0604020202020204" pitchFamily="34" charset="0"/>
              </a:rPr>
              <a:t>be the wind. I don’t think so!”</a:t>
            </a:r>
          </a:p>
          <a:p>
            <a:pPr>
              <a:lnSpc>
                <a:spcPct val="130000"/>
              </a:lnSpc>
              <a:spcBef>
                <a:spcPct val="0"/>
              </a:spcBef>
            </a:pPr>
            <a:endParaRPr lang="en-US" altLang="zh-CN" dirty="0">
              <a:solidFill>
                <a:srgbClr val="449D5B"/>
              </a:solidFill>
              <a:latin typeface="Times New Roman" panose="02020603050405020304" pitchFamily="18" charset="0"/>
            </a:endParaRPr>
          </a:p>
        </p:txBody>
      </p:sp>
      <p:pic>
        <p:nvPicPr>
          <p:cNvPr id="78851" name="图片 13314"/>
          <p:cNvPicPr>
            <a:picLocks noChangeAspect="1" noChangeArrowheads="1"/>
          </p:cNvPicPr>
          <p:nvPr/>
        </p:nvPicPr>
        <p:blipFill>
          <a:blip r:embed="rId4"/>
          <a:srcRect/>
          <a:stretch>
            <a:fillRect/>
          </a:stretch>
        </p:blipFill>
        <p:spPr bwMode="auto">
          <a:xfrm>
            <a:off x="6948488" y="188913"/>
            <a:ext cx="2089150"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52" name="Picture 48" descr="182"/>
          <p:cNvPicPr>
            <a:picLocks noChangeAspect="1" noChangeArrowheads="1"/>
          </p:cNvPicPr>
          <p:nvPr/>
        </p:nvPicPr>
        <p:blipFill>
          <a:blip r:embed="rId5"/>
          <a:srcRect/>
          <a:stretch>
            <a:fillRect/>
          </a:stretch>
        </p:blipFill>
        <p:spPr bwMode="auto">
          <a:xfrm>
            <a:off x="395288" y="6021388"/>
            <a:ext cx="80010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矩形 14337"/>
          <p:cNvSpPr>
            <a:spLocks noChangeArrowheads="1"/>
          </p:cNvSpPr>
          <p:nvPr/>
        </p:nvSpPr>
        <p:spPr bwMode="auto">
          <a:xfrm>
            <a:off x="323850" y="1557338"/>
            <a:ext cx="8458200" cy="382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eaLnBrk="0" hangingPunct="0">
              <a:lnSpc>
                <a:spcPct val="125000"/>
              </a:lnSpc>
            </a:pPr>
            <a:r>
              <a:rPr lang="en-US" altLang="zh-CN" sz="2800" b="1" dirty="0">
                <a:latin typeface="Times New Roman" panose="02020603050405020304" pitchFamily="18" charset="0"/>
              </a:rPr>
              <a:t>Victor’s next-door neighbor Helen is worried, too. “At first, I thought that it </a:t>
            </a:r>
            <a:r>
              <a:rPr lang="en-US" altLang="zh-CN" sz="2800" b="1" dirty="0">
                <a:solidFill>
                  <a:srgbClr val="CC0000"/>
                </a:solidFill>
                <a:latin typeface="Times New Roman" panose="02020603050405020304" pitchFamily="18" charset="0"/>
              </a:rPr>
              <a:t>might</a:t>
            </a:r>
            <a:r>
              <a:rPr lang="en-US" altLang="zh-CN" sz="2800" b="1" dirty="0">
                <a:latin typeface="Times New Roman" panose="02020603050405020304" pitchFamily="18" charset="0"/>
              </a:rPr>
              <a:t> be a dog, but I </a:t>
            </a:r>
            <a:r>
              <a:rPr lang="en-US" altLang="zh-CN" sz="2800" b="1" dirty="0">
                <a:solidFill>
                  <a:srgbClr val="CC0000"/>
                </a:solidFill>
                <a:latin typeface="Times New Roman" panose="02020603050405020304" pitchFamily="18" charset="0"/>
              </a:rPr>
              <a:t>couldn’t</a:t>
            </a:r>
            <a:r>
              <a:rPr lang="en-US" altLang="zh-CN" sz="2800" b="1" dirty="0">
                <a:latin typeface="Times New Roman" panose="02020603050405020304" pitchFamily="18" charset="0"/>
              </a:rPr>
              <a:t> see a dog or anything else, either. So I guess it </a:t>
            </a:r>
            <a:r>
              <a:rPr lang="en-US" altLang="zh-CN" sz="2800" b="1" dirty="0">
                <a:solidFill>
                  <a:srgbClr val="CC0000"/>
                </a:solidFill>
                <a:latin typeface="Times New Roman" panose="02020603050405020304" pitchFamily="18" charset="0"/>
              </a:rPr>
              <a:t>can’t </a:t>
            </a:r>
            <a:r>
              <a:rPr lang="en-US" altLang="zh-CN" sz="2800" b="1" dirty="0">
                <a:latin typeface="Times New Roman" panose="02020603050405020304" pitchFamily="18" charset="0"/>
              </a:rPr>
              <a:t>be a dog. But then, what </a:t>
            </a:r>
            <a:r>
              <a:rPr lang="en-US" altLang="zh-CN" sz="2800" b="1" dirty="0">
                <a:solidFill>
                  <a:srgbClr val="CC0000"/>
                </a:solidFill>
                <a:latin typeface="Times New Roman" panose="02020603050405020304" pitchFamily="18" charset="0"/>
              </a:rPr>
              <a:t>could</a:t>
            </a:r>
            <a:r>
              <a:rPr lang="en-US" altLang="zh-CN" sz="2800" b="1" dirty="0">
                <a:latin typeface="Times New Roman" panose="02020603050405020304" pitchFamily="18" charset="0"/>
              </a:rPr>
              <a:t> it be?” One woman in the area saw something running away, but it was dark so she is not sure. “I think it was too big to be a dog,” she said. “Maybe it was a bear or a wolf.”</a:t>
            </a:r>
          </a:p>
        </p:txBody>
      </p:sp>
      <p:pic>
        <p:nvPicPr>
          <p:cNvPr id="79875" name="图片 14338" descr="u=2379651405,783470448&amp;fm=21&amp;gp=0"/>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7019925" y="5229225"/>
            <a:ext cx="19050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6" name="Picture 48" descr="182"/>
          <p:cNvPicPr>
            <a:picLocks noChangeAspect="1" noChangeArrowheads="1"/>
          </p:cNvPicPr>
          <p:nvPr/>
        </p:nvPicPr>
        <p:blipFill>
          <a:blip r:embed="rId4"/>
          <a:srcRect/>
          <a:stretch>
            <a:fillRect/>
          </a:stretch>
        </p:blipFill>
        <p:spPr bwMode="auto">
          <a:xfrm>
            <a:off x="34925" y="6021388"/>
            <a:ext cx="80010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文本占位符 15361"/>
          <p:cNvSpPr>
            <a:spLocks noGrp="1" noChangeArrowheads="1"/>
          </p:cNvSpPr>
          <p:nvPr>
            <p:ph type="body" idx="4294967295"/>
          </p:nvPr>
        </p:nvSpPr>
        <p:spPr>
          <a:xfrm>
            <a:off x="381000" y="1143000"/>
            <a:ext cx="8353425" cy="3887788"/>
          </a:xfrm>
          <a:extLst>
            <a:ext uri="{909E8E84-426E-40DD-AFC4-6F175D3DCCD1}">
              <a14:hiddenFill xmlns:a14="http://schemas.microsoft.com/office/drawing/2010/main">
                <a:solidFill>
                  <a:srgbClr val="FFFFFF"/>
                </a:solidFill>
              </a14:hiddenFill>
            </a:ext>
          </a:extLst>
        </p:spPr>
        <p:txBody>
          <a:bodyPr/>
          <a:lstStyle/>
          <a:p>
            <a:pPr>
              <a:lnSpc>
                <a:spcPct val="125000"/>
              </a:lnSpc>
              <a:spcBef>
                <a:spcPct val="0"/>
              </a:spcBef>
            </a:pPr>
            <a:r>
              <a:rPr lang="en-US" altLang="zh-CN" sz="2800" b="1" dirty="0">
                <a:latin typeface="Times New Roman" panose="02020603050405020304" pitchFamily="18" charset="0"/>
                <a:sym typeface="Arial" panose="020B0604020202020204" pitchFamily="34" charset="0"/>
              </a:rPr>
              <a:t>Everyone in our town is feeling uneasy, and everyone has his or her own ideas. There must be something visiting the homes in our neighborhood, but what is it? We have no idea. Most people hope that this animal or person will simply go away, but I do not think that is going to happen.</a:t>
            </a:r>
            <a:r>
              <a:rPr lang="en-US" altLang="zh-CN" sz="2800" b="1" dirty="0">
                <a:solidFill>
                  <a:srgbClr val="449D5B"/>
                </a:solidFill>
                <a:latin typeface="Times New Roman" panose="02020603050405020304" pitchFamily="18" charset="0"/>
              </a:rPr>
              <a:t> </a:t>
            </a:r>
            <a:r>
              <a:rPr lang="en-US" altLang="zh-CN" sz="2800" b="1" dirty="0">
                <a:solidFill>
                  <a:schemeClr val="hlink"/>
                </a:solidFill>
                <a:latin typeface="Times New Roman" panose="02020603050405020304" pitchFamily="18" charset="0"/>
              </a:rPr>
              <a:t>The noise-maker is having too much fun creating fear in the neighborhood.</a:t>
            </a:r>
          </a:p>
        </p:txBody>
      </p:sp>
      <p:pic>
        <p:nvPicPr>
          <p:cNvPr id="80899" name="图片 15362" descr="u=2358675901,3622949852&amp;fm=21&amp;gp=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740650" y="5445125"/>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0" name="Picture 48" descr="182"/>
          <p:cNvPicPr>
            <a:picLocks noChangeAspect="1" noChangeArrowheads="1"/>
          </p:cNvPicPr>
          <p:nvPr/>
        </p:nvPicPr>
        <p:blipFill>
          <a:blip r:embed="rId4"/>
          <a:srcRect/>
          <a:stretch>
            <a:fillRect/>
          </a:stretch>
        </p:blipFill>
        <p:spPr bwMode="auto">
          <a:xfrm>
            <a:off x="0" y="6021388"/>
            <a:ext cx="80010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22" name="Oval 2"/>
          <p:cNvSpPr>
            <a:spLocks noChangeArrowheads="1"/>
          </p:cNvSpPr>
          <p:nvPr/>
        </p:nvSpPr>
        <p:spPr bwMode="auto">
          <a:xfrm>
            <a:off x="757238" y="260350"/>
            <a:ext cx="828675" cy="803275"/>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4000" b="1" dirty="0"/>
              <a:t>3b</a:t>
            </a:r>
          </a:p>
        </p:txBody>
      </p:sp>
      <p:sp>
        <p:nvSpPr>
          <p:cNvPr id="81923" name="Text Box 3"/>
          <p:cNvSpPr txBox="1">
            <a:spLocks noChangeArrowheads="1"/>
          </p:cNvSpPr>
          <p:nvPr/>
        </p:nvSpPr>
        <p:spPr bwMode="auto">
          <a:xfrm>
            <a:off x="1812926" y="153987"/>
            <a:ext cx="6588125"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200" b="1" dirty="0">
                <a:solidFill>
                  <a:srgbClr val="002060"/>
                </a:solidFill>
                <a:latin typeface="Comic Sans MS" panose="030F0702030302020204" pitchFamily="66" charset="0"/>
              </a:rPr>
              <a:t>Read the article again and find words to match the meanings.</a:t>
            </a:r>
          </a:p>
        </p:txBody>
      </p:sp>
      <p:sp>
        <p:nvSpPr>
          <p:cNvPr id="81924" name="Text Box 22"/>
          <p:cNvSpPr txBox="1">
            <a:spLocks noChangeArrowheads="1"/>
          </p:cNvSpPr>
          <p:nvPr/>
        </p:nvSpPr>
        <p:spPr bwMode="auto">
          <a:xfrm>
            <a:off x="757238" y="2490788"/>
            <a:ext cx="7559675" cy="4044950"/>
          </a:xfrm>
          <a:prstGeom prst="rect">
            <a:avLst/>
          </a:prstGeom>
          <a:noFill/>
          <a:ln>
            <a:noFill/>
          </a:ln>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val="CC00CC"/>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600" b="1" dirty="0">
                <a:latin typeface="Times New Roman" panose="02020603050405020304" pitchFamily="18" charset="0"/>
              </a:rPr>
              <a:t>nervous or worried  _________</a:t>
            </a:r>
          </a:p>
          <a:p>
            <a:pPr>
              <a:lnSpc>
                <a:spcPct val="120000"/>
              </a:lnSpc>
            </a:pPr>
            <a:r>
              <a:rPr lang="en-US" altLang="zh-CN" sz="3600" b="1" dirty="0">
                <a:latin typeface="Times New Roman" panose="02020603050405020304" pitchFamily="18" charset="0"/>
              </a:rPr>
              <a:t>young people  _________</a:t>
            </a:r>
          </a:p>
          <a:p>
            <a:pPr>
              <a:lnSpc>
                <a:spcPct val="120000"/>
              </a:lnSpc>
            </a:pPr>
            <a:r>
              <a:rPr lang="en-US" altLang="zh-CN" sz="3600" b="1" dirty="0">
                <a:latin typeface="Times New Roman" panose="02020603050405020304" pitchFamily="18" charset="0"/>
              </a:rPr>
              <a:t>person in the next house __________</a:t>
            </a:r>
          </a:p>
          <a:p>
            <a:pPr>
              <a:lnSpc>
                <a:spcPct val="120000"/>
              </a:lnSpc>
            </a:pPr>
            <a:r>
              <a:rPr lang="en-US" altLang="zh-CN" sz="3600" b="1" dirty="0">
                <a:latin typeface="Times New Roman" panose="02020603050405020304" pitchFamily="18" charset="0"/>
              </a:rPr>
              <a:t>area </a:t>
            </a:r>
            <a:r>
              <a:rPr lang="en-US" altLang="zh-CN" sz="3600" b="1" i="1" u="sng" dirty="0">
                <a:solidFill>
                  <a:srgbClr val="0000FF"/>
                </a:solidFill>
                <a:latin typeface="Times New Roman" panose="02020603050405020304" pitchFamily="18" charset="0"/>
              </a:rPr>
              <a:t>where people live  </a:t>
            </a:r>
            <a:r>
              <a:rPr lang="en-US" altLang="zh-CN" sz="3600" b="1" dirty="0">
                <a:latin typeface="Times New Roman" panose="02020603050405020304" pitchFamily="18" charset="0"/>
              </a:rPr>
              <a:t>____________</a:t>
            </a:r>
          </a:p>
          <a:p>
            <a:pPr>
              <a:lnSpc>
                <a:spcPct val="120000"/>
              </a:lnSpc>
            </a:pPr>
            <a:r>
              <a:rPr lang="en-US" altLang="zh-CN" sz="3600" b="1" dirty="0">
                <a:latin typeface="Times New Roman" panose="02020603050405020304" pitchFamily="18" charset="0"/>
              </a:rPr>
              <a:t>animal </a:t>
            </a:r>
            <a:r>
              <a:rPr lang="en-US" altLang="zh-CN" sz="3600" b="1" i="1" u="sng" dirty="0">
                <a:solidFill>
                  <a:srgbClr val="0000FF"/>
                </a:solidFill>
                <a:latin typeface="Times New Roman" panose="02020603050405020304" pitchFamily="18" charset="0"/>
              </a:rPr>
              <a:t>like</a:t>
            </a:r>
            <a:r>
              <a:rPr lang="en-US" altLang="zh-CN" sz="3600" b="1" dirty="0">
                <a:latin typeface="Times New Roman" panose="02020603050405020304" pitchFamily="18" charset="0"/>
              </a:rPr>
              <a:t> a very large dog _______</a:t>
            </a:r>
          </a:p>
          <a:p>
            <a:pPr>
              <a:lnSpc>
                <a:spcPct val="120000"/>
              </a:lnSpc>
            </a:pPr>
            <a:r>
              <a:rPr lang="en-US" altLang="zh-CN" sz="3600" b="1" dirty="0">
                <a:latin typeface="Times New Roman" panose="02020603050405020304" pitchFamily="18" charset="0"/>
              </a:rPr>
              <a:t>person </a:t>
            </a:r>
            <a:r>
              <a:rPr lang="en-US" altLang="zh-CN" sz="3600" b="1" i="1" u="sng" dirty="0">
                <a:solidFill>
                  <a:srgbClr val="0000FF"/>
                </a:solidFill>
                <a:latin typeface="Times New Roman" panose="02020603050405020304" pitchFamily="18" charset="0"/>
              </a:rPr>
              <a:t>who makes noise </a:t>
            </a:r>
            <a:r>
              <a:rPr lang="en-US" altLang="zh-CN" sz="3600" b="1" dirty="0">
                <a:latin typeface="Times New Roman" panose="02020603050405020304" pitchFamily="18" charset="0"/>
              </a:rPr>
              <a:t>__________</a:t>
            </a:r>
          </a:p>
        </p:txBody>
      </p:sp>
      <p:sp>
        <p:nvSpPr>
          <p:cNvPr id="81925" name="Text Box 23"/>
          <p:cNvSpPr txBox="1">
            <a:spLocks noChangeArrowheads="1"/>
          </p:cNvSpPr>
          <p:nvPr/>
        </p:nvSpPr>
        <p:spPr bwMode="auto">
          <a:xfrm>
            <a:off x="5149850" y="2563813"/>
            <a:ext cx="20875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92313"/>
                </a:solidFill>
                <a:latin typeface="Times New Roman" panose="02020603050405020304" pitchFamily="18" charset="0"/>
              </a:rPr>
              <a:t>uneasy</a:t>
            </a:r>
          </a:p>
        </p:txBody>
      </p:sp>
      <p:sp>
        <p:nvSpPr>
          <p:cNvPr id="81926" name="Text Box 24"/>
          <p:cNvSpPr txBox="1">
            <a:spLocks noChangeArrowheads="1"/>
          </p:cNvSpPr>
          <p:nvPr/>
        </p:nvSpPr>
        <p:spPr bwMode="auto">
          <a:xfrm>
            <a:off x="3708400" y="3211513"/>
            <a:ext cx="2303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92313"/>
                </a:solidFill>
                <a:latin typeface="Times New Roman" panose="02020603050405020304" pitchFamily="18" charset="0"/>
              </a:rPr>
              <a:t>teenagers</a:t>
            </a:r>
          </a:p>
        </p:txBody>
      </p:sp>
      <p:sp>
        <p:nvSpPr>
          <p:cNvPr id="81927" name="Text Box 25"/>
          <p:cNvSpPr txBox="1">
            <a:spLocks noChangeArrowheads="1"/>
          </p:cNvSpPr>
          <p:nvPr/>
        </p:nvSpPr>
        <p:spPr bwMode="auto">
          <a:xfrm>
            <a:off x="5868988" y="3859213"/>
            <a:ext cx="20161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92313"/>
                </a:solidFill>
                <a:latin typeface="Times New Roman" panose="02020603050405020304" pitchFamily="18" charset="0"/>
              </a:rPr>
              <a:t>neighbor</a:t>
            </a:r>
          </a:p>
        </p:txBody>
      </p:sp>
      <p:sp>
        <p:nvSpPr>
          <p:cNvPr id="81928" name="Text Box 26"/>
          <p:cNvSpPr txBox="1">
            <a:spLocks noChangeArrowheads="1"/>
          </p:cNvSpPr>
          <p:nvPr/>
        </p:nvSpPr>
        <p:spPr bwMode="auto">
          <a:xfrm>
            <a:off x="5365750" y="4437063"/>
            <a:ext cx="2952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92313"/>
                </a:solidFill>
                <a:latin typeface="Times New Roman" panose="02020603050405020304" pitchFamily="18" charset="0"/>
              </a:rPr>
              <a:t>neighborhood</a:t>
            </a:r>
          </a:p>
        </p:txBody>
      </p:sp>
      <p:sp>
        <p:nvSpPr>
          <p:cNvPr id="81929" name="Text Box 27"/>
          <p:cNvSpPr txBox="1">
            <a:spLocks noChangeArrowheads="1"/>
          </p:cNvSpPr>
          <p:nvPr/>
        </p:nvSpPr>
        <p:spPr bwMode="auto">
          <a:xfrm>
            <a:off x="6661150" y="5227638"/>
            <a:ext cx="13684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92313"/>
                </a:solidFill>
                <a:latin typeface="Times New Roman" panose="02020603050405020304" pitchFamily="18" charset="0"/>
              </a:rPr>
              <a:t>wolf</a:t>
            </a:r>
          </a:p>
        </p:txBody>
      </p:sp>
      <p:sp>
        <p:nvSpPr>
          <p:cNvPr id="81930" name="Text Box 28"/>
          <p:cNvSpPr txBox="1">
            <a:spLocks noChangeArrowheads="1"/>
          </p:cNvSpPr>
          <p:nvPr/>
        </p:nvSpPr>
        <p:spPr bwMode="auto">
          <a:xfrm>
            <a:off x="5581650" y="5875338"/>
            <a:ext cx="26638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92313"/>
                </a:solidFill>
                <a:latin typeface="Times New Roman" panose="02020603050405020304" pitchFamily="18" charset="0"/>
              </a:rPr>
              <a:t>noise-maker</a:t>
            </a:r>
          </a:p>
        </p:txBody>
      </p:sp>
      <p:sp>
        <p:nvSpPr>
          <p:cNvPr id="81931" name="TextBox 10"/>
          <p:cNvSpPr txBox="1">
            <a:spLocks noChangeArrowheads="1"/>
          </p:cNvSpPr>
          <p:nvPr/>
        </p:nvSpPr>
        <p:spPr bwMode="auto">
          <a:xfrm>
            <a:off x="609600" y="1503363"/>
            <a:ext cx="8132762" cy="1074738"/>
          </a:xfrm>
          <a:prstGeom prst="rect">
            <a:avLst/>
          </a:prstGeom>
          <a:noFill/>
          <a:ln>
            <a:noFill/>
          </a:ln>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9525">
                <a:solidFill>
                  <a:srgbClr val="CC00CC"/>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3200" b="1" dirty="0">
                <a:solidFill>
                  <a:srgbClr val="FF0000"/>
                </a:solidFill>
                <a:latin typeface="Times New Roman" panose="02020603050405020304" pitchFamily="18" charset="0"/>
              </a:rPr>
              <a:t>teenagers, neighbor, neighborhood, noise-maker, wolf, uneasy </a:t>
            </a:r>
            <a:endParaRPr lang="en-US" altLang="zh-CN" b="1" dirty="0">
              <a:solidFill>
                <a:srgbClr val="FF0000"/>
              </a:solidFill>
              <a:latin typeface="Times New Roman" panose="02020603050405020304" pitchFamily="18" charset="0"/>
            </a:endParaRPr>
          </a:p>
        </p:txBody>
      </p:sp>
    </p:spTree>
    <p:custDataLst>
      <p:tags r:id="rId1"/>
    </p:custData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24"/>
                                        </p:tgtEl>
                                        <p:attrNameLst>
                                          <p:attrName>style.visibility</p:attrName>
                                        </p:attrNameLst>
                                      </p:cBhvr>
                                      <p:to>
                                        <p:strVal val="visible"/>
                                      </p:to>
                                    </p:set>
                                    <p:animEffect transition="in" filter="blinds(horizontal)">
                                      <p:cBhvr>
                                        <p:cTn id="7" dur="500"/>
                                        <p:tgtEl>
                                          <p:spTgt spid="8192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1925"/>
                                        </p:tgtEl>
                                        <p:attrNameLst>
                                          <p:attrName>style.visibility</p:attrName>
                                        </p:attrNameLst>
                                      </p:cBhvr>
                                      <p:to>
                                        <p:strVal val="visible"/>
                                      </p:to>
                                    </p:set>
                                    <p:anim calcmode="lin" valueType="num">
                                      <p:cBhvr additive="base">
                                        <p:cTn id="12" dur="500" fill="hold"/>
                                        <p:tgtEl>
                                          <p:spTgt spid="81925"/>
                                        </p:tgtEl>
                                        <p:attrNameLst>
                                          <p:attrName>ppt_x</p:attrName>
                                        </p:attrNameLst>
                                      </p:cBhvr>
                                      <p:tavLst>
                                        <p:tav tm="0">
                                          <p:val>
                                            <p:strVal val="#ppt_x"/>
                                          </p:val>
                                        </p:tav>
                                        <p:tav tm="100000">
                                          <p:val>
                                            <p:strVal val="#ppt_x"/>
                                          </p:val>
                                        </p:tav>
                                      </p:tavLst>
                                    </p:anim>
                                    <p:anim calcmode="lin" valueType="num">
                                      <p:cBhvr additive="base">
                                        <p:cTn id="13" dur="500" fill="hold"/>
                                        <p:tgtEl>
                                          <p:spTgt spid="8192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1926"/>
                                        </p:tgtEl>
                                        <p:attrNameLst>
                                          <p:attrName>style.visibility</p:attrName>
                                        </p:attrNameLst>
                                      </p:cBhvr>
                                      <p:to>
                                        <p:strVal val="visible"/>
                                      </p:to>
                                    </p:set>
                                    <p:anim calcmode="lin" valueType="num">
                                      <p:cBhvr additive="base">
                                        <p:cTn id="18" dur="500" fill="hold"/>
                                        <p:tgtEl>
                                          <p:spTgt spid="81926"/>
                                        </p:tgtEl>
                                        <p:attrNameLst>
                                          <p:attrName>ppt_x</p:attrName>
                                        </p:attrNameLst>
                                      </p:cBhvr>
                                      <p:tavLst>
                                        <p:tav tm="0">
                                          <p:val>
                                            <p:strVal val="#ppt_x"/>
                                          </p:val>
                                        </p:tav>
                                        <p:tav tm="100000">
                                          <p:val>
                                            <p:strVal val="#ppt_x"/>
                                          </p:val>
                                        </p:tav>
                                      </p:tavLst>
                                    </p:anim>
                                    <p:anim calcmode="lin" valueType="num">
                                      <p:cBhvr additive="base">
                                        <p:cTn id="19" dur="500" fill="hold"/>
                                        <p:tgtEl>
                                          <p:spTgt spid="8192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1927"/>
                                        </p:tgtEl>
                                        <p:attrNameLst>
                                          <p:attrName>style.visibility</p:attrName>
                                        </p:attrNameLst>
                                      </p:cBhvr>
                                      <p:to>
                                        <p:strVal val="visible"/>
                                      </p:to>
                                    </p:set>
                                    <p:anim calcmode="lin" valueType="num">
                                      <p:cBhvr additive="base">
                                        <p:cTn id="24" dur="500" fill="hold"/>
                                        <p:tgtEl>
                                          <p:spTgt spid="81927"/>
                                        </p:tgtEl>
                                        <p:attrNameLst>
                                          <p:attrName>ppt_x</p:attrName>
                                        </p:attrNameLst>
                                      </p:cBhvr>
                                      <p:tavLst>
                                        <p:tav tm="0">
                                          <p:val>
                                            <p:strVal val="#ppt_x"/>
                                          </p:val>
                                        </p:tav>
                                        <p:tav tm="100000">
                                          <p:val>
                                            <p:strVal val="#ppt_x"/>
                                          </p:val>
                                        </p:tav>
                                      </p:tavLst>
                                    </p:anim>
                                    <p:anim calcmode="lin" valueType="num">
                                      <p:cBhvr additive="base">
                                        <p:cTn id="25" dur="500" fill="hold"/>
                                        <p:tgtEl>
                                          <p:spTgt spid="8192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1928"/>
                                        </p:tgtEl>
                                        <p:attrNameLst>
                                          <p:attrName>style.visibility</p:attrName>
                                        </p:attrNameLst>
                                      </p:cBhvr>
                                      <p:to>
                                        <p:strVal val="visible"/>
                                      </p:to>
                                    </p:set>
                                    <p:anim calcmode="lin" valueType="num">
                                      <p:cBhvr additive="base">
                                        <p:cTn id="30" dur="500" fill="hold"/>
                                        <p:tgtEl>
                                          <p:spTgt spid="81928"/>
                                        </p:tgtEl>
                                        <p:attrNameLst>
                                          <p:attrName>ppt_x</p:attrName>
                                        </p:attrNameLst>
                                      </p:cBhvr>
                                      <p:tavLst>
                                        <p:tav tm="0">
                                          <p:val>
                                            <p:strVal val="#ppt_x"/>
                                          </p:val>
                                        </p:tav>
                                        <p:tav tm="100000">
                                          <p:val>
                                            <p:strVal val="#ppt_x"/>
                                          </p:val>
                                        </p:tav>
                                      </p:tavLst>
                                    </p:anim>
                                    <p:anim calcmode="lin" valueType="num">
                                      <p:cBhvr additive="base">
                                        <p:cTn id="31" dur="500" fill="hold"/>
                                        <p:tgtEl>
                                          <p:spTgt spid="8192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1929"/>
                                        </p:tgtEl>
                                        <p:attrNameLst>
                                          <p:attrName>style.visibility</p:attrName>
                                        </p:attrNameLst>
                                      </p:cBhvr>
                                      <p:to>
                                        <p:strVal val="visible"/>
                                      </p:to>
                                    </p:set>
                                    <p:anim calcmode="lin" valueType="num">
                                      <p:cBhvr additive="base">
                                        <p:cTn id="36" dur="500" fill="hold"/>
                                        <p:tgtEl>
                                          <p:spTgt spid="81929"/>
                                        </p:tgtEl>
                                        <p:attrNameLst>
                                          <p:attrName>ppt_x</p:attrName>
                                        </p:attrNameLst>
                                      </p:cBhvr>
                                      <p:tavLst>
                                        <p:tav tm="0">
                                          <p:val>
                                            <p:strVal val="#ppt_x"/>
                                          </p:val>
                                        </p:tav>
                                        <p:tav tm="100000">
                                          <p:val>
                                            <p:strVal val="#ppt_x"/>
                                          </p:val>
                                        </p:tav>
                                      </p:tavLst>
                                    </p:anim>
                                    <p:anim calcmode="lin" valueType="num">
                                      <p:cBhvr additive="base">
                                        <p:cTn id="37" dur="500" fill="hold"/>
                                        <p:tgtEl>
                                          <p:spTgt spid="8192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81930"/>
                                        </p:tgtEl>
                                        <p:attrNameLst>
                                          <p:attrName>style.visibility</p:attrName>
                                        </p:attrNameLst>
                                      </p:cBhvr>
                                      <p:to>
                                        <p:strVal val="visible"/>
                                      </p:to>
                                    </p:set>
                                    <p:anim calcmode="lin" valueType="num">
                                      <p:cBhvr additive="base">
                                        <p:cTn id="42" dur="500" fill="hold"/>
                                        <p:tgtEl>
                                          <p:spTgt spid="81930"/>
                                        </p:tgtEl>
                                        <p:attrNameLst>
                                          <p:attrName>ppt_x</p:attrName>
                                        </p:attrNameLst>
                                      </p:cBhvr>
                                      <p:tavLst>
                                        <p:tav tm="0">
                                          <p:val>
                                            <p:strVal val="#ppt_x"/>
                                          </p:val>
                                        </p:tav>
                                        <p:tav tm="100000">
                                          <p:val>
                                            <p:strVal val="#ppt_x"/>
                                          </p:val>
                                        </p:tav>
                                      </p:tavLst>
                                    </p:anim>
                                    <p:anim calcmode="lin" valueType="num">
                                      <p:cBhvr additive="base">
                                        <p:cTn id="43" dur="500" fill="hold"/>
                                        <p:tgtEl>
                                          <p:spTgt spid="819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bldLvl="0"/>
      <p:bldP spid="81925" grpId="0"/>
      <p:bldP spid="81926" grpId="0"/>
      <p:bldP spid="81927" grpId="0"/>
      <p:bldP spid="81928" grpId="0"/>
      <p:bldP spid="81929" grpId="0"/>
      <p:bldP spid="81930" grpId="0" bldLvl="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Oval 2"/>
          <p:cNvSpPr>
            <a:spLocks noChangeArrowheads="1"/>
          </p:cNvSpPr>
          <p:nvPr/>
        </p:nvSpPr>
        <p:spPr bwMode="auto">
          <a:xfrm>
            <a:off x="569912" y="703121"/>
            <a:ext cx="898525" cy="917575"/>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4000" b="1" dirty="0"/>
              <a:t>3c</a:t>
            </a:r>
          </a:p>
        </p:txBody>
      </p:sp>
      <p:sp>
        <p:nvSpPr>
          <p:cNvPr id="82947" name="Text Box 3"/>
          <p:cNvSpPr txBox="1">
            <a:spLocks noChangeArrowheads="1"/>
          </p:cNvSpPr>
          <p:nvPr/>
        </p:nvSpPr>
        <p:spPr bwMode="auto">
          <a:xfrm>
            <a:off x="1422400" y="834179"/>
            <a:ext cx="7416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200" b="1" dirty="0">
                <a:solidFill>
                  <a:srgbClr val="0000FF"/>
                </a:solidFill>
                <a:latin typeface="Comic Sans MS" panose="030F0702030302020204" pitchFamily="66" charset="0"/>
              </a:rPr>
              <a:t>Read the article carefully and write what people think about the strange noises.</a:t>
            </a:r>
          </a:p>
        </p:txBody>
      </p:sp>
      <p:graphicFrame>
        <p:nvGraphicFramePr>
          <p:cNvPr id="17412" name="内容占位符 17411"/>
          <p:cNvGraphicFramePr>
            <a:graphicFrameLocks noGrp="1"/>
          </p:cNvGraphicFramePr>
          <p:nvPr>
            <p:ph sz="half" idx="4294967295"/>
          </p:nvPr>
        </p:nvGraphicFramePr>
        <p:xfrm>
          <a:off x="304800" y="2667000"/>
          <a:ext cx="8567738" cy="3455988"/>
        </p:xfrm>
        <a:graphic>
          <a:graphicData uri="http://schemas.openxmlformats.org/drawingml/2006/table">
            <a:tbl>
              <a:tblPr/>
              <a:tblGrid>
                <a:gridCol w="3684588">
                  <a:extLst>
                    <a:ext uri="{9D8B030D-6E8A-4147-A177-3AD203B41FA5}">
                      <a16:colId xmlns:a16="http://schemas.microsoft.com/office/drawing/2014/main" val="20000"/>
                    </a:ext>
                  </a:extLst>
                </a:gridCol>
                <a:gridCol w="4883150">
                  <a:extLst>
                    <a:ext uri="{9D8B030D-6E8A-4147-A177-3AD203B41FA5}">
                      <a16:colId xmlns:a16="http://schemas.microsoft.com/office/drawing/2014/main" val="20001"/>
                    </a:ext>
                  </a:extLst>
                </a:gridCol>
              </a:tblGrid>
              <a:tr h="7493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dirty="0" smtClean="0">
                          <a:ln>
                            <a:noFill/>
                          </a:ln>
                          <a:solidFill>
                            <a:srgbClr val="FFFFFF"/>
                          </a:solidFill>
                          <a:effectLst/>
                          <a:latin typeface="Times New Roman" panose="02020603050405020304" pitchFamily="18" charset="0"/>
                          <a:ea typeface="宋体" panose="02010600030101010101" pitchFamily="2" charset="-122"/>
                          <a:sym typeface="Calibri" panose="020F0502020204030204" pitchFamily="34" charset="0"/>
                        </a:rPr>
                        <a:t>Who gave opinions?</a:t>
                      </a:r>
                      <a:endParaRPr kumimoji="0" lang="en-US" altLang="zh-CN" sz="3200" b="1" i="0" u="none" strike="noStrike" cap="none" normalizeH="0" baseline="0" dirty="0" smtClean="0">
                        <a:ln>
                          <a:noFill/>
                        </a:ln>
                        <a:solidFill>
                          <a:srgbClr val="FFFFFF"/>
                        </a:solidFill>
                        <a:effectLst/>
                        <a:latin typeface="Times New Roman" panose="02020603050405020304" pitchFamily="18" charset="0"/>
                        <a:ea typeface="微软雅黑" panose="020B0503020204020204" pitchFamily="34" charset="-122"/>
                        <a:sym typeface="Calibri" panose="020F0502020204030204" pitchFamily="34"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sym typeface="Calibri" panose="020F0502020204030204" pitchFamily="34" charset="0"/>
                        </a:rPr>
                        <a:t>What are the opinions?</a:t>
                      </a:r>
                      <a:endParaRPr kumimoji="0" lang="en-US" altLang="zh-CN" sz="3200" b="1" i="0" u="none" strike="noStrike" cap="none" normalizeH="0" baseline="0" smtClean="0">
                        <a:ln>
                          <a:noFill/>
                        </a:ln>
                        <a:solidFill>
                          <a:srgbClr val="FFFFFF"/>
                        </a:solidFill>
                        <a:effectLst/>
                        <a:latin typeface="Times New Roman" panose="02020603050405020304" pitchFamily="18" charset="0"/>
                        <a:ea typeface="微软雅黑" panose="020B0503020204020204" pitchFamily="34" charset="-122"/>
                        <a:sym typeface="Calibri" panose="020F0502020204030204" pitchFamily="34"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10000"/>
                  </a:ext>
                </a:extLst>
              </a:tr>
              <a:tr h="135413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dirty="0" smtClean="0">
                          <a:ln>
                            <a:noFill/>
                          </a:ln>
                          <a:solidFill>
                            <a:srgbClr val="0000FF"/>
                          </a:solidFill>
                          <a:effectLst/>
                          <a:latin typeface="Times New Roman" panose="02020603050405020304" pitchFamily="18" charset="0"/>
                          <a:ea typeface="宋体" panose="02010600030101010101" pitchFamily="2" charset="-122"/>
                          <a:sym typeface="Calibri" panose="020F0502020204030204" pitchFamily="34" charset="0"/>
                        </a:rPr>
                        <a:t>Victor</a:t>
                      </a:r>
                      <a:r>
                        <a:rPr kumimoji="0" lang="en-US" sz="3200" b="1" i="0" u="none" strike="noStrike" cap="none" normalizeH="0" baseline="0" dirty="0" smtClean="0">
                          <a:ln>
                            <a:noFill/>
                          </a:ln>
                          <a:solidFill>
                            <a:srgbClr val="0000FF"/>
                          </a:solidFill>
                          <a:effectLst/>
                          <a:latin typeface="Times New Roman" panose="02020603050405020304" pitchFamily="18" charset="0"/>
                          <a:ea typeface="宋体" panose="02010600030101010101" pitchFamily="2" charset="-122"/>
                          <a:sym typeface="Calibri" panose="020F0502020204030204" pitchFamily="34" charset="0"/>
                        </a:rPr>
                        <a:t>’s wife</a:t>
                      </a:r>
                      <a:endParaRPr kumimoji="0" lang="en-US" sz="3200" b="1" i="0" u="none" strike="noStrike" cap="none" normalizeH="0" baseline="0" dirty="0" smtClean="0">
                        <a:ln>
                          <a:noFill/>
                        </a:ln>
                        <a:solidFill>
                          <a:srgbClr val="0000FF"/>
                        </a:solidFill>
                        <a:effectLst/>
                        <a:latin typeface="Times New Roman" panose="02020603050405020304" pitchFamily="18" charset="0"/>
                        <a:ea typeface="微软雅黑" panose="020B0503020204020204" pitchFamily="34" charset="-122"/>
                        <a:sym typeface="Calibri" panose="020F0502020204030204" pitchFamily="34"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sym typeface="Calibri" panose="020F0502020204030204" pitchFamily="34" charset="0"/>
                        </a:rPr>
                        <a:t>She thinks </a:t>
                      </a:r>
                      <a:r>
                        <a:rPr kumimoji="0" lang="en-US" altLang="zh-CN" sz="3200" b="1" i="0" u="sng" strike="noStrike" cap="none" normalizeH="0" baseline="0" smtClean="0">
                          <a:ln>
                            <a:noFill/>
                          </a:ln>
                          <a:solidFill>
                            <a:srgbClr val="000000"/>
                          </a:solidFill>
                          <a:effectLst/>
                          <a:latin typeface="Times New Roman" panose="02020603050405020304" pitchFamily="18" charset="0"/>
                          <a:ea typeface="宋体" panose="02010600030101010101" pitchFamily="2" charset="-122"/>
                          <a:sym typeface="Calibri" panose="020F0502020204030204" pitchFamily="34" charset="0"/>
                        </a:rPr>
                        <a:t>that it could be </a:t>
                      </a:r>
                      <a:r>
                        <a:rPr kumimoji="0" lang="en-US" altLang="zh-CN" sz="3200" b="1" i="0" u="sng" strike="noStrike" cap="none" normalizeH="0" baseline="0" smtClean="0">
                          <a:ln>
                            <a:noFill/>
                          </a:ln>
                          <a:solidFill>
                            <a:srgbClr val="FF0000"/>
                          </a:solidFill>
                          <a:effectLst/>
                          <a:latin typeface="Times New Roman" panose="02020603050405020304" pitchFamily="18" charset="0"/>
                          <a:ea typeface="宋体" panose="02010600030101010101" pitchFamily="2" charset="-122"/>
                          <a:sym typeface="Calibri" panose="020F0502020204030204" pitchFamily="34" charset="0"/>
                        </a:rPr>
                        <a:t>an animal.</a:t>
                      </a:r>
                      <a:endParaRPr kumimoji="0" lang="en-US" altLang="zh-CN" sz="3200" b="1" i="0" u="sng" strike="noStrike" cap="none" normalizeH="0" baseline="0" smtClean="0">
                        <a:ln>
                          <a:noFill/>
                        </a:ln>
                        <a:solidFill>
                          <a:srgbClr val="FF0000"/>
                        </a:solidFill>
                        <a:effectLst/>
                        <a:latin typeface="Times New Roman" panose="02020603050405020304" pitchFamily="18" charset="0"/>
                        <a:ea typeface="微软雅黑" panose="020B0503020204020204" pitchFamily="34" charset="-122"/>
                        <a:sym typeface="Calibri" panose="020F0502020204030204" pitchFamily="34"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135255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sym typeface="Calibri" panose="020F0502020204030204" pitchFamily="34" charset="0"/>
                        </a:rPr>
                        <a:t>Victor</a:t>
                      </a:r>
                      <a:r>
                        <a:rPr kumimoji="0" lang="en-US" altLang="zh-CN"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sym typeface="Calibri" panose="020F0502020204030204" pitchFamily="34" charset="0"/>
                        </a:rPr>
                        <a:t> and </a:t>
                      </a:r>
                      <a:r>
                        <a:rPr kumimoji="0" lang="en-US" altLang="zh-CN" sz="32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sym typeface="Calibri" panose="020F0502020204030204" pitchFamily="34" charset="0"/>
                        </a:rPr>
                        <a:t>his friends</a:t>
                      </a:r>
                      <a:endParaRPr kumimoji="0" lang="en-US" altLang="zh-CN" sz="3200" b="1" i="0" u="none" strike="noStrike" cap="none" normalizeH="0" baseline="0" smtClean="0">
                        <a:ln>
                          <a:noFill/>
                        </a:ln>
                        <a:solidFill>
                          <a:srgbClr val="0000FF"/>
                        </a:solidFill>
                        <a:effectLst/>
                        <a:latin typeface="Times New Roman" panose="02020603050405020304" pitchFamily="18" charset="0"/>
                        <a:ea typeface="微软雅黑" panose="020B0503020204020204" pitchFamily="34" charset="-122"/>
                        <a:sym typeface="Calibri" panose="020F0502020204030204" pitchFamily="34"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3200" b="1" i="0" u="none" strike="noStrike" cap="none" normalizeH="0" baseline="0" dirty="0" smtClean="0">
                        <a:ln>
                          <a:noFill/>
                        </a:ln>
                        <a:solidFill>
                          <a:srgbClr val="000000"/>
                        </a:solidFill>
                        <a:effectLst/>
                        <a:latin typeface="Times New Roman" panose="02020603050405020304" pitchFamily="18" charset="0"/>
                        <a:ea typeface="微软雅黑" panose="020B0503020204020204" pitchFamily="34" charset="-122"/>
                        <a:sym typeface="Calibri" panose="020F0502020204030204" pitchFamily="34"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bl>
          </a:graphicData>
        </a:graphic>
      </p:graphicFrame>
      <p:sp>
        <p:nvSpPr>
          <p:cNvPr id="82962" name="Text Box 28"/>
          <p:cNvSpPr txBox="1">
            <a:spLocks noChangeArrowheads="1"/>
          </p:cNvSpPr>
          <p:nvPr/>
        </p:nvSpPr>
        <p:spPr bwMode="auto">
          <a:xfrm>
            <a:off x="4170363" y="4860925"/>
            <a:ext cx="419893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FF"/>
                </a:solidFill>
                <a:latin typeface="Times New Roman" panose="02020603050405020304" pitchFamily="18" charset="0"/>
              </a:rPr>
              <a:t>They think </a:t>
            </a:r>
            <a:r>
              <a:rPr lang="en-US" altLang="zh-CN" sz="3200" b="1" u="sng">
                <a:solidFill>
                  <a:srgbClr val="0000FF"/>
                </a:solidFill>
                <a:latin typeface="Times New Roman" panose="02020603050405020304" pitchFamily="18" charset="0"/>
              </a:rPr>
              <a:t>it must </a:t>
            </a:r>
            <a:r>
              <a:rPr lang="en-US" altLang="zh-CN" sz="3200" b="1" u="sng">
                <a:solidFill>
                  <a:srgbClr val="FF0000"/>
                </a:solidFill>
                <a:latin typeface="Times New Roman" panose="02020603050405020304" pitchFamily="18" charset="0"/>
              </a:rPr>
              <a:t>be teenagers </a:t>
            </a:r>
            <a:r>
              <a:rPr lang="en-US" altLang="zh-CN" sz="3200" b="1" u="sng">
                <a:solidFill>
                  <a:srgbClr val="0000FF"/>
                </a:solidFill>
                <a:latin typeface="Times New Roman" panose="02020603050405020304" pitchFamily="18" charset="0"/>
              </a:rPr>
              <a:t>having fun.</a:t>
            </a:r>
          </a:p>
        </p:txBody>
      </p:sp>
    </p:spTree>
    <p:custDataLst>
      <p:tags r:id="rId1"/>
    </p:custData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blinds(horizontal)">
                                      <p:cBhvr>
                                        <p:cTn id="7" dur="500"/>
                                        <p:tgtEl>
                                          <p:spTgt spid="17412"/>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nodeType="clickEffect">
                                  <p:stCondLst>
                                    <p:cond delay="0"/>
                                  </p:stCondLst>
                                  <p:childTnLst>
                                    <p:set>
                                      <p:cBhvr>
                                        <p:cTn id="11" dur="1" fill="hold">
                                          <p:stCondLst>
                                            <p:cond delay="0"/>
                                          </p:stCondLst>
                                        </p:cTn>
                                        <p:tgtEl>
                                          <p:spTgt spid="82962">
                                            <p:txEl>
                                              <p:pRg st="0" end="0"/>
                                            </p:txEl>
                                          </p:spTgt>
                                        </p:tgtEl>
                                        <p:attrNameLst>
                                          <p:attrName>style.visibility</p:attrName>
                                        </p:attrNameLst>
                                      </p:cBhvr>
                                      <p:to>
                                        <p:strVal val="visible"/>
                                      </p:to>
                                    </p:set>
                                    <p:anim calcmode="lin" valueType="num">
                                      <p:cBhvr>
                                        <p:cTn id="12" dur="500" fill="hold"/>
                                        <p:tgtEl>
                                          <p:spTgt spid="82962">
                                            <p:txEl>
                                              <p:pRg st="0" end="0"/>
                                            </p:txEl>
                                          </p:spTgt>
                                        </p:tgtEl>
                                        <p:attrNameLst>
                                          <p:attrName>ppt_w</p:attrName>
                                        </p:attrNameLst>
                                      </p:cBhvr>
                                      <p:tavLst>
                                        <p:tav tm="0">
                                          <p:val>
                                            <p:strVal val="#ppt_w*0.05"/>
                                          </p:val>
                                        </p:tav>
                                        <p:tav tm="100000">
                                          <p:val>
                                            <p:strVal val="#ppt_w"/>
                                          </p:val>
                                        </p:tav>
                                      </p:tavLst>
                                    </p:anim>
                                    <p:anim calcmode="lin" valueType="num">
                                      <p:cBhvr>
                                        <p:cTn id="13" dur="500" fill="hold"/>
                                        <p:tgtEl>
                                          <p:spTgt spid="82962">
                                            <p:txEl>
                                              <p:pRg st="0" end="0"/>
                                            </p:txEl>
                                          </p:spTgt>
                                        </p:tgtEl>
                                        <p:attrNameLst>
                                          <p:attrName>ppt_h</p:attrName>
                                        </p:attrNameLst>
                                      </p:cBhvr>
                                      <p:tavLst>
                                        <p:tav tm="0">
                                          <p:val>
                                            <p:strVal val="#ppt_h"/>
                                          </p:val>
                                        </p:tav>
                                        <p:tav tm="100000">
                                          <p:val>
                                            <p:strVal val="#ppt_h"/>
                                          </p:val>
                                        </p:tav>
                                      </p:tavLst>
                                    </p:anim>
                                    <p:anim calcmode="lin" valueType="num">
                                      <p:cBhvr>
                                        <p:cTn id="14" dur="500" fill="hold"/>
                                        <p:tgtEl>
                                          <p:spTgt spid="82962">
                                            <p:txEl>
                                              <p:pRg st="0" end="0"/>
                                            </p:txEl>
                                          </p:spTgt>
                                        </p:tgtEl>
                                        <p:attrNameLst>
                                          <p:attrName>ppt_x</p:attrName>
                                        </p:attrNameLst>
                                      </p:cBhvr>
                                      <p:tavLst>
                                        <p:tav tm="0">
                                          <p:val>
                                            <p:strVal val="#ppt_x-.2"/>
                                          </p:val>
                                        </p:tav>
                                        <p:tav tm="100000">
                                          <p:val>
                                            <p:strVal val="#ppt_x"/>
                                          </p:val>
                                        </p:tav>
                                      </p:tavLst>
                                    </p:anim>
                                    <p:anim calcmode="lin" valueType="num">
                                      <p:cBhvr>
                                        <p:cTn id="15" dur="500" fill="hold"/>
                                        <p:tgtEl>
                                          <p:spTgt spid="82962">
                                            <p:txEl>
                                              <p:pRg st="0" end="0"/>
                                            </p:txEl>
                                          </p:spTgt>
                                        </p:tgtEl>
                                        <p:attrNameLst>
                                          <p:attrName>ppt_y</p:attrName>
                                        </p:attrNameLst>
                                      </p:cBhvr>
                                      <p:tavLst>
                                        <p:tav tm="0">
                                          <p:val>
                                            <p:strVal val="#ppt_y"/>
                                          </p:val>
                                        </p:tav>
                                        <p:tav tm="100000">
                                          <p:val>
                                            <p:strVal val="#ppt_y"/>
                                          </p:val>
                                        </p:tav>
                                      </p:tavLst>
                                    </p:anim>
                                    <p:animEffect transition="in" filter="fade">
                                      <p:cBhvr>
                                        <p:cTn id="16" dur="500"/>
                                        <p:tgtEl>
                                          <p:spTgt spid="8296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1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1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1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1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1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1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1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1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1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1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2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2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2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2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2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2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2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2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2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2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1672</Words>
  <Application>Microsoft Office PowerPoint</Application>
  <PresentationFormat>全屏显示(4:3)</PresentationFormat>
  <Paragraphs>198</Paragraphs>
  <Slides>30</Slides>
  <Notes>2</Notes>
  <HiddenSlides>0</HiddenSlides>
  <MMClips>1</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华文中宋</vt:lpstr>
      <vt:lpstr>宋体</vt:lpstr>
      <vt:lpstr>微软雅黑</vt:lpstr>
      <vt:lpstr>Arial</vt:lpstr>
      <vt:lpstr>Calibri</vt:lpstr>
      <vt:lpstr>Comic Sans MS</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2023-01-16T20:59:26Z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A62DDEDBCA164A4B91F51C8FD8992FF2</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