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8" r:id="rId2"/>
    <p:sldId id="269" r:id="rId3"/>
    <p:sldId id="292" r:id="rId4"/>
    <p:sldId id="295" r:id="rId5"/>
    <p:sldId id="271" r:id="rId6"/>
    <p:sldId id="337" r:id="rId7"/>
    <p:sldId id="277" r:id="rId8"/>
    <p:sldId id="315" r:id="rId9"/>
    <p:sldId id="338" r:id="rId10"/>
    <p:sldId id="332" r:id="rId11"/>
    <p:sldId id="317" r:id="rId12"/>
    <p:sldId id="318" r:id="rId13"/>
    <p:sldId id="319" r:id="rId14"/>
    <p:sldId id="334" r:id="rId15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28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A0C4F-1C8A-480C-8FE4-FE1B66C9411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01F15D-F9B0-4CF1-BF14-633B977414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994723" y="1650751"/>
            <a:ext cx="7403483" cy="2126853"/>
            <a:chOff x="3947" y="1553"/>
            <a:chExt cx="11117" cy="3094"/>
          </a:xfrm>
        </p:grpSpPr>
        <p:sp>
          <p:nvSpPr>
            <p:cNvPr id="3" name="Rectangle 5"/>
            <p:cNvSpPr/>
            <p:nvPr/>
          </p:nvSpPr>
          <p:spPr>
            <a:xfrm>
              <a:off x="3947" y="3886"/>
              <a:ext cx="11117" cy="76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28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Lesson 30 Grandma's Birthday Party</a:t>
              </a:r>
              <a:endParaRPr lang="zh-CN" altLang="en-US" sz="28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63" y="1553"/>
              <a:ext cx="11101" cy="9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dirty="0" smtClean="0">
                  <a:latin typeface="微软雅黑" panose="020B0503020204020204" charset="-122"/>
                  <a:ea typeface="微软雅黑" panose="020B0503020204020204" charset="-122"/>
                </a:rPr>
                <a:t>Unit 5  Family and Home</a:t>
              </a:r>
              <a:endParaRPr lang="zh-CN" altLang="en-US" sz="36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66312" y="2250890"/>
            <a:ext cx="284559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5445062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580304" y="1031514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75279" y="11977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04855" y="1691398"/>
            <a:ext cx="8262528" cy="39703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(1)________ mothers can't go to the parents' meeting because they are too busy.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Jack's and Paul	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Jack's and Paul's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Jack and Paul's	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Jack and Paul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(2)Look at the man over there. He is ________ uncle.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Jim's and Tim's	B. Jim's and Tim 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Jim and Tim	D. Jim and Tim's</a:t>
            </a:r>
          </a:p>
        </p:txBody>
      </p:sp>
      <p:sp>
        <p:nvSpPr>
          <p:cNvPr id="8" name="矩形 28"/>
          <p:cNvSpPr>
            <a:spLocks noChangeArrowheads="1"/>
          </p:cNvSpPr>
          <p:nvPr/>
        </p:nvSpPr>
        <p:spPr bwMode="auto">
          <a:xfrm>
            <a:off x="1085845" y="1865019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5366730" y="3951788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-124432" y="111049"/>
            <a:ext cx="793884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30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Grandma's Birthday Party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8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85721" y="1415784"/>
            <a:ext cx="8650151" cy="13031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sister Lynn is playing with my cousin, Heidi.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我妹妹琳正在和我的表妹海蒂一起玩。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82602" y="3379684"/>
            <a:ext cx="8130291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(1)Lynn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sister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的同位语。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(2)play with sb.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意为“和某人一起玩”；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play with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意为“玩耍某物”。 例如：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Don't play with fire.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别玩火。</a:t>
            </a:r>
          </a:p>
        </p:txBody>
      </p:sp>
      <p:sp>
        <p:nvSpPr>
          <p:cNvPr id="5" name="Rectangle 5"/>
          <p:cNvSpPr/>
          <p:nvPr/>
        </p:nvSpPr>
        <p:spPr>
          <a:xfrm>
            <a:off x="-124432" y="111049"/>
            <a:ext cx="793884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30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Grandma's Birthday Party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624550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79078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45798" y="2284466"/>
            <a:ext cx="8066630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他们正在公园玩詹妮的玩偶。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are________ _________Jenny's doll in the park.</a:t>
            </a: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2058960" y="3114839"/>
            <a:ext cx="266451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playing            with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-124432" y="111049"/>
            <a:ext cx="793884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30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Grandma's Birthday Party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85722" y="1415784"/>
            <a:ext cx="8353311" cy="13031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My grandma gets many presents.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我奶奶收到很多礼物。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62131" y="2978321"/>
            <a:ext cx="8130291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在此处为及物动词，意为“得到；收到”，后面直接跟宾语。</a:t>
            </a: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484307" y="4327686"/>
            <a:ext cx="8130291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from sb.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意为“从某人那里收到某物”。例如：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She's a careful girl. She always gets good grades.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她是一个细心的女孩，总是取得好成绩。</a:t>
            </a:r>
          </a:p>
        </p:txBody>
      </p:sp>
      <p:sp>
        <p:nvSpPr>
          <p:cNvPr id="6" name="Rectangle 5"/>
          <p:cNvSpPr/>
          <p:nvPr/>
        </p:nvSpPr>
        <p:spPr>
          <a:xfrm>
            <a:off x="-124432" y="111049"/>
            <a:ext cx="793884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30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Grandma's Birthday Party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580304" y="1413658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75279" y="1579889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63911" y="2455686"/>
            <a:ext cx="8262528" cy="138499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我收到很多来自好朋友的信。 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________ many letters ________ my good friends.</a:t>
            </a:r>
          </a:p>
        </p:txBody>
      </p:sp>
      <p:sp>
        <p:nvSpPr>
          <p:cNvPr id="8" name="矩形 28"/>
          <p:cNvSpPr>
            <a:spLocks noChangeArrowheads="1"/>
          </p:cNvSpPr>
          <p:nvPr/>
        </p:nvSpPr>
        <p:spPr bwMode="auto">
          <a:xfrm>
            <a:off x="870892" y="3298034"/>
            <a:ext cx="5774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get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4253631" y="3188451"/>
            <a:ext cx="82830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from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-124432" y="111049"/>
            <a:ext cx="793884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30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Grandma's Birthday Party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87154" y="1045211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21619" y="2047164"/>
          <a:ext cx="7471754" cy="3633166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331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 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摆放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餐具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；放置；落下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[set]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   teacup['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ti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ː 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kʌp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]________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6403664" y="3285246"/>
            <a:ext cx="54373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set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4517236" y="3867479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茶杯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-124432" y="111049"/>
            <a:ext cx="793884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30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Grandma's Birthday Party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562159"/>
          <a:ext cx="7471754" cy="4088014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80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  </a:t>
                      </a:r>
                      <a:r>
                        <a:rPr kumimoji="0" lang="zh-CN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举行聚会 </a:t>
                      </a:r>
                      <a:r>
                        <a:rPr kumimoji="0" lang="en-US" altLang="zh-CN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．和</a:t>
                      </a:r>
                      <a:r>
                        <a:rPr kumimoji="0" lang="en-US" altLang="zh-CN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……</a:t>
                      </a:r>
                      <a:r>
                        <a:rPr kumimoji="0" lang="zh-CN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玩耍 </a:t>
                      </a:r>
                      <a:r>
                        <a:rPr kumimoji="0" lang="en-US" altLang="zh-CN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   set the table________________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have fun________________</a:t>
                      </a:r>
                      <a:endParaRPr kumimoji="0" lang="zh-CN" altLang="en-US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130389" y="2235656"/>
            <a:ext cx="182614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have a party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4366737" y="2998630"/>
            <a:ext cx="171553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play with…</a:t>
            </a:r>
          </a:p>
        </p:txBody>
      </p:sp>
      <p:sp>
        <p:nvSpPr>
          <p:cNvPr id="7" name="矩形 38"/>
          <p:cNvSpPr>
            <a:spLocks noChangeArrowheads="1"/>
          </p:cNvSpPr>
          <p:nvPr/>
        </p:nvSpPr>
        <p:spPr bwMode="auto">
          <a:xfrm>
            <a:off x="4305676" y="3813593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摆放餐具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38"/>
          <p:cNvSpPr>
            <a:spLocks noChangeArrowheads="1"/>
          </p:cNvSpPr>
          <p:nvPr/>
        </p:nvSpPr>
        <p:spPr bwMode="auto">
          <a:xfrm>
            <a:off x="4074694" y="4605677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玩得高兴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-124432" y="111049"/>
            <a:ext cx="793884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30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Grandma's Birthday Party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7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493920"/>
          <a:ext cx="7881187" cy="4756753"/>
        </p:xfrm>
        <a:graphic>
          <a:graphicData uri="http://schemas.openxmlformats.org/drawingml/2006/table">
            <a:tbl>
              <a:tblPr/>
              <a:tblGrid>
                <a:gridCol w="931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0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567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  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它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生日聚会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在我奶奶和爷爷家举办。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 It's at my ________ and ________ house.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．我妹妹琳正在和我的表妹海蒂一起玩。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My sister Lynn is ________ _____ my cousin, Heidi.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．我奶奶收到很多礼物。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My grandma ________ many presents.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3731192" y="2534805"/>
            <a:ext cx="138211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grandma</a:t>
            </a:r>
          </a:p>
        </p:txBody>
      </p:sp>
      <p:sp>
        <p:nvSpPr>
          <p:cNvPr id="16" name="矩形 28"/>
          <p:cNvSpPr>
            <a:spLocks noChangeArrowheads="1"/>
          </p:cNvSpPr>
          <p:nvPr/>
        </p:nvSpPr>
        <p:spPr bwMode="auto">
          <a:xfrm>
            <a:off x="5421804" y="2551831"/>
            <a:ext cx="150233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grandpa's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4649948" y="3752265"/>
            <a:ext cx="227979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playing       with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4301134" y="5397998"/>
            <a:ext cx="69762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gets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-124432" y="111049"/>
            <a:ext cx="793884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30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Grandma's Birthday Party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7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102" y="894081"/>
            <a:ext cx="3323273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6007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559832" y="19018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8317" y="2616793"/>
            <a:ext cx="6535340" cy="65684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set  </a:t>
            </a:r>
            <a:r>
              <a:rPr lang="en-US" altLang="zh-CN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 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摆放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餐具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；放置；落下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49535" y="3759888"/>
            <a:ext cx="8350912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brother Bob is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setting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table.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我的哥哥鲍勃正在摆放餐具。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chair in the corner.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请把椅子放在角落。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sun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sets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the west.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太阳在西方落下。</a:t>
            </a:r>
          </a:p>
        </p:txBody>
      </p:sp>
      <p:sp>
        <p:nvSpPr>
          <p:cNvPr id="12" name="Rectangle 5"/>
          <p:cNvSpPr/>
          <p:nvPr/>
        </p:nvSpPr>
        <p:spPr>
          <a:xfrm>
            <a:off x="-124432" y="111049"/>
            <a:ext cx="793884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30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Grandma's Birthday Party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51894" y="1213056"/>
            <a:ext cx="8130291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的用法：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624385" y="2306475"/>
          <a:ext cx="7646159" cy="3603007"/>
        </p:xfrm>
        <a:graphic>
          <a:graphicData uri="http://schemas.openxmlformats.org/drawingml/2006/table">
            <a:tbl>
              <a:tblPr/>
              <a:tblGrid>
                <a:gridCol w="13734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2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97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60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词性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含义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>
                          <a:latin typeface="Times New Roman" panose="02020603050405020304"/>
                          <a:cs typeface="Times New Roman" panose="02020603050405020304"/>
                        </a:rPr>
                        <a:t>常见短语</a:t>
                      </a:r>
                      <a:endParaRPr lang="zh-CN" sz="1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18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>
                          <a:latin typeface="Times New Roman" panose="02020603050405020304"/>
                          <a:cs typeface="Times New Roman" panose="02020603050405020304"/>
                        </a:rPr>
                        <a:t>动词</a:t>
                      </a:r>
                      <a:endParaRPr lang="zh-CN" sz="1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摆放</a:t>
                      </a:r>
                      <a:r>
                        <a:rPr lang="en-US" sz="1800" b="1" kern="100" dirty="0">
                          <a:latin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餐具</a:t>
                      </a:r>
                      <a:r>
                        <a:rPr lang="en-US" sz="1800" b="1" kern="100" dirty="0">
                          <a:latin typeface="Times New Roman" panose="02020603050405020304"/>
                          <a:cs typeface="Courier New" panose="02070309020205020404"/>
                        </a:rPr>
                        <a:t>)</a:t>
                      </a: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；放置；落下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Times New Roman" panose="02020603050405020304"/>
                          <a:cs typeface="Courier New" panose="02070309020205020404"/>
                        </a:rPr>
                        <a:t>set the table </a:t>
                      </a: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摆放餐具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Times New Roman" panose="02020603050405020304"/>
                          <a:cs typeface="Courier New" panose="02070309020205020404"/>
                        </a:rPr>
                        <a:t>set the watch </a:t>
                      </a: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对表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Times New Roman" panose="02020603050405020304"/>
                          <a:cs typeface="Courier New" panose="02070309020205020404"/>
                        </a:rPr>
                        <a:t>set an example </a:t>
                      </a: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树立榜样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60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>
                          <a:latin typeface="Times New Roman" panose="02020603050405020304"/>
                          <a:cs typeface="Times New Roman" panose="02020603050405020304"/>
                        </a:rPr>
                        <a:t>名词</a:t>
                      </a:r>
                      <a:endParaRPr lang="zh-CN" sz="1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一</a:t>
                      </a:r>
                      <a:r>
                        <a:rPr lang="en-US" sz="1800" b="1" kern="100" dirty="0">
                          <a:latin typeface="Times New Roman" panose="02020603050405020304"/>
                          <a:cs typeface="Courier New" panose="02070309020205020404"/>
                        </a:rPr>
                        <a:t>)</a:t>
                      </a: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套；</a:t>
                      </a:r>
                      <a:r>
                        <a:rPr lang="en-US" sz="1800" b="1" kern="100" dirty="0">
                          <a:latin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一</a:t>
                      </a:r>
                      <a:r>
                        <a:rPr lang="en-US" sz="1800" b="1" kern="100" dirty="0">
                          <a:latin typeface="Times New Roman" panose="02020603050405020304"/>
                          <a:cs typeface="Courier New" panose="02070309020205020404"/>
                        </a:rPr>
                        <a:t>)</a:t>
                      </a: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副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Times New Roman" panose="02020603050405020304"/>
                          <a:cs typeface="Courier New" panose="02070309020205020404"/>
                        </a:rPr>
                        <a:t>a set of</a:t>
                      </a:r>
                      <a:r>
                        <a:rPr lang="en-US" sz="18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…</a:t>
                      </a:r>
                      <a:r>
                        <a:rPr lang="en-US" sz="1800" b="1" kern="100" dirty="0">
                          <a:latin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一套</a:t>
                      </a:r>
                      <a:r>
                        <a:rPr lang="en-US" sz="18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-124432" y="111049"/>
            <a:ext cx="793884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30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Grandma's Birthday Party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870214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59832" y="2675729"/>
            <a:ext cx="8066630" cy="22419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你摆放好餐具吃晚饭好吗？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Could you ________ ________ ________  for supper?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琳达有两套彩色铅笔。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Linda has ________ ________ ________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pencils.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2166238" y="3304001"/>
            <a:ext cx="368081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set               the            table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2178179" y="4422290"/>
            <a:ext cx="355417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two             sets              of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-124432" y="111049"/>
            <a:ext cx="793884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30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Grandma's Birthday Party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151185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28580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57373" y="2030194"/>
            <a:ext cx="8299235" cy="13031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It's at my grandma and grandpa's house.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它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生日聚会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在我奶奶和爷爷家举办。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14607" y="3668096"/>
            <a:ext cx="8549614" cy="15515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以上例句中使用了名词所有格来表示“</a:t>
            </a:r>
            <a:r>
              <a:rPr lang="en-US" altLang="zh-C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的”。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zh-C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A's and B's</a:t>
            </a:r>
            <a:r>
              <a:rPr lang="zh-CN" alt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＋名词复数”表示“</a:t>
            </a:r>
            <a:r>
              <a:rPr lang="en-US" altLang="zh-C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的和</a:t>
            </a:r>
            <a:r>
              <a:rPr lang="en-US" altLang="zh-C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en-US" altLang="zh-C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……(</a:t>
            </a:r>
            <a:r>
              <a:rPr lang="zh-CN" alt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各自所有</a:t>
            </a:r>
            <a:r>
              <a:rPr lang="en-US" altLang="zh-C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)”</a:t>
            </a:r>
            <a:r>
              <a:rPr lang="zh-CN" alt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zh-C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and B's</a:t>
            </a:r>
            <a:r>
              <a:rPr lang="zh-CN" alt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＋名词单数”表示“</a:t>
            </a:r>
            <a:r>
              <a:rPr lang="en-US" altLang="zh-C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en-US" altLang="zh-C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……(</a:t>
            </a:r>
            <a:r>
              <a:rPr lang="zh-CN" alt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共同所有</a:t>
            </a:r>
            <a:r>
              <a:rPr lang="en-US" altLang="zh-C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。”例如：</a:t>
            </a:r>
          </a:p>
        </p:txBody>
      </p:sp>
      <p:sp>
        <p:nvSpPr>
          <p:cNvPr id="12" name="Rectangle 5"/>
          <p:cNvSpPr/>
          <p:nvPr/>
        </p:nvSpPr>
        <p:spPr>
          <a:xfrm>
            <a:off x="-124432" y="111049"/>
            <a:ext cx="793884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30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Grandma's Birthday Party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31423" y="2356103"/>
            <a:ext cx="8130291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Danny's and Jenny's fathers are both doctors.</a:t>
            </a:r>
          </a:p>
          <a:p>
            <a:pPr algn="just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丹尼的爸爸和詹妮的爸爸都是医生。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Danny and Jenny's father is a doctor.</a:t>
            </a:r>
          </a:p>
          <a:p>
            <a:pPr algn="just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丹尼和詹妮的爸爸是一名医生。</a:t>
            </a:r>
          </a:p>
        </p:txBody>
      </p:sp>
      <p:sp>
        <p:nvSpPr>
          <p:cNvPr id="5" name="Rectangle 5"/>
          <p:cNvSpPr/>
          <p:nvPr/>
        </p:nvSpPr>
        <p:spPr>
          <a:xfrm>
            <a:off x="-124432" y="111049"/>
            <a:ext cx="793884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30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Grandma's Birthday Party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596</Words>
  <Application>Microsoft Office PowerPoint</Application>
  <PresentationFormat>全屏显示(4:3)</PresentationFormat>
  <Paragraphs>116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华文新魏</vt:lpstr>
      <vt:lpstr>宋体</vt:lpstr>
      <vt:lpstr>微软雅黑</vt:lpstr>
      <vt:lpstr>Arial</vt:lpstr>
      <vt:lpstr>Calibri</vt:lpstr>
      <vt:lpstr>Calibri Light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278</cp:revision>
  <dcterms:created xsi:type="dcterms:W3CDTF">2018-02-07T00:47:00Z</dcterms:created>
  <dcterms:modified xsi:type="dcterms:W3CDTF">2023-01-16T20:59:31Z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6962AD22675443C395FD76880EEB47EB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