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87" r:id="rId4"/>
    <p:sldId id="293" r:id="rId5"/>
    <p:sldId id="288" r:id="rId6"/>
    <p:sldId id="258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290" r:id="rId15"/>
    <p:sldId id="313" r:id="rId16"/>
    <p:sldId id="291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1D749"/>
    <a:srgbClr val="FF3300"/>
    <a:srgbClr val="CC0066"/>
    <a:srgbClr val="FFCCFF"/>
    <a:srgbClr val="33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174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6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B8545E-ADC7-46AA-AF57-06EED03402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009AC1-40D6-4F6E-9417-620D3A88A56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F28C92-E389-4885-BC5F-4E45BCF8BAB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822D5D-BCFC-48BB-83BE-470957E7561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610CAD3-9EF3-44F9-BC7D-D710A71A5611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D4CD5C-1F05-4493-B005-CF0B33BD361F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4C8683-1C27-4054-844A-8462D3D7CA40}" type="slidenum">
              <a:rPr lang="en-US" altLang="zh-CN" smtClean="0"/>
              <a:t>15</a:t>
            </a:fld>
            <a:endParaRPr lang="en-US" altLang="zh-CN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7F2C722-95B8-4CC8-9F7E-9D6508FC42E9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3072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BA59677A-071C-4E66-92E5-716126EFF7CB}" type="slidenum">
              <a:rPr lang="zh-CN" altLang="en-US" sz="1200">
                <a:latin typeface="Calibri" panose="020F0502020204030204" pitchFamily="34" charset="0"/>
              </a:rPr>
              <a:t>2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134DFF1-CBA3-41E2-9576-D7A73EE12539}" type="slidenum">
              <a:rPr lang="zh-CN" altLang="en-US" smtClean="0"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F7A87D-1B73-4F23-9A6A-E3FB03FEF47D}" type="slidenum">
              <a:rPr lang="en-US" altLang="zh-CN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DF5A39-6B30-4452-893F-E433460FC0C9}" type="slidenum">
              <a:rPr lang="en-US" altLang="zh-CN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A8BFB9-39B4-439A-9127-C054CA4CCCCA}" type="slidenum">
              <a:rPr lang="en-US" altLang="zh-CN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D744319-48BC-4DDC-BE99-FD006483F6BC}" type="slidenum">
              <a:rPr lang="en-US" altLang="zh-CN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6298C6-B7A6-4EE9-9B6F-A6CEABBFAEEB}" type="slidenum">
              <a:rPr lang="en-US" altLang="zh-CN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6D59022-A0BD-4676-99BA-5985ED045FF6}" type="slidenum">
              <a:rPr lang="en-US" altLang="zh-CN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253C-96D0-421E-9204-2D5A00C96A2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9420-B0E5-4601-A14D-62A8DEBF40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6F4F-221A-4C78-A215-AF4C535AEAB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C6F4F-221A-4C78-A215-AF4C535AEAB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3FE6-38AC-444D-B478-899674F34A7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0F329-F4F4-404B-9535-A7EB73171C0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F940-5581-4FFC-8224-09B05B3498B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A96B-BA92-4A1D-9628-667797CCB95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D776-D609-48B5-A2EA-1146760BFAA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>
            <a:hlinkClick r:id="" action="ppaction://hlinkshowjump?jump=endshow"/>
          </p:cNvPr>
          <p:cNvSpPr/>
          <p:nvPr userDrawn="1"/>
        </p:nvSpPr>
        <p:spPr>
          <a:xfrm>
            <a:off x="7658100" y="6096000"/>
            <a:ext cx="9525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结束</a:t>
            </a:r>
          </a:p>
        </p:txBody>
      </p:sp>
      <p:sp>
        <p:nvSpPr>
          <p:cNvPr id="5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C95B26-FF35-4347-928B-90357A1BC88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546B76-0859-463C-9A77-F088FC6771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80728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第十八章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数据的收集与整理</a:t>
            </a:r>
          </a:p>
          <a:p>
            <a:pPr algn="ctr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sz="5400" b="1" kern="10" dirty="0" smtClean="0">
                <a:ln w="9525"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抽</a:t>
            </a:r>
            <a:r>
              <a:rPr lang="zh-CN" altLang="en-US" sz="5400" b="1" kern="10" dirty="0">
                <a:ln w="9525"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样调</a:t>
            </a:r>
            <a:r>
              <a:rPr lang="zh-CN" altLang="en-US" sz="5400" b="1" kern="10" dirty="0" smtClean="0">
                <a:ln w="9525"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查</a:t>
            </a:r>
            <a:endParaRPr lang="zh-CN" altLang="en-US" sz="5400" b="1" kern="10" dirty="0">
              <a:ln w="9525">
                <a:round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733256"/>
            <a:ext cx="91440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 rot="10800000" flipV="1">
            <a:off x="2857500" y="1209675"/>
            <a:ext cx="4643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所要考察的全体对象叫做总体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816225" y="3413125"/>
            <a:ext cx="5932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从总体中所抽取的一部分个体叫做总体的一个样本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773363" y="2271713"/>
            <a:ext cx="5776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总体中每一个考察对象叫做个体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566863" y="1165225"/>
            <a:ext cx="127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总体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541463" y="2232025"/>
            <a:ext cx="194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个体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539875" y="3375025"/>
            <a:ext cx="1376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样本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490663" y="4899025"/>
            <a:ext cx="2960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样本容量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3429000" y="4954588"/>
            <a:ext cx="317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样本中个体的数目</a:t>
            </a: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1490663" y="1166813"/>
            <a:ext cx="7653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360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　　</a:t>
            </a:r>
            <a:endParaRPr kumimoji="1" lang="zh-CN" altLang="en-US" sz="280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67" name="矩形 3"/>
          <p:cNvSpPr>
            <a:spLocks noChangeArrowheads="1"/>
          </p:cNvSpPr>
          <p:nvPr/>
        </p:nvSpPr>
        <p:spPr bwMode="auto">
          <a:xfrm>
            <a:off x="361950" y="1560513"/>
            <a:ext cx="746125" cy="3271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1"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了解统计概念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19813" y="4975225"/>
            <a:ext cx="2667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没有单位！</a:t>
            </a:r>
            <a:r>
              <a:rPr lang="zh-CN" altLang="en-US" sz="2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19461" grpId="0"/>
      <p:bldP spid="19462" grpId="0"/>
      <p:bldP spid="19463" grpId="0"/>
      <p:bldP spid="19464" grpId="0"/>
      <p:bldP spid="1946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133475" y="2000250"/>
            <a:ext cx="38100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10275" y="291465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2" name="图片 3" descr="4240426_111337769956_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90675" y="2686050"/>
            <a:ext cx="29718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4" descr="_(V){Y_5T~LNS_8ED6I9B)Q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7475" y="3067050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904875" y="192405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黑体" panose="02010609060101010101" pitchFamily="2" charset="-122"/>
                <a:ea typeface="黑体" panose="02010609060101010101" pitchFamily="2" charset="-122"/>
              </a:rPr>
              <a:t>总体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619875" y="245745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黑体" panose="02010609060101010101" pitchFamily="2" charset="-122"/>
                <a:ea typeface="黑体" panose="02010609060101010101" pitchFamily="2" charset="-122"/>
              </a:rPr>
              <a:t>样本</a:t>
            </a:r>
          </a:p>
        </p:txBody>
      </p:sp>
      <p:sp>
        <p:nvSpPr>
          <p:cNvPr id="11" name="环形箭头 10"/>
          <p:cNvSpPr/>
          <p:nvPr/>
        </p:nvSpPr>
        <p:spPr>
          <a:xfrm rot="11122657" flipV="1">
            <a:off x="4425950" y="1881188"/>
            <a:ext cx="2246313" cy="2057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5248275" y="230505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黑体" panose="02010609060101010101" pitchFamily="2" charset="-122"/>
                <a:ea typeface="黑体" panose="02010609060101010101" pitchFamily="2" charset="-122"/>
              </a:rPr>
              <a:t>估计</a:t>
            </a:r>
          </a:p>
        </p:txBody>
      </p:sp>
      <p:sp>
        <p:nvSpPr>
          <p:cNvPr id="13" name="环形箭头 12"/>
          <p:cNvSpPr/>
          <p:nvPr/>
        </p:nvSpPr>
        <p:spPr>
          <a:xfrm rot="20323550" flipV="1">
            <a:off x="4478338" y="3176588"/>
            <a:ext cx="2247900" cy="2057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5248275" y="4373563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>
                <a:latin typeface="黑体" panose="02010609060101010101" pitchFamily="2" charset="-122"/>
                <a:ea typeface="黑体" panose="02010609060101010101" pitchFamily="2" charset="-122"/>
              </a:rPr>
              <a:t>抽样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30238" y="1500188"/>
            <a:ext cx="7942262" cy="11953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在一次考试中，考生有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万名。怎样才能既省时又省力的了解到这些考生的数学平均成绩呢？我们可以抽取其中的</a:t>
            </a:r>
            <a:r>
              <a:rPr lang="en-US" altLang="zh-CN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sz="240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名进行调查。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71500" y="3000375"/>
            <a:ext cx="6786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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总体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是＿＿＿＿＿＿＿＿＿＿＿＿＿＿＿＿；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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个体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是＿＿＿＿＿＿＿＿＿＿＿＿＿＿＿＿；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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样本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是＿＿＿＿＿＿＿＿＿＿＿＿＿＿＿＿；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FF99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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样本的容量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是＿＿＿＿＿＿＿＿＿＿．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579688" y="2987675"/>
            <a:ext cx="2724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２万名考生数学成绩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71750" y="3427413"/>
            <a:ext cx="32877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其中每名考生的数学成绩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038350" y="3857625"/>
            <a:ext cx="4487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所抽取的５００名考生的数 学成绩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785813" y="92868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实  例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500438" y="4286250"/>
            <a:ext cx="1030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５００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85813" y="5286375"/>
            <a:ext cx="559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结合上面实例试着解决课本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P5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页的例题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  <p:bldP spid="22532" grpId="0" build="p" autoUpdateAnimBg="0"/>
      <p:bldP spid="22536" grpId="0"/>
      <p:bldP spid="22537" grpId="0"/>
      <p:bldP spid="22538" grpId="0"/>
      <p:bldP spid="225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52450" y="1914525"/>
            <a:ext cx="8305800" cy="157162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1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、说明在以下问题中，总体、个体、样本、样本的容量各指什么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（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）为了考察我校的学生参加课外体育活动的情况，调查了其中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名学生每天参加课外体育活动的时间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 smtClean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1013" y="3629025"/>
            <a:ext cx="811530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）为了了解一批灯泡的寿命，从中抽取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只进行试验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）为了考察某公园一年中每天进园的人数，在其中的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天里对进园的人数进行了统计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623888" y="105727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做一做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50" y="1000125"/>
            <a:ext cx="856773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 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要调查下面几个问题，你认为应该作全面调查还是抽样调查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）要调查市场上某种食品含量是否符合国家标准</a:t>
            </a:r>
          </a:p>
          <a:p>
            <a:pPr eaLnBrk="1" hangingPunct="1"/>
            <a:endParaRPr kumimoji="1"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）检测某城市的空气质量</a:t>
            </a:r>
          </a:p>
          <a:p>
            <a:pPr eaLnBrk="1" hangingPunct="1"/>
            <a:endParaRPr kumimoji="1"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）调查一个村子所有家庭的收入</a:t>
            </a:r>
          </a:p>
          <a:p>
            <a:pPr eaLnBrk="1" hangingPunct="1"/>
            <a:endParaRPr kumimoji="1"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）调查人们对保护环境的意识</a:t>
            </a:r>
          </a:p>
          <a:p>
            <a:pPr eaLnBrk="1" hangingPunct="1"/>
            <a:endParaRPr kumimoji="1"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）调查一个班级中的学生对建立班级英语角的看法</a:t>
            </a:r>
          </a:p>
          <a:p>
            <a:pPr eaLnBrk="1" hangingPunct="1"/>
            <a:endParaRPr kumimoji="1"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6</a:t>
            </a:r>
            <a:r>
              <a:rPr kumimoji="1"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）了解一批灯泡的使用寿命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281238" y="1928813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抽样调查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281613" y="30003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全面调查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138738" y="3786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抽样调查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281488" y="23574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抽样调查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924050" y="571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抽样调查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10175" y="492918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全面调查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500063" y="928688"/>
            <a:ext cx="8080375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某班要选</a:t>
            </a:r>
            <a:r>
              <a:rPr lang="en-US" altLang="zh-CN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名同学代表本班参加班级间的交流活动，现在按下面的办法抽取，把全班同学的姓名分别写在没有明显差别的小纸片上，把纸片混放在一个盒子里，充分搅拌后，随意抽取</a:t>
            </a:r>
            <a:r>
              <a:rPr lang="en-US" altLang="zh-CN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张，按照纸片上所写的名字选取</a:t>
            </a:r>
            <a:r>
              <a:rPr lang="en-US" altLang="zh-CN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名同学，你觉得上面的抽取过程</a:t>
            </a:r>
            <a:r>
              <a:rPr lang="zh-CN" altLang="en-US" sz="230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是简单随机抽样吗？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为什么？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500063" y="3643313"/>
            <a:ext cx="79295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23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答：</a:t>
            </a:r>
            <a:r>
              <a:rPr lang="zh-CN" altLang="en-US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是简单随机抽样。因为纸片没有明显差别，又充分搅拌，这样保证了抽取样本的过程中，任一个体都有相等的机会被抽到</a:t>
            </a:r>
            <a:r>
              <a:rPr lang="en-US" altLang="zh-CN" sz="23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3"/>
          <p:cNvSpPr>
            <a:spLocks noChangeArrowheads="1"/>
          </p:cNvSpPr>
          <p:nvPr/>
        </p:nvSpPr>
        <p:spPr bwMode="auto">
          <a:xfrm>
            <a:off x="2528888" y="5122863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习题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P7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，第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题．</a:t>
            </a:r>
          </a:p>
        </p:txBody>
      </p:sp>
      <p:grpSp>
        <p:nvGrpSpPr>
          <p:cNvPr id="27651" name="组合 14"/>
          <p:cNvGrpSpPr/>
          <p:nvPr/>
        </p:nvGrpSpPr>
        <p:grpSpPr bwMode="auto">
          <a:xfrm>
            <a:off x="979488" y="5122863"/>
            <a:ext cx="1355725" cy="676275"/>
            <a:chOff x="214283" y="5193447"/>
            <a:chExt cx="1356511" cy="675992"/>
          </a:xfrm>
        </p:grpSpPr>
        <p:pic>
          <p:nvPicPr>
            <p:cNvPr id="27656" name="Picture 2" descr="C:\Documents and Settings\Administrator\Local Settings\Temporary Internet Files\Content.IE5\UV41EZ01\MC900234083[1].wm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283" y="5193447"/>
              <a:ext cx="1356511" cy="6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矩形 16"/>
            <p:cNvSpPr>
              <a:spLocks noChangeArrowheads="1"/>
            </p:cNvSpPr>
            <p:nvPr/>
          </p:nvSpPr>
          <p:spPr bwMode="auto">
            <a:xfrm>
              <a:off x="341172" y="5291916"/>
              <a:ext cx="959473" cy="46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作 业</a:t>
              </a:r>
            </a:p>
          </p:txBody>
        </p:sp>
      </p:grp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976313" y="1825625"/>
            <a:ext cx="671512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抽样调查：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随机抽取一部分（具有代表性与广泛性）作为样本进行调查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3" name="矩形 7"/>
          <p:cNvSpPr>
            <a:spLocks noChangeArrowheads="1"/>
          </p:cNvSpPr>
          <p:nvPr/>
        </p:nvSpPr>
        <p:spPr bwMode="auto">
          <a:xfrm>
            <a:off x="904875" y="1254125"/>
            <a:ext cx="341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普查：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对全体进行调查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833438" y="2887663"/>
            <a:ext cx="7596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在抽样过程中，每一个对象被抽的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机会均等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，这样的抽样方法叫做：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简单随机抽样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35050" y="4038600"/>
            <a:ext cx="495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分清总体、样本、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个体、样本容量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1577 w 5437991"/>
              <a:gd name="T3" fmla="*/ 0 h 6858000"/>
              <a:gd name="T4" fmla="*/ 1631203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5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Contents</a:t>
            </a:r>
          </a:p>
        </p:txBody>
      </p:sp>
      <p:sp>
        <p:nvSpPr>
          <p:cNvPr id="13316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13317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9" name="椭圆 25"/>
          <p:cNvSpPr>
            <a:spLocks noChangeArrowheads="1"/>
          </p:cNvSpPr>
          <p:nvPr/>
        </p:nvSpPr>
        <p:spPr bwMode="auto"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0" name="椭圆 28"/>
          <p:cNvSpPr>
            <a:spLocks noChangeArrowheads="1"/>
          </p:cNvSpPr>
          <p:nvPr/>
        </p:nvSpPr>
        <p:spPr bwMode="auto"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21" name="椭圆 31"/>
          <p:cNvSpPr>
            <a:spLocks noChangeArrowheads="1"/>
          </p:cNvSpPr>
          <p:nvPr/>
        </p:nvSpPr>
        <p:spPr bwMode="auto"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322" name="椭圆 32"/>
          <p:cNvSpPr>
            <a:spLocks noChangeArrowheads="1"/>
          </p:cNvSpPr>
          <p:nvPr/>
        </p:nvSpPr>
        <p:spPr bwMode="auto"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13323" name="组合 23"/>
          <p:cNvGrpSpPr/>
          <p:nvPr/>
        </p:nvGrpSpPr>
        <p:grpSpPr bwMode="auto"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3335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6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3324" name="组合 18"/>
          <p:cNvGrpSpPr/>
          <p:nvPr/>
        </p:nvGrpSpPr>
        <p:grpSpPr bwMode="auto"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3333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4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3325" name="文本框 35"/>
          <p:cNvSpPr txBox="1">
            <a:spLocks noChangeArrowheads="1"/>
          </p:cNvSpPr>
          <p:nvPr/>
        </p:nvSpPr>
        <p:spPr bwMode="auto">
          <a:xfrm>
            <a:off x="4929188" y="14287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13326" name="文本框 36"/>
          <p:cNvSpPr txBox="1">
            <a:spLocks noChangeArrowheads="1"/>
          </p:cNvSpPr>
          <p:nvPr/>
        </p:nvSpPr>
        <p:spPr bwMode="auto">
          <a:xfrm>
            <a:off x="4478338" y="2268538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13327" name="文本框 37"/>
          <p:cNvSpPr txBox="1">
            <a:spLocks noChangeArrowheads="1"/>
          </p:cNvSpPr>
          <p:nvPr/>
        </p:nvSpPr>
        <p:spPr bwMode="auto">
          <a:xfrm>
            <a:off x="3975100" y="31829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13328" name="文本框 38"/>
          <p:cNvSpPr txBox="1">
            <a:spLocks noChangeArrowheads="1"/>
          </p:cNvSpPr>
          <p:nvPr/>
        </p:nvSpPr>
        <p:spPr bwMode="auto">
          <a:xfrm>
            <a:off x="3494088" y="40497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grpSp>
        <p:nvGrpSpPr>
          <p:cNvPr id="13329" name="组合 19"/>
          <p:cNvGrpSpPr/>
          <p:nvPr/>
        </p:nvGrpSpPr>
        <p:grpSpPr bwMode="auto"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3331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332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13330" name="文本框 38"/>
          <p:cNvSpPr txBox="1">
            <a:spLocks noChangeArrowheads="1"/>
          </p:cNvSpPr>
          <p:nvPr/>
        </p:nvSpPr>
        <p:spPr bwMode="auto">
          <a:xfrm>
            <a:off x="3000375" y="49831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062038" y="1214438"/>
            <a:ext cx="3724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、统计过程的一般步骤？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214438" y="235267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实际问题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919538" y="235267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搜集数据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376988" y="235267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整理数据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376988" y="423862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表示数据</a:t>
            </a: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919538" y="423862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统计分析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214438" y="4238625"/>
            <a:ext cx="16002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合理决策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2786063" y="2676525"/>
            <a:ext cx="11239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529263" y="26955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7205663" y="2943225"/>
            <a:ext cx="0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1985963" y="2943225"/>
            <a:ext cx="0" cy="1257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flipH="1">
            <a:off x="5529263" y="4543425"/>
            <a:ext cx="819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 flipH="1">
            <a:off x="2824163" y="4543425"/>
            <a:ext cx="10858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1563" y="1000125"/>
            <a:ext cx="70008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、在统计调查时，常用的统计调查方式是什么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38275" y="2000250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全面调查</a:t>
            </a:r>
            <a:endParaRPr lang="zh-CN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85938" y="4000500"/>
            <a:ext cx="67151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随机抽取一部分（具有代表性与广泛性）作为样本进行调查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zh-CN" sz="24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43063" y="2571750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对全体进行调查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355725" y="33242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抽样调查</a:t>
            </a:r>
            <a:endParaRPr lang="zh-CN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6638" y="2216150"/>
            <a:ext cx="7070725" cy="2425700"/>
          </a:xfrm>
          <a:prstGeom prst="roundRect">
            <a:avLst>
              <a:gd name="adj" fmla="val 7597"/>
            </a:avLst>
          </a:prstGeom>
          <a:noFill/>
          <a:ln>
            <a:solidFill>
              <a:schemeClr val="accent1">
                <a:lumMod val="6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学会采取合理的调查方法收集数据，并能对数据进行加工、整理；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进一步了解、掌握抽样调查与普查各自的优、缺点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00063" y="1235075"/>
            <a:ext cx="81534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400"/>
              </a:spcBef>
            </a:pP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一天，爸爸叫儿子去买一盒火柴。临出门前，爸爸嘱咐儿子要买能划燃的火柴。儿子拿着钱出门了，过了好一会儿，儿子才回到家。</a:t>
            </a:r>
          </a:p>
          <a:p>
            <a:pPr eaLnBrk="1" hangingPunct="1">
              <a:spcBef>
                <a:spcPts val="1400"/>
              </a:spcBef>
            </a:pP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    “火柴能划燃吗？”爸爸问。</a:t>
            </a:r>
          </a:p>
          <a:p>
            <a:pPr eaLnBrk="1" hangingPunct="1">
              <a:spcBef>
                <a:spcPts val="1400"/>
              </a:spcBef>
            </a:pP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    “都能划燃。”</a:t>
            </a:r>
          </a:p>
          <a:p>
            <a:pPr eaLnBrk="1" hangingPunct="1">
              <a:spcBef>
                <a:spcPts val="1400"/>
              </a:spcBef>
            </a:pP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    “你这么肯定？”</a:t>
            </a:r>
          </a:p>
          <a:p>
            <a:pPr eaLnBrk="1" hangingPunct="1">
              <a:spcBef>
                <a:spcPts val="1400"/>
              </a:spcBef>
            </a:pP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    儿子递过一盒划过的火柴，兴奋地说：“我每根都试过啦。”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1500" y="1443038"/>
            <a:ext cx="8120063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zh-CN" altLang="en-US" sz="28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说一说：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80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kumimoji="1"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在这则笑话中，儿子采用的是什么调查方式？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这其中的总体是什么？</a:t>
            </a:r>
          </a:p>
          <a:p>
            <a:pPr eaLnBrk="1" hangingPunct="1">
              <a:lnSpc>
                <a:spcPct val="130000"/>
              </a:lnSpc>
            </a:pPr>
            <a:r>
              <a:rPr kumimoji="1" lang="zh-CN" altLang="en-US" sz="2800">
                <a:solidFill>
                  <a:srgbClr val="CC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这种调查方式好不好？你能帮他想出什么好方法来调查吗？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57313" y="4714875"/>
            <a:ext cx="6135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对全体对象进行调查，叫做普查</a:t>
            </a:r>
            <a:r>
              <a:rPr lang="en-US" altLang="zh-CN" sz="32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32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1454150"/>
            <a:ext cx="4267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04813" y="3538538"/>
            <a:ext cx="8210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品尝一勺汤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就可以知道一锅汤的味道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你知道其中蕴涵的道理吗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42938" y="785813"/>
            <a:ext cx="342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kumimoji="1"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生活中的“</a:t>
            </a:r>
            <a:r>
              <a:rPr kumimoji="1"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数学</a:t>
            </a:r>
            <a:r>
              <a:rPr kumimoji="1"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30313" y="4643438"/>
            <a:ext cx="518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你能举出生活中类似的例子吗？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49263" y="5299075"/>
            <a:ext cx="8051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某人为了解要买的西瓜甜不甜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在西瓜的某个部位打了一个三角口子取出来尝尝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7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595313" y="850900"/>
            <a:ext cx="78311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通过从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2000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名学生中抽出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</a:t>
            </a:r>
            <a:r>
              <a:rPr kumimoji="1"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名进行调查统计，了解了全校喜爱娱乐节目的学生最多，喜欢戏曲节目的学生最少</a:t>
            </a:r>
            <a:r>
              <a:rPr kumimoji="1"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49300" y="2628900"/>
            <a:ext cx="768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只抽取一部分对象进行调查，然后根据调查数据推断全体对象的情况，叫做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抽样调查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H="1">
            <a:off x="804863" y="2051050"/>
            <a:ext cx="2922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抽样调查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3438" y="3833813"/>
            <a:ext cx="75961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在抽样过程中，每一个对象被抽的        ，这样的抽样方法叫做：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简单随机抽样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870575" y="38481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机会均等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57250" y="5286375"/>
            <a:ext cx="7143750" cy="89058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为了强调调查目的，人们有时也把全校学生喜爱的电视节目作为总体，每一个学生喜爱的电视节目作为个体</a:t>
            </a:r>
            <a:r>
              <a:rPr lang="en-US" altLang="zh-CN" sz="2000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000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  <p:bldP spid="8" grpId="0" autoUpdateAnimBg="0"/>
      <p:bldP spid="10" grpId="0"/>
      <p:bldP spid="10" grpId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1c89a3197ea95aeb7e95e77ccd8897abb3dc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1000</Words>
  <Application>Microsoft Office PowerPoint</Application>
  <PresentationFormat>全屏显示(4:3)</PresentationFormat>
  <Paragraphs>119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华文新魏</vt:lpstr>
      <vt:lpstr>宋体</vt:lpstr>
      <vt:lpstr>微软雅黑</vt:lpstr>
      <vt:lpstr>Arial</vt:lpstr>
      <vt:lpstr>Arial Black</vt:lpstr>
      <vt:lpstr>Arial Narrow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2015-01-05T01:17:00Z</dcterms:created>
  <dcterms:modified xsi:type="dcterms:W3CDTF">2023-01-16T20:59:52Z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EE80710E68A74CBC8FE5F82DAC97CEBE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