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2"/>
  </p:sldMasterIdLst>
  <p:notesMasterIdLst>
    <p:notesMasterId r:id="rId21"/>
  </p:notesMasterIdLst>
  <p:handoutMasterIdLst>
    <p:handoutMasterId r:id="rId22"/>
  </p:handoutMasterIdLst>
  <p:sldIdLst>
    <p:sldId id="313" r:id="rId3"/>
    <p:sldId id="327" r:id="rId4"/>
    <p:sldId id="339" r:id="rId5"/>
    <p:sldId id="337" r:id="rId6"/>
    <p:sldId id="338" r:id="rId7"/>
    <p:sldId id="325" r:id="rId8"/>
    <p:sldId id="258" r:id="rId9"/>
    <p:sldId id="276" r:id="rId10"/>
    <p:sldId id="311" r:id="rId11"/>
    <p:sldId id="317" r:id="rId12"/>
    <p:sldId id="288" r:id="rId13"/>
    <p:sldId id="290" r:id="rId14"/>
    <p:sldId id="292" r:id="rId15"/>
    <p:sldId id="293" r:id="rId16"/>
    <p:sldId id="295" r:id="rId17"/>
    <p:sldId id="299" r:id="rId18"/>
    <p:sldId id="328" r:id="rId19"/>
    <p:sldId id="306" r:id="rId20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新魏" panose="0201080004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新魏" panose="0201080004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新魏" panose="0201080004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新魏" panose="0201080004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新魏" panose="020108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新魏" panose="020108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新魏" panose="020108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新魏" panose="020108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新魏" panose="0201080004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93300"/>
    <a:srgbClr val="FF0000"/>
    <a:srgbClr val="818181"/>
    <a:srgbClr val="FF9933"/>
    <a:srgbClr val="0033CC"/>
    <a:srgbClr val="00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>
      <p:cViewPr>
        <p:scale>
          <a:sx n="102" d="100"/>
          <a:sy n="102" d="100"/>
        </p:scale>
        <p:origin x="-222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6B69985-34CE-4602-9E45-54E4CC174E87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fld id="{FB4C654C-F7D5-43A3-87DB-DA6EB4E8BA3A}" type="slidenum">
              <a:rPr lang="en-US" altLang="zh-CN" smtClean="0">
                <a:ea typeface="宋体" panose="02010600030101010101" pitchFamily="2" charset="-122"/>
              </a:rPr>
              <a:t>1</a:t>
            </a:fld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fld id="{3D6E1F04-940B-4FAF-8452-BC26771E45E9}" type="slidenum">
              <a:rPr lang="en-US" altLang="zh-CN" smtClean="0">
                <a:ea typeface="宋体" panose="02010600030101010101" pitchFamily="2" charset="-122"/>
              </a:rPr>
              <a:t>10</a:t>
            </a:fld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fld id="{7CD678DE-D847-49DC-807A-12DAEEB16690}" type="slidenum">
              <a:rPr lang="en-US" altLang="zh-CN" smtClean="0">
                <a:ea typeface="宋体" panose="02010600030101010101" pitchFamily="2" charset="-122"/>
              </a:rPr>
              <a:t>11</a:t>
            </a:fld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fld id="{1BE43A9B-E203-4BFB-AB44-8D063F7D3250}" type="slidenum">
              <a:rPr lang="en-US" altLang="zh-CN" smtClean="0">
                <a:ea typeface="宋体" panose="02010600030101010101" pitchFamily="2" charset="-122"/>
              </a:rPr>
              <a:t>12</a:t>
            </a:fld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fld id="{67D3BAE4-402A-4662-8303-CBBD41DC3447}" type="slidenum">
              <a:rPr lang="en-US" altLang="zh-CN" smtClean="0">
                <a:ea typeface="宋体" panose="02010600030101010101" pitchFamily="2" charset="-122"/>
              </a:rPr>
              <a:t>13</a:t>
            </a:fld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fld id="{17714C36-14DA-4C20-AF98-81F36F70BF0D}" type="slidenum">
              <a:rPr lang="en-US" altLang="zh-CN" smtClean="0">
                <a:ea typeface="宋体" panose="02010600030101010101" pitchFamily="2" charset="-122"/>
              </a:rPr>
              <a:t>14</a:t>
            </a:fld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fld id="{DCACF55B-8168-4067-B61A-A07AF6822023}" type="slidenum">
              <a:rPr lang="en-US" altLang="zh-CN" smtClean="0">
                <a:ea typeface="宋体" panose="02010600030101010101" pitchFamily="2" charset="-122"/>
              </a:rPr>
              <a:t>15</a:t>
            </a:fld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fld id="{CD6688F2-22FE-4E24-81C5-E26E57202DAD}" type="slidenum">
              <a:rPr lang="en-US" altLang="zh-CN" smtClean="0">
                <a:ea typeface="宋体" panose="02010600030101010101" pitchFamily="2" charset="-122"/>
              </a:rPr>
              <a:t>16</a:t>
            </a:fld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fld id="{E45061E3-F0DC-4240-9DF7-DF58369A7924}" type="slidenum">
              <a:rPr lang="en-US" altLang="zh-CN" smtClean="0">
                <a:ea typeface="宋体" panose="02010600030101010101" pitchFamily="2" charset="-122"/>
              </a:rPr>
              <a:t>17</a:t>
            </a:fld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fld id="{B57BADC4-0C85-4509-AF2C-EF2B76AB46F3}" type="slidenum">
              <a:rPr lang="en-US" altLang="zh-CN" smtClean="0">
                <a:ea typeface="宋体" panose="02010600030101010101" pitchFamily="2" charset="-122"/>
              </a:rPr>
              <a:t>18</a:t>
            </a:fld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fld id="{1D572BB1-288A-493B-BAD5-DA5016DD3F85}" type="slidenum">
              <a:rPr lang="en-US" altLang="zh-CN" smtClean="0">
                <a:ea typeface="宋体" panose="02010600030101010101" pitchFamily="2" charset="-122"/>
              </a:rPr>
              <a:t>2</a:t>
            </a:fld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fld id="{AB039010-F8CA-4DB6-8734-F794064741E5}" type="slidenum">
              <a:rPr lang="en-US" altLang="zh-CN" smtClean="0">
                <a:ea typeface="宋体" panose="02010600030101010101" pitchFamily="2" charset="-122"/>
              </a:rPr>
              <a:t>3</a:t>
            </a:fld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fld id="{F625F6DF-F15F-47FA-8BA2-6A2E9882FE69}" type="slidenum">
              <a:rPr lang="en-US" altLang="zh-CN" smtClean="0">
                <a:ea typeface="宋体" panose="02010600030101010101" pitchFamily="2" charset="-122"/>
              </a:rPr>
              <a:t>4</a:t>
            </a:fld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fld id="{3E4083A5-76EF-4FA4-A15F-A49F4AE44C1C}" type="slidenum">
              <a:rPr lang="en-US" altLang="zh-CN" smtClean="0">
                <a:ea typeface="宋体" panose="02010600030101010101" pitchFamily="2" charset="-122"/>
              </a:rPr>
              <a:t>5</a:t>
            </a:fld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dirty="0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fld id="{6EBB2C28-BB21-4103-9A3A-E10130FC14F0}" type="slidenum">
              <a:rPr lang="en-US" altLang="zh-CN" smtClean="0">
                <a:ea typeface="宋体" panose="02010600030101010101" pitchFamily="2" charset="-122"/>
              </a:rPr>
              <a:t>6</a:t>
            </a:fld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fld id="{7674AA82-DAB5-4169-A529-5F6BDFB740F1}" type="slidenum">
              <a:rPr lang="en-US" altLang="zh-CN" smtClean="0">
                <a:ea typeface="宋体" panose="02010600030101010101" pitchFamily="2" charset="-122"/>
              </a:rPr>
              <a:t>7</a:t>
            </a:fld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fld id="{0D5C4B20-0A2B-4A92-ACA3-E032D2774D2B}" type="slidenum">
              <a:rPr lang="en-US" altLang="zh-CN" smtClean="0">
                <a:ea typeface="宋体" panose="02010600030101010101" pitchFamily="2" charset="-122"/>
              </a:rPr>
              <a:t>8</a:t>
            </a:fld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fld id="{C9E088C1-6A60-4DF1-A3CA-17447469F1E3}" type="slidenum">
              <a:rPr lang="en-US" altLang="zh-CN" smtClean="0">
                <a:ea typeface="宋体" panose="02010600030101010101" pitchFamily="2" charset="-122"/>
              </a:rPr>
              <a:t>9</a:t>
            </a:fld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4B7C5-C78B-4FA3-90E2-2008EA4FEBD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EFD97-7758-4D9A-9770-C4FBFFD02EF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01625" y="1600200"/>
            <a:ext cx="4194175" cy="2173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301625" y="3925888"/>
            <a:ext cx="4194175" cy="21732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C4455-2119-4A1E-A547-E9208A2C595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8A09E-D5B5-4779-98A5-75C6F69AE3C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9650E-B11F-4691-9A86-4309E22383E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31F30-4200-4008-A67E-FA1E996BCA6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83A4E-4BCA-4E6B-A310-FFB1670452E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E7567-C414-44E8-9A58-38EAD7C8BA5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E6176-9ECD-4330-8899-76BFC48F8C7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382D6-B768-461B-A2CB-D5810244E38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7C44C-52F1-4469-92B3-67F48EF6BEB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558C9-3099-45DE-ADD1-B4BF8BB8FFD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F131D-75C2-4C9D-BA12-1D7508C0990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CF77E-9190-4E16-B04A-844073E81A0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B93F6-3C28-4FF9-A70A-282F2F70A49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A0160-A865-4775-9976-9494F3BBA3F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27311-95B7-4C30-B0E1-692ED600609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3A801-3975-42B1-AB15-47661ADA8F8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77144-6F86-403D-B6DB-2FA9A3D0347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2BCE7-A8CE-45DA-9F2E-FC96DF4630E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A96B6-DEC1-458A-8C2E-094093C3AC3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BF050-CEA3-4A71-B0DD-654EF003A29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6AD08-4F51-4E45-9C75-4305C0F857A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ea typeface="+mn-ea"/>
              </a:defRPr>
            </a:lvl1pPr>
          </a:lstStyle>
          <a:p>
            <a:pPr>
              <a:defRPr/>
            </a:pPr>
            <a:fld id="{20D0D825-57F7-4C34-B6CF-F7627AB47BA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 2" panose="05020102010507070707" pitchFamily="18" charset="2"/>
        <a:buChar char="¡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 2" panose="05020102010507070707" pitchFamily="18" charset="2"/>
        <a:buChar char="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2" panose="05020102010507070707" pitchFamily="18" charset="2"/>
        <a:buChar char="¡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 2" panose="05020102010507070707" pitchFamily="18" charset="2"/>
        <a:buChar char="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44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44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444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ea typeface="+mn-ea"/>
              </a:defRPr>
            </a:lvl1pPr>
          </a:lstStyle>
          <a:p>
            <a:pPr>
              <a:defRPr/>
            </a:pPr>
            <a:fld id="{0F820FFC-506C-4E15-9B5F-FF7BF6195F0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2.bin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4.bin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6.bin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52" name="Rectangle 8"/>
          <p:cNvSpPr>
            <a:spLocks noRot="1" noChangeArrowheads="1"/>
          </p:cNvSpPr>
          <p:nvPr/>
        </p:nvSpPr>
        <p:spPr bwMode="auto">
          <a:xfrm>
            <a:off x="0" y="1844824"/>
            <a:ext cx="91440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>
              <a:defRPr/>
            </a:pPr>
            <a:r>
              <a:rPr lang="zh-CN" alt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隶书" panose="02010800040101010101" pitchFamily="2" charset="-122"/>
                <a:ea typeface="华文隶书" panose="02010800040101010101" pitchFamily="2" charset="-122"/>
              </a:rPr>
              <a:t>二元一次方程组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5013176"/>
            <a:ext cx="9144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8540750" cy="838200"/>
          </a:xfrm>
        </p:spPr>
        <p:txBody>
          <a:bodyPr/>
          <a:lstStyle/>
          <a:p>
            <a:pPr algn="l" eaLnBrk="1" hangingPunct="1"/>
            <a:r>
              <a:rPr lang="zh-CN" altLang="en-US" dirty="0" smtClean="0">
                <a:solidFill>
                  <a:srgbClr val="0070C0"/>
                </a:solidFill>
              </a:rPr>
              <a:t>议一议</a:t>
            </a:r>
            <a:r>
              <a:rPr lang="en-US" altLang="zh-CN" dirty="0" smtClean="0">
                <a:solidFill>
                  <a:srgbClr val="0070C0"/>
                </a:solidFill>
              </a:rPr>
              <a:t>:</a:t>
            </a:r>
          </a:p>
        </p:txBody>
      </p:sp>
      <p:sp>
        <p:nvSpPr>
          <p:cNvPr id="4515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692150"/>
            <a:ext cx="8540750" cy="1219200"/>
          </a:xfrm>
        </p:spPr>
        <p:txBody>
          <a:bodyPr/>
          <a:lstStyle/>
          <a:p>
            <a:pPr eaLnBrk="1" hangingPunct="1"/>
            <a:r>
              <a:rPr lang="zh-CN" altLang="en-US" sz="3600" b="1" dirty="0" smtClean="0">
                <a:solidFill>
                  <a:srgbClr val="000000"/>
                </a:solidFill>
              </a:rPr>
              <a:t>在上面的方程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X-Y=2</a:t>
            </a:r>
            <a:r>
              <a:rPr lang="zh-CN" altLang="en-US" sz="3600" b="1" dirty="0" smtClean="0"/>
              <a:t>和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X+1=2(Y-1)</a:t>
            </a:r>
            <a:r>
              <a:rPr lang="zh-CN" altLang="en-US" sz="3600" b="1" dirty="0" smtClean="0">
                <a:solidFill>
                  <a:srgbClr val="000000"/>
                </a:solidFill>
              </a:rPr>
              <a:t>中</a:t>
            </a:r>
            <a:r>
              <a:rPr lang="en-US" altLang="zh-CN" sz="3600" b="1" dirty="0" smtClean="0">
                <a:solidFill>
                  <a:srgbClr val="000000"/>
                </a:solidFill>
              </a:rPr>
              <a:t>,X</a:t>
            </a:r>
            <a:r>
              <a:rPr lang="zh-CN" altLang="en-US" sz="3600" b="1" dirty="0" smtClean="0">
                <a:solidFill>
                  <a:srgbClr val="000000"/>
                </a:solidFill>
              </a:rPr>
              <a:t>，</a:t>
            </a:r>
            <a:r>
              <a:rPr lang="en-US" altLang="zh-CN" sz="3600" b="1" dirty="0" smtClean="0">
                <a:solidFill>
                  <a:srgbClr val="000000"/>
                </a:solidFill>
              </a:rPr>
              <a:t>Y</a:t>
            </a:r>
            <a:r>
              <a:rPr lang="zh-CN" altLang="en-US" sz="3600" b="1" dirty="0" smtClean="0">
                <a:solidFill>
                  <a:srgbClr val="000000"/>
                </a:solidFill>
              </a:rPr>
              <a:t>的含义分别相同吗</a:t>
            </a:r>
            <a:r>
              <a:rPr lang="en-US" altLang="zh-CN" sz="3600" b="1" dirty="0" smtClean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451588" name="Text Box 4"/>
          <p:cNvSpPr txBox="1">
            <a:spLocks noChangeArrowheads="1"/>
          </p:cNvSpPr>
          <p:nvPr/>
        </p:nvSpPr>
        <p:spPr bwMode="auto">
          <a:xfrm>
            <a:off x="323850" y="1844675"/>
            <a:ext cx="8305800" cy="1800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sz="3600" b="1" dirty="0">
                <a:solidFill>
                  <a:srgbClr val="000000"/>
                </a:solidFill>
                <a:latin typeface="+mn-lt"/>
                <a:ea typeface="+mn-ea"/>
              </a:rPr>
              <a:t>   X,Y</a:t>
            </a:r>
            <a:r>
              <a:rPr lang="zh-CN" altLang="en-US" sz="3600" b="1" dirty="0">
                <a:solidFill>
                  <a:srgbClr val="000000"/>
                </a:solidFill>
                <a:latin typeface="+mn-lt"/>
                <a:ea typeface="+mn-ea"/>
              </a:rPr>
              <a:t>的含义分别相同</a:t>
            </a:r>
            <a:r>
              <a:rPr lang="en-US" altLang="zh-CN" sz="3600" b="1" dirty="0">
                <a:solidFill>
                  <a:srgbClr val="000000"/>
                </a:solidFill>
                <a:latin typeface="+mn-lt"/>
                <a:ea typeface="+mn-ea"/>
              </a:rPr>
              <a:t>.</a:t>
            </a:r>
            <a:r>
              <a:rPr lang="zh-CN" altLang="en-US" sz="3600" b="1" dirty="0">
                <a:solidFill>
                  <a:srgbClr val="000000"/>
                </a:solidFill>
                <a:latin typeface="+mn-lt"/>
                <a:ea typeface="+mn-ea"/>
              </a:rPr>
              <a:t>因而</a:t>
            </a:r>
            <a:r>
              <a:rPr lang="en-US" altLang="zh-CN" sz="3600" b="1" dirty="0">
                <a:solidFill>
                  <a:srgbClr val="000000"/>
                </a:solidFill>
                <a:latin typeface="+mn-lt"/>
                <a:ea typeface="+mn-ea"/>
              </a:rPr>
              <a:t>X,Y</a:t>
            </a:r>
            <a:r>
              <a:rPr lang="zh-CN" altLang="en-US" sz="3600" b="1" dirty="0">
                <a:solidFill>
                  <a:srgbClr val="000000"/>
                </a:solidFill>
                <a:latin typeface="+mn-lt"/>
                <a:ea typeface="+mn-ea"/>
              </a:rPr>
              <a:t>必须同时满足方程</a:t>
            </a:r>
            <a:r>
              <a:rPr lang="en-US" altLang="zh-CN" sz="4000" b="1" dirty="0">
                <a:solidFill>
                  <a:srgbClr val="FF0000"/>
                </a:solidFill>
              </a:rPr>
              <a:t>X-Y=2</a:t>
            </a:r>
            <a:r>
              <a:rPr lang="zh-CN" altLang="en-US" sz="3600" b="1" dirty="0">
                <a:solidFill>
                  <a:srgbClr val="000000"/>
                </a:solidFill>
                <a:latin typeface="+mn-lt"/>
                <a:ea typeface="+mn-ea"/>
              </a:rPr>
              <a:t>和</a:t>
            </a:r>
            <a:r>
              <a:rPr lang="en-US" altLang="zh-CN" sz="4000" b="1" dirty="0">
                <a:solidFill>
                  <a:srgbClr val="FF0000"/>
                </a:solidFill>
              </a:rPr>
              <a:t>X+1=2(Y-1)</a:t>
            </a:r>
            <a:r>
              <a:rPr lang="zh-CN" altLang="en-US" sz="3600" b="1" dirty="0">
                <a:solidFill>
                  <a:srgbClr val="000000"/>
                </a:solidFill>
                <a:latin typeface="+mn-lt"/>
                <a:ea typeface="+mn-ea"/>
              </a:rPr>
              <a:t>把它们联立起来</a:t>
            </a:r>
            <a:r>
              <a:rPr lang="en-US" altLang="zh-CN" sz="3600" b="1" dirty="0">
                <a:solidFill>
                  <a:srgbClr val="000000"/>
                </a:solidFill>
                <a:latin typeface="+mn-lt"/>
                <a:ea typeface="+mn-ea"/>
              </a:rPr>
              <a:t>,</a:t>
            </a:r>
            <a:r>
              <a:rPr lang="zh-CN" altLang="en-US" sz="3600" b="1" dirty="0">
                <a:solidFill>
                  <a:srgbClr val="000000"/>
                </a:solidFill>
                <a:latin typeface="+mn-lt"/>
                <a:ea typeface="+mn-ea"/>
              </a:rPr>
              <a:t>得</a:t>
            </a:r>
            <a:r>
              <a:rPr lang="en-US" altLang="zh-CN" sz="3600" b="1" dirty="0">
                <a:solidFill>
                  <a:srgbClr val="000000"/>
                </a:solidFill>
                <a:latin typeface="+mn-lt"/>
                <a:ea typeface="+mn-ea"/>
              </a:rPr>
              <a:t>:</a:t>
            </a:r>
          </a:p>
        </p:txBody>
      </p:sp>
      <p:grpSp>
        <p:nvGrpSpPr>
          <p:cNvPr id="2" name="Group 22"/>
          <p:cNvGrpSpPr/>
          <p:nvPr/>
        </p:nvGrpSpPr>
        <p:grpSpPr bwMode="auto">
          <a:xfrm>
            <a:off x="2428875" y="3644900"/>
            <a:ext cx="3068638" cy="1311275"/>
            <a:chOff x="1612" y="2296"/>
            <a:chExt cx="1851" cy="826"/>
          </a:xfrm>
        </p:grpSpPr>
        <p:sp>
          <p:nvSpPr>
            <p:cNvPr id="17416" name="Rectangle 6"/>
            <p:cNvSpPr>
              <a:spLocks noChangeArrowheads="1"/>
            </p:cNvSpPr>
            <p:nvPr/>
          </p:nvSpPr>
          <p:spPr bwMode="auto">
            <a:xfrm>
              <a:off x="1701" y="2296"/>
              <a:ext cx="1762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 sz="4000" b="1" dirty="0">
                  <a:solidFill>
                    <a:srgbClr val="FF0000"/>
                  </a:solidFill>
                </a:rPr>
                <a:t>X-Y=2</a:t>
              </a:r>
              <a:endParaRPr lang="en-US" altLang="zh-CN" sz="4000" b="1" dirty="0"/>
            </a:p>
            <a:p>
              <a:pPr algn="l"/>
              <a:r>
                <a:rPr lang="en-US" altLang="zh-CN" sz="4000" b="1" dirty="0">
                  <a:solidFill>
                    <a:srgbClr val="FF0000"/>
                  </a:solidFill>
                </a:rPr>
                <a:t>X+1=2(Y-1)</a:t>
              </a:r>
            </a:p>
          </p:txBody>
        </p:sp>
        <p:sp>
          <p:nvSpPr>
            <p:cNvPr id="17425" name="AutoShape 7"/>
            <p:cNvSpPr/>
            <p:nvPr/>
          </p:nvSpPr>
          <p:spPr bwMode="auto">
            <a:xfrm>
              <a:off x="1612" y="2385"/>
              <a:ext cx="129" cy="593"/>
            </a:xfrm>
            <a:prstGeom prst="leftBrace">
              <a:avLst>
                <a:gd name="adj1" fmla="val 46111"/>
                <a:gd name="adj2" fmla="val 50000"/>
              </a:avLst>
            </a:prstGeom>
            <a:noFill/>
            <a:ln w="19050">
              <a:solidFill>
                <a:srgbClr val="000000"/>
              </a:solidFill>
              <a:rou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451593" name="Text Box 9"/>
          <p:cNvSpPr txBox="1">
            <a:spLocks noChangeArrowheads="1"/>
          </p:cNvSpPr>
          <p:nvPr/>
        </p:nvSpPr>
        <p:spPr bwMode="auto">
          <a:xfrm>
            <a:off x="250825" y="4868863"/>
            <a:ext cx="7889875" cy="1920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sz="3200" b="1" dirty="0"/>
              <a:t>     </a:t>
            </a:r>
            <a:r>
              <a:rPr lang="zh-CN" altLang="en-US" sz="3600" b="1" dirty="0">
                <a:solidFill>
                  <a:srgbClr val="000000"/>
                </a:solidFill>
                <a:latin typeface="+mn-lt"/>
                <a:ea typeface="+mn-ea"/>
              </a:rPr>
              <a:t>像这样，把两个</a:t>
            </a:r>
            <a:r>
              <a:rPr lang="zh-CN" altLang="en-US" sz="4000" b="1" dirty="0">
                <a:solidFill>
                  <a:srgbClr val="FF0000"/>
                </a:solidFill>
              </a:rPr>
              <a:t>一次方程</a:t>
            </a:r>
            <a:r>
              <a:rPr lang="zh-CN" altLang="en-US" sz="3600" b="1" dirty="0">
                <a:solidFill>
                  <a:srgbClr val="000000"/>
                </a:solidFill>
                <a:latin typeface="+mn-lt"/>
                <a:ea typeface="+mn-ea"/>
              </a:rPr>
              <a:t>合在一起后共有</a:t>
            </a:r>
            <a:r>
              <a:rPr lang="zh-CN" altLang="en-US" sz="4000" b="1" dirty="0">
                <a:solidFill>
                  <a:srgbClr val="FF0000"/>
                </a:solidFill>
              </a:rPr>
              <a:t>两个</a:t>
            </a:r>
            <a:r>
              <a:rPr lang="zh-CN" altLang="en-US" sz="3600" b="1" dirty="0">
                <a:solidFill>
                  <a:srgbClr val="000000"/>
                </a:solidFill>
                <a:latin typeface="+mn-lt"/>
                <a:ea typeface="+mn-ea"/>
              </a:rPr>
              <a:t>未知数，这样就组成了一个</a:t>
            </a:r>
            <a:r>
              <a:rPr lang="zh-CN" altLang="en-US" sz="4000" b="1" dirty="0">
                <a:solidFill>
                  <a:srgbClr val="FF0000"/>
                </a:solidFill>
              </a:rPr>
              <a:t>二元一次方程组</a:t>
            </a:r>
          </a:p>
        </p:txBody>
      </p:sp>
      <p:sp>
        <p:nvSpPr>
          <p:cNvPr id="17415" name="Text Box 20"/>
          <p:cNvSpPr txBox="1">
            <a:spLocks noChangeArrowheads="1"/>
          </p:cNvSpPr>
          <p:nvPr/>
        </p:nvSpPr>
        <p:spPr bwMode="auto">
          <a:xfrm>
            <a:off x="1476375" y="4868863"/>
            <a:ext cx="4411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1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1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1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1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5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51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1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86" grpId="0"/>
      <p:bldP spid="451587" grpId="0" build="p"/>
      <p:bldP spid="451588" grpId="0" autoUpdateAnimBg="0"/>
      <p:bldP spid="45159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611188" y="260350"/>
            <a:ext cx="85328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判断下列方程组哪些是二元一次方程组？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993900" y="1285875"/>
          <a:ext cx="5221288" cy="270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公式" r:id="rId4" imgW="2425700" imgH="1257300" progId="Equation.3">
                  <p:embed/>
                </p:oleObj>
              </mc:Choice>
              <mc:Fallback>
                <p:oleObj name="公式" r:id="rId4" imgW="2425700" imgH="1257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900" y="1285875"/>
                        <a:ext cx="5221288" cy="270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48" name="Text Box 4"/>
          <p:cNvSpPr txBox="1">
            <a:spLocks noChangeArrowheads="1"/>
          </p:cNvSpPr>
          <p:nvPr/>
        </p:nvSpPr>
        <p:spPr bwMode="auto">
          <a:xfrm>
            <a:off x="539750" y="4652963"/>
            <a:ext cx="7920038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★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在一个</a:t>
            </a:r>
            <a:r>
              <a:rPr kumimoji="1" lang="zh-CN" altLang="en-US" sz="4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方程组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中，共有</a:t>
            </a: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两个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未知数，并且每个方程都是一次方程，这样的方程组是</a:t>
            </a: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二元一次方程组。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5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0" y="1844675"/>
            <a:ext cx="8820150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>
              <a:lnSpc>
                <a:spcPct val="180000"/>
              </a:lnSpc>
            </a:pPr>
            <a:r>
              <a:rPr kumimoji="1" lang="zh-CN" altLang="en-US" sz="4000" b="1">
                <a:solidFill>
                  <a:srgbClr val="0066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使二元一次方程两边的值相等的两个未</a:t>
            </a:r>
          </a:p>
          <a:p>
            <a:pPr algn="l" eaLnBrk="1" hangingPunct="1">
              <a:lnSpc>
                <a:spcPct val="180000"/>
              </a:lnSpc>
            </a:pPr>
            <a:r>
              <a:rPr kumimoji="1" lang="zh-CN" altLang="en-US" sz="4000" b="1">
                <a:solidFill>
                  <a:srgbClr val="0066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知数的值，叫做</a:t>
            </a:r>
            <a:r>
              <a:rPr kumimoji="1" lang="zh-CN" altLang="en-US" sz="4000" b="1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二元一次方程的解</a:t>
            </a:r>
            <a:r>
              <a:rPr kumimoji="1" lang="zh-CN" altLang="en-US" sz="4000" b="1">
                <a:solidFill>
                  <a:srgbClr val="0066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。</a:t>
            </a:r>
          </a:p>
          <a:p>
            <a:pPr algn="l" eaLnBrk="1" hangingPunct="1">
              <a:lnSpc>
                <a:spcPct val="180000"/>
              </a:lnSpc>
            </a:pPr>
            <a:endParaRPr kumimoji="1" lang="en-US" altLang="zh-CN" sz="40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2309813" y="981075"/>
          <a:ext cx="463867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公式" r:id="rId5" imgW="1054100" imgH="215900" progId="Equation.3">
                  <p:embed/>
                </p:oleObj>
              </mc:Choice>
              <mc:Fallback>
                <p:oleObj name="公式" r:id="rId5" imgW="10541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9813" y="981075"/>
                        <a:ext cx="4638675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7796" name="Object 4"/>
          <p:cNvGraphicFramePr>
            <a:graphicFrameLocks noChangeAspect="1"/>
          </p:cNvGraphicFramePr>
          <p:nvPr/>
        </p:nvGraphicFramePr>
        <p:xfrm>
          <a:off x="1476375" y="4005263"/>
          <a:ext cx="1239838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公式" r:id="rId7" imgW="520700" imgH="609600" progId="Equation.3">
                  <p:embed/>
                </p:oleObj>
              </mc:Choice>
              <mc:Fallback>
                <p:oleObj name="公式" r:id="rId7" imgW="520700" imgH="60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005263"/>
                        <a:ext cx="1239838" cy="143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395288" y="4076700"/>
            <a:ext cx="184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endParaRPr lang="zh-CN" altLang="zh-CN" sz="4000"/>
          </a:p>
        </p:txBody>
      </p:sp>
      <p:sp>
        <p:nvSpPr>
          <p:cNvPr id="417799" name="Text Box 7"/>
          <p:cNvSpPr txBox="1">
            <a:spLocks noChangeArrowheads="1"/>
          </p:cNvSpPr>
          <p:nvPr/>
        </p:nvSpPr>
        <p:spPr bwMode="auto">
          <a:xfrm>
            <a:off x="1258888" y="5734050"/>
            <a:ext cx="57896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r>
              <a:rPr kumimoji="1" lang="zh-CN" altLang="en-US" sz="4000" b="1">
                <a:solidFill>
                  <a:srgbClr val="FF0000"/>
                </a:solidFill>
                <a:ea typeface="黑体" panose="02010609060101010101" pitchFamily="49" charset="-122"/>
              </a:rPr>
              <a:t>二元一次方程有无穷个解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1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7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7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4" grpId="0" autoUpdateAnimBg="0"/>
      <p:bldP spid="41779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909" name="Group 69"/>
          <p:cNvGraphicFramePr>
            <a:graphicFrameLocks noGrp="1"/>
          </p:cNvGraphicFramePr>
          <p:nvPr/>
        </p:nvGraphicFramePr>
        <p:xfrm>
          <a:off x="395288" y="2997200"/>
          <a:ext cx="8229600" cy="3581401"/>
        </p:xfrm>
        <a:graphic>
          <a:graphicData uri="http://schemas.openxmlformats.org/drawingml/2006/table">
            <a:tbl>
              <a:tblPr/>
              <a:tblGrid>
                <a:gridCol w="1063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5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2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8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52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2938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3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38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X+y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15" name="Text Box 40"/>
          <p:cNvSpPr txBox="1">
            <a:spLocks noChangeArrowheads="1"/>
          </p:cNvSpPr>
          <p:nvPr/>
        </p:nvSpPr>
        <p:spPr bwMode="auto">
          <a:xfrm>
            <a:off x="539750" y="1773238"/>
            <a:ext cx="79200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/>
            <a:r>
              <a:rPr kumimoji="1" lang="zh-CN" alt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在满足方程（</a:t>
            </a:r>
            <a:r>
              <a:rPr kumimoji="1"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kumimoji="1" lang="zh-CN" alt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）的解中有哪些值</a:t>
            </a:r>
          </a:p>
          <a:p>
            <a:pPr algn="l" eaLnBrk="1" hangingPunct="1"/>
            <a:r>
              <a:rPr kumimoji="1" lang="zh-CN" alt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满足方程（</a:t>
            </a:r>
            <a:r>
              <a:rPr kumimoji="1"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1" lang="zh-CN" alt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）呢？</a:t>
            </a:r>
          </a:p>
        </p:txBody>
      </p:sp>
      <p:graphicFrame>
        <p:nvGraphicFramePr>
          <p:cNvPr id="419881" name="Group 41"/>
          <p:cNvGraphicFramePr>
            <a:graphicFrameLocks noGrp="1"/>
          </p:cNvGraphicFramePr>
          <p:nvPr/>
        </p:nvGraphicFramePr>
        <p:xfrm>
          <a:off x="1462088" y="4292600"/>
          <a:ext cx="7165975" cy="2287588"/>
        </p:xfrm>
        <a:graphic>
          <a:graphicData uri="http://schemas.openxmlformats.org/drawingml/2006/table">
            <a:tbl>
              <a:tblPr/>
              <a:tblGrid>
                <a:gridCol w="1065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9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5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93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38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anose="05020102010507070707" pitchFamily="18" charset="2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074" name="Object 67"/>
          <p:cNvGraphicFramePr>
            <a:graphicFrameLocks noChangeAspect="1"/>
          </p:cNvGraphicFramePr>
          <p:nvPr/>
        </p:nvGraphicFramePr>
        <p:xfrm>
          <a:off x="2268538" y="404813"/>
          <a:ext cx="2519362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公式" r:id="rId5" imgW="1155700" imgH="609600" progId="Equation.3">
                  <p:embed/>
                </p:oleObj>
              </mc:Choice>
              <mc:Fallback>
                <p:oleObj name="公式" r:id="rId5" imgW="1155700" imgH="609600" progId="Equation.3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04813"/>
                        <a:ext cx="2519362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08" name="Object 68"/>
          <p:cNvGraphicFramePr>
            <a:graphicFrameLocks noChangeAspect="1"/>
          </p:cNvGraphicFramePr>
          <p:nvPr/>
        </p:nvGraphicFramePr>
        <p:xfrm>
          <a:off x="5867400" y="333375"/>
          <a:ext cx="1728788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公式" r:id="rId7" imgW="698500" imgH="609600" progId="Equation.3">
                  <p:embed/>
                </p:oleObj>
              </mc:Choice>
              <mc:Fallback>
                <p:oleObj name="公式" r:id="rId7" imgW="698500" imgH="609600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33375"/>
                        <a:ext cx="1728788" cy="151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42" name="Text Box 71"/>
          <p:cNvSpPr txBox="1">
            <a:spLocks noChangeArrowheads="1"/>
          </p:cNvSpPr>
          <p:nvPr/>
        </p:nvSpPr>
        <p:spPr bwMode="auto">
          <a:xfrm>
            <a:off x="4989513" y="523875"/>
            <a:ext cx="493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006600"/>
                </a:solidFill>
              </a:rPr>
              <a:t>(1)</a:t>
            </a:r>
          </a:p>
        </p:txBody>
      </p:sp>
      <p:sp>
        <p:nvSpPr>
          <p:cNvPr id="3143" name="Text Box 72"/>
          <p:cNvSpPr txBox="1">
            <a:spLocks noChangeArrowheads="1"/>
          </p:cNvSpPr>
          <p:nvPr/>
        </p:nvSpPr>
        <p:spPr bwMode="auto">
          <a:xfrm>
            <a:off x="4989513" y="1171575"/>
            <a:ext cx="493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006600"/>
                </a:solidFill>
              </a:rPr>
              <a:t>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Text Box 2"/>
          <p:cNvSpPr txBox="1">
            <a:spLocks noChangeArrowheads="1"/>
          </p:cNvSpPr>
          <p:nvPr/>
        </p:nvSpPr>
        <p:spPr bwMode="auto">
          <a:xfrm>
            <a:off x="179388" y="2060575"/>
            <a:ext cx="9793287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>
              <a:lnSpc>
                <a:spcPct val="160000"/>
              </a:lnSpc>
            </a:pPr>
            <a:r>
              <a:rPr kumimoji="1" lang="zh-CN" altLang="en-US" sz="4000" b="1" dirty="0">
                <a:solidFill>
                  <a:srgbClr val="000000"/>
                </a:solidFill>
                <a:latin typeface="华文细黑" panose="02010600040101010101" pitchFamily="2" charset="-122"/>
                <a:ea typeface="楷体_GB2312" pitchFamily="49" charset="-122"/>
              </a:rPr>
              <a:t>一般地，二元一次方程组的两个方</a:t>
            </a:r>
          </a:p>
          <a:p>
            <a:pPr algn="l" eaLnBrk="1" hangingPunct="1">
              <a:lnSpc>
                <a:spcPct val="160000"/>
              </a:lnSpc>
            </a:pPr>
            <a:r>
              <a:rPr kumimoji="1" lang="zh-CN" altLang="en-US" sz="4000" b="1" dirty="0">
                <a:solidFill>
                  <a:srgbClr val="000000"/>
                </a:solidFill>
                <a:latin typeface="华文细黑" panose="02010600040101010101" pitchFamily="2" charset="-122"/>
                <a:ea typeface="楷体_GB2312" pitchFamily="49" charset="-122"/>
              </a:rPr>
              <a:t>程的公共解，叫做这个</a:t>
            </a:r>
            <a:r>
              <a:rPr kumimoji="1" lang="zh-CN" altLang="en-US" sz="4000" b="1" dirty="0">
                <a:solidFill>
                  <a:srgbClr val="FF0000"/>
                </a:solidFill>
                <a:latin typeface="华文细黑" panose="02010600040101010101" pitchFamily="2" charset="-122"/>
                <a:ea typeface="楷体_GB2312" pitchFamily="49" charset="-122"/>
              </a:rPr>
              <a:t>二元一次方程组</a:t>
            </a:r>
          </a:p>
          <a:p>
            <a:pPr algn="l" eaLnBrk="1" hangingPunct="1">
              <a:lnSpc>
                <a:spcPct val="160000"/>
              </a:lnSpc>
            </a:pPr>
            <a:r>
              <a:rPr kumimoji="1" lang="zh-CN" altLang="en-US" sz="4000" b="1" dirty="0">
                <a:solidFill>
                  <a:srgbClr val="FF0000"/>
                </a:solidFill>
                <a:latin typeface="华文细黑" panose="02010600040101010101" pitchFamily="2" charset="-122"/>
                <a:ea typeface="楷体_GB2312" pitchFamily="49" charset="-122"/>
              </a:rPr>
              <a:t>的解。</a:t>
            </a:r>
            <a:endParaRPr kumimoji="1" lang="zh-CN" altLang="en-US" b="1" dirty="0">
              <a:solidFill>
                <a:srgbClr val="FFFF00"/>
              </a:solidFill>
            </a:endParaRPr>
          </a:p>
          <a:p>
            <a:pPr algn="l" eaLnBrk="1" hangingPunct="1">
              <a:lnSpc>
                <a:spcPct val="160000"/>
              </a:lnSpc>
            </a:pPr>
            <a:endParaRPr kumimoji="1" lang="zh-CN" altLang="en-US" sz="4000" b="1" dirty="0">
              <a:solidFill>
                <a:srgbClr val="FF0000"/>
              </a:solidFill>
              <a:latin typeface="华文细黑" panose="02010600040101010101" pitchFamily="2" charset="-122"/>
              <a:ea typeface="楷体_GB2312" pitchFamily="49" charset="-122"/>
            </a:endParaRPr>
          </a:p>
          <a:p>
            <a:pPr algn="l" eaLnBrk="1" hangingPunct="1">
              <a:lnSpc>
                <a:spcPct val="160000"/>
              </a:lnSpc>
            </a:pPr>
            <a:endParaRPr kumimoji="1" lang="en-US" altLang="zh-CN" sz="4000" b="1" dirty="0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2124075" y="404813"/>
          <a:ext cx="2519363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公式" r:id="rId5" imgW="1155700" imgH="609600" progId="Equation.3">
                  <p:embed/>
                </p:oleObj>
              </mc:Choice>
              <mc:Fallback>
                <p:oleObj name="公式" r:id="rId5" imgW="1155700" imgH="609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404813"/>
                        <a:ext cx="2519363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868" name="Object 4"/>
          <p:cNvGraphicFramePr>
            <a:graphicFrameLocks noChangeAspect="1"/>
          </p:cNvGraphicFramePr>
          <p:nvPr/>
        </p:nvGraphicFramePr>
        <p:xfrm>
          <a:off x="5867400" y="404813"/>
          <a:ext cx="1728788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公式" r:id="rId7" imgW="698500" imgH="609600" progId="Equation.3">
                  <p:embed/>
                </p:oleObj>
              </mc:Choice>
              <mc:Fallback>
                <p:oleObj name="公式" r:id="rId7" imgW="698500" imgH="60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04813"/>
                        <a:ext cx="1728788" cy="151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869" name="Text Box 5"/>
          <p:cNvSpPr txBox="1">
            <a:spLocks noChangeArrowheads="1"/>
          </p:cNvSpPr>
          <p:nvPr/>
        </p:nvSpPr>
        <p:spPr bwMode="auto">
          <a:xfrm>
            <a:off x="19050" y="5734050"/>
            <a:ext cx="9124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r>
              <a:rPr lang="zh-CN" altLang="en-US" sz="4400" b="1" dirty="0">
                <a:solidFill>
                  <a:srgbClr val="FF0000"/>
                </a:solidFill>
              </a:rPr>
              <a:t>你能告诉大家如何检验它们的解吗？</a:t>
            </a:r>
          </a:p>
        </p:txBody>
      </p:sp>
      <p:sp>
        <p:nvSpPr>
          <p:cNvPr id="420870" name="Text Box 6"/>
          <p:cNvSpPr txBox="1">
            <a:spLocks noChangeArrowheads="1"/>
          </p:cNvSpPr>
          <p:nvPr/>
        </p:nvSpPr>
        <p:spPr bwMode="auto">
          <a:xfrm>
            <a:off x="1258888" y="4941888"/>
            <a:ext cx="782796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r>
              <a:rPr kumimoji="1" lang="zh-CN" altLang="en-US" sz="4000" b="1" dirty="0">
                <a:solidFill>
                  <a:srgbClr val="FF0000"/>
                </a:solidFill>
                <a:ea typeface="黑体" panose="02010609060101010101" pitchFamily="49" charset="-122"/>
              </a:rPr>
              <a:t>二元一次方程</a:t>
            </a:r>
            <a:r>
              <a:rPr kumimoji="1" lang="zh-CN" altLang="en-US" sz="4000" b="1" dirty="0">
                <a:solidFill>
                  <a:srgbClr val="000000"/>
                </a:solidFill>
                <a:ea typeface="黑体" panose="02010609060101010101" pitchFamily="49" charset="-122"/>
              </a:rPr>
              <a:t>组</a:t>
            </a:r>
            <a:r>
              <a:rPr kumimoji="1" lang="zh-CN" altLang="en-US" sz="4000" b="1" dirty="0">
                <a:solidFill>
                  <a:srgbClr val="FF0000"/>
                </a:solidFill>
                <a:ea typeface="黑体" panose="02010609060101010101" pitchFamily="49" charset="-122"/>
              </a:rPr>
              <a:t>有且只有一组解。</a:t>
            </a:r>
          </a:p>
          <a:p>
            <a:pPr eaLnBrk="1" hangingPunct="1"/>
            <a:endParaRPr lang="en-US" altLang="zh-CN" sz="4000" dirty="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0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4208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0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0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0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0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9" grpId="0"/>
      <p:bldP spid="4208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84213" y="1052513"/>
            <a:ext cx="7847012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/>
            <a:endParaRPr kumimoji="1" lang="en-US" altLang="zh-CN" sz="4000" b="1" dirty="0">
              <a:solidFill>
                <a:schemeClr val="tx2"/>
              </a:solidFill>
              <a:latin typeface="Garamond" panose="02020404030301010803" pitchFamily="18" charset="0"/>
              <a:ea typeface="宋体" panose="02010600030101010101" pitchFamily="2" charset="-122"/>
            </a:endParaRPr>
          </a:p>
          <a:p>
            <a:pPr algn="l" eaLnBrk="1" hangingPunct="1"/>
            <a:r>
              <a:rPr kumimoji="1" lang="en-US" altLang="zh-CN" sz="40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1</a:t>
            </a:r>
            <a:r>
              <a:rPr kumimoji="1" lang="zh-CN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、二元一次方程</a:t>
            </a:r>
            <a:r>
              <a:rPr kumimoji="1" lang="en-US" altLang="zh-CN" sz="40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3x+2y=11     (      )</a:t>
            </a:r>
          </a:p>
          <a:p>
            <a:pPr algn="l" eaLnBrk="1" hangingPunct="1"/>
            <a:endParaRPr kumimoji="1" lang="en-US" altLang="zh-CN" sz="4000" b="1" dirty="0">
              <a:solidFill>
                <a:srgbClr val="FFFF00"/>
              </a:solidFill>
              <a:latin typeface="Garamond" panose="02020404030301010803" pitchFamily="18" charset="0"/>
              <a:ea typeface="宋体" panose="02010600030101010101" pitchFamily="2" charset="-122"/>
            </a:endParaRPr>
          </a:p>
          <a:p>
            <a:pPr algn="l" eaLnBrk="1" hangingPunct="1"/>
            <a:r>
              <a:rPr kumimoji="1" lang="en-US" altLang="zh-CN" sz="40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A</a:t>
            </a:r>
            <a:r>
              <a:rPr kumimoji="1" lang="zh-CN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、 任何一对有理数都是它的解</a:t>
            </a:r>
          </a:p>
          <a:p>
            <a:pPr algn="l" eaLnBrk="1" hangingPunct="1"/>
            <a:r>
              <a:rPr kumimoji="1" lang="en-US" altLang="zh-CN" sz="40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B</a:t>
            </a:r>
            <a:r>
              <a:rPr kumimoji="1" lang="zh-CN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、只有一个解</a:t>
            </a:r>
          </a:p>
          <a:p>
            <a:pPr algn="l" eaLnBrk="1" hangingPunct="1"/>
            <a:r>
              <a:rPr kumimoji="1" lang="en-US" altLang="zh-CN" sz="40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C</a:t>
            </a:r>
            <a:r>
              <a:rPr kumimoji="1" lang="zh-CN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、只有两个解                       </a:t>
            </a:r>
          </a:p>
          <a:p>
            <a:pPr algn="l" eaLnBrk="1" hangingPunct="1"/>
            <a:r>
              <a:rPr kumimoji="1" lang="en-US" altLang="zh-CN" sz="40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D</a:t>
            </a:r>
            <a:r>
              <a:rPr kumimoji="1" lang="zh-CN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、无穷多个解</a:t>
            </a:r>
          </a:p>
          <a:p>
            <a:pPr algn="l" eaLnBrk="1" hangingPunct="1"/>
            <a:endParaRPr kumimoji="1" lang="en-US" altLang="zh-CN" sz="4000" b="1" dirty="0">
              <a:solidFill>
                <a:schemeClr val="bg1"/>
              </a:solidFill>
              <a:latin typeface="Garamond" panose="02020404030301010803" pitchFamily="18" charset="0"/>
              <a:ea typeface="宋体" panose="02010600030101010101" pitchFamily="2" charset="-122"/>
            </a:endParaRPr>
          </a:p>
        </p:txBody>
      </p:sp>
      <p:sp>
        <p:nvSpPr>
          <p:cNvPr id="18435" name="WordArt 3"/>
          <p:cNvSpPr>
            <a:spLocks noChangeArrowheads="1" noChangeShapeType="1" noTextEdit="1"/>
          </p:cNvSpPr>
          <p:nvPr/>
        </p:nvSpPr>
        <p:spPr bwMode="auto">
          <a:xfrm>
            <a:off x="533400" y="609600"/>
            <a:ext cx="2286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kern="10" dirty="0">
                <a:ln w="12700">
                  <a:solidFill>
                    <a:srgbClr val="FF0000"/>
                  </a:solidFill>
                  <a:round/>
                </a:ln>
                <a:solidFill>
                  <a:srgbClr val="99CC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楷体_GB2312"/>
              </a:rPr>
              <a:t>一、选择题</a:t>
            </a:r>
          </a:p>
        </p:txBody>
      </p:sp>
      <p:sp>
        <p:nvSpPr>
          <p:cNvPr id="422916" name="Text Box 4"/>
          <p:cNvSpPr txBox="1">
            <a:spLocks noChangeArrowheads="1"/>
          </p:cNvSpPr>
          <p:nvPr/>
        </p:nvSpPr>
        <p:spPr bwMode="auto">
          <a:xfrm>
            <a:off x="7596188" y="1628775"/>
            <a:ext cx="4635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/>
            <a:r>
              <a:rPr kumimoji="1" lang="en-US" altLang="zh-CN" sz="4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2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2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142875" y="849313"/>
            <a:ext cx="9644063" cy="545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/>
            <a:r>
              <a:rPr kumimoji="1" lang="en-US" altLang="zh-CN" sz="32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2</a:t>
            </a:r>
            <a:r>
              <a:rPr kumimoji="1" lang="zh-CN" altLang="en-US" sz="32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、下列方程组：（</a:t>
            </a:r>
            <a:r>
              <a:rPr kumimoji="1" lang="en-US" altLang="zh-CN" sz="32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x</a:t>
            </a:r>
            <a:r>
              <a:rPr kumimoji="1" lang="zh-CN" altLang="en-US" sz="32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、</a:t>
            </a:r>
            <a:r>
              <a:rPr kumimoji="1" lang="en-US" altLang="zh-CN" sz="32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y </a:t>
            </a:r>
            <a:r>
              <a:rPr kumimoji="1" lang="zh-CN" altLang="en-US" sz="32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为未知数，</a:t>
            </a:r>
            <a:r>
              <a:rPr kumimoji="1" lang="en-US" altLang="zh-CN" sz="32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a</a:t>
            </a:r>
            <a:r>
              <a:rPr kumimoji="1" lang="zh-CN" altLang="en-US" sz="32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、</a:t>
            </a:r>
            <a:r>
              <a:rPr kumimoji="1" lang="en-US" altLang="zh-CN" sz="32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b</a:t>
            </a:r>
            <a:r>
              <a:rPr kumimoji="1" lang="zh-CN" altLang="en-US" sz="32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为常数）</a:t>
            </a:r>
          </a:p>
          <a:p>
            <a:pPr algn="l" eaLnBrk="1" hangingPunct="1"/>
            <a:r>
              <a:rPr kumimoji="1" lang="zh-CN" altLang="en-US" sz="32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        </a:t>
            </a:r>
            <a:r>
              <a:rPr kumimoji="1" lang="en-US" altLang="zh-CN" sz="3200" b="1" dirty="0" err="1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x+y</a:t>
            </a:r>
            <a:r>
              <a:rPr kumimoji="1" lang="en-US" altLang="zh-CN" sz="32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=3           2x+y=1          x=3           x=a</a:t>
            </a:r>
          </a:p>
          <a:p>
            <a:pPr algn="l" eaLnBrk="1" hangingPunct="1"/>
            <a:r>
              <a:rPr kumimoji="1" lang="en-US" altLang="zh-CN" sz="32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⑴ 	             ⑵		         ⑶      	 ⑷</a:t>
            </a:r>
          </a:p>
          <a:p>
            <a:pPr algn="l" eaLnBrk="1" hangingPunct="1"/>
            <a:r>
              <a:rPr kumimoji="1" lang="en-US" altLang="zh-CN" sz="32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        2x-y=3	   </a:t>
            </a:r>
            <a:r>
              <a:rPr kumimoji="1" lang="en-US" altLang="zh-CN" sz="3200" b="1" dirty="0" err="1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y+z</a:t>
            </a:r>
            <a:r>
              <a:rPr kumimoji="1" lang="en-US" altLang="zh-CN" sz="32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=2            y=4	        x-y=b</a:t>
            </a:r>
          </a:p>
          <a:p>
            <a:pPr algn="l" eaLnBrk="1" hangingPunct="1"/>
            <a:endParaRPr kumimoji="1" lang="en-US" altLang="zh-CN" sz="3200" b="1" dirty="0">
              <a:solidFill>
                <a:srgbClr val="FFFF00"/>
              </a:solidFill>
              <a:latin typeface="Garamond" panose="02020404030301010803" pitchFamily="18" charset="0"/>
              <a:ea typeface="宋体" panose="02010600030101010101" pitchFamily="2" charset="-122"/>
            </a:endParaRPr>
          </a:p>
          <a:p>
            <a:pPr algn="l" eaLnBrk="1" hangingPunct="1"/>
            <a:endParaRPr kumimoji="1" lang="en-US" altLang="zh-CN" sz="3200" b="1" dirty="0">
              <a:solidFill>
                <a:srgbClr val="FFFF00"/>
              </a:solidFill>
              <a:latin typeface="Garamond" panose="02020404030301010803" pitchFamily="18" charset="0"/>
              <a:ea typeface="宋体" panose="02010600030101010101" pitchFamily="2" charset="-122"/>
            </a:endParaRPr>
          </a:p>
          <a:p>
            <a:pPr algn="l" eaLnBrk="1" hangingPunct="1"/>
            <a:r>
              <a:rPr kumimoji="1" lang="zh-CN" altLang="en-US" sz="32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其中二元一次方程组的个数是  （      ）</a:t>
            </a:r>
          </a:p>
          <a:p>
            <a:pPr algn="l" eaLnBrk="1" hangingPunct="1"/>
            <a:endParaRPr kumimoji="1" lang="zh-CN" altLang="en-US" sz="3200" b="1" dirty="0">
              <a:solidFill>
                <a:srgbClr val="FFFF00"/>
              </a:solidFill>
              <a:latin typeface="Garamond" panose="02020404030301010803" pitchFamily="18" charset="0"/>
              <a:ea typeface="宋体" panose="02010600030101010101" pitchFamily="2" charset="-122"/>
            </a:endParaRPr>
          </a:p>
          <a:p>
            <a:pPr algn="l" eaLnBrk="1" hangingPunct="1"/>
            <a:r>
              <a:rPr kumimoji="1" lang="zh-CN" altLang="en-US" sz="32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 </a:t>
            </a:r>
            <a:r>
              <a:rPr kumimoji="1" lang="en-US" altLang="zh-CN" sz="32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A </a:t>
            </a:r>
            <a:r>
              <a:rPr kumimoji="1" lang="zh-CN" altLang="en-US" sz="32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、 </a:t>
            </a:r>
            <a:r>
              <a:rPr kumimoji="1" lang="en-US" altLang="zh-CN" sz="32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1    B</a:t>
            </a:r>
            <a:r>
              <a:rPr kumimoji="1" lang="zh-CN" altLang="en-US" sz="32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、 </a:t>
            </a:r>
            <a:r>
              <a:rPr kumimoji="1" lang="en-US" altLang="zh-CN" sz="32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2       C </a:t>
            </a:r>
            <a:r>
              <a:rPr kumimoji="1" lang="zh-CN" altLang="en-US" sz="32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、  </a:t>
            </a:r>
            <a:r>
              <a:rPr kumimoji="1" lang="en-US" altLang="zh-CN" sz="32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3          D </a:t>
            </a:r>
            <a:r>
              <a:rPr kumimoji="1" lang="zh-CN" altLang="en-US" sz="32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、  </a:t>
            </a:r>
            <a:r>
              <a:rPr kumimoji="1" lang="en-US" altLang="zh-CN" sz="3200" b="1" dirty="0">
                <a:solidFill>
                  <a:srgbClr val="FFFF00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4</a:t>
            </a:r>
            <a:r>
              <a:rPr kumimoji="1" lang="en-US" altLang="zh-CN" sz="3200" b="1" dirty="0">
                <a:solidFill>
                  <a:srgbClr val="FFFF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  <a:p>
            <a:pPr algn="l" eaLnBrk="1" hangingPunct="1"/>
            <a:endParaRPr kumimoji="1" lang="en-US" altLang="zh-CN" sz="3200" b="1" dirty="0">
              <a:solidFill>
                <a:srgbClr val="FFFF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 eaLnBrk="1" hangingPunct="1"/>
            <a:endParaRPr kumimoji="1" lang="en-US" altLang="zh-CN" sz="3200" b="1" dirty="0">
              <a:solidFill>
                <a:srgbClr val="FFFF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459" name="AutoShape 4"/>
          <p:cNvSpPr/>
          <p:nvPr/>
        </p:nvSpPr>
        <p:spPr bwMode="auto">
          <a:xfrm>
            <a:off x="785813" y="1798638"/>
            <a:ext cx="76200" cy="915987"/>
          </a:xfrm>
          <a:prstGeom prst="leftBrace">
            <a:avLst>
              <a:gd name="adj1" fmla="val 100174"/>
              <a:gd name="adj2" fmla="val 50000"/>
            </a:avLst>
          </a:prstGeom>
          <a:solidFill>
            <a:srgbClr val="0000FF"/>
          </a:solidFill>
          <a:ln w="9525">
            <a:solidFill>
              <a:srgbClr val="FFFF00"/>
            </a:solidFill>
            <a:round/>
          </a:ln>
        </p:spPr>
        <p:txBody>
          <a:bodyPr wrap="none" anchor="ctr"/>
          <a:lstStyle/>
          <a:p>
            <a:endParaRPr kumimoji="1" lang="zh-CN" altLang="zh-CN" sz="4000" b="1">
              <a:solidFill>
                <a:srgbClr val="FFFF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460" name="AutoShape 5"/>
          <p:cNvSpPr/>
          <p:nvPr/>
        </p:nvSpPr>
        <p:spPr bwMode="auto">
          <a:xfrm>
            <a:off x="3097213" y="1695450"/>
            <a:ext cx="76200" cy="917575"/>
          </a:xfrm>
          <a:prstGeom prst="leftBrace">
            <a:avLst>
              <a:gd name="adj1" fmla="val 100347"/>
              <a:gd name="adj2" fmla="val 50000"/>
            </a:avLst>
          </a:prstGeom>
          <a:solidFill>
            <a:srgbClr val="0000FF"/>
          </a:solidFill>
          <a:ln w="9525">
            <a:solidFill>
              <a:srgbClr val="FFFF00"/>
            </a:solidFill>
            <a:round/>
          </a:ln>
        </p:spPr>
        <p:txBody>
          <a:bodyPr wrap="none" anchor="ctr"/>
          <a:lstStyle/>
          <a:p>
            <a:endParaRPr kumimoji="1" lang="zh-CN" altLang="zh-CN" sz="2400" b="1">
              <a:solidFill>
                <a:srgbClr val="FFFF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461" name="AutoShape 6"/>
          <p:cNvSpPr/>
          <p:nvPr/>
        </p:nvSpPr>
        <p:spPr bwMode="auto">
          <a:xfrm>
            <a:off x="5424488" y="1714500"/>
            <a:ext cx="76200" cy="917575"/>
          </a:xfrm>
          <a:prstGeom prst="leftBrace">
            <a:avLst>
              <a:gd name="adj1" fmla="val 100347"/>
              <a:gd name="adj2" fmla="val 50000"/>
            </a:avLst>
          </a:prstGeom>
          <a:solidFill>
            <a:srgbClr val="0000FF"/>
          </a:solidFill>
          <a:ln w="9525">
            <a:solidFill>
              <a:srgbClr val="FFFF00"/>
            </a:solidFill>
            <a:round/>
          </a:ln>
        </p:spPr>
        <p:txBody>
          <a:bodyPr wrap="none" anchor="ctr"/>
          <a:lstStyle/>
          <a:p>
            <a:endParaRPr kumimoji="1" lang="zh-CN" altLang="zh-CN" sz="2400" b="1">
              <a:solidFill>
                <a:srgbClr val="FFFF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462" name="AutoShape 7"/>
          <p:cNvSpPr/>
          <p:nvPr/>
        </p:nvSpPr>
        <p:spPr bwMode="auto">
          <a:xfrm>
            <a:off x="7219950" y="1725613"/>
            <a:ext cx="76200" cy="917575"/>
          </a:xfrm>
          <a:prstGeom prst="leftBrace">
            <a:avLst>
              <a:gd name="adj1" fmla="val 100347"/>
              <a:gd name="adj2" fmla="val 50000"/>
            </a:avLst>
          </a:prstGeom>
          <a:solidFill>
            <a:srgbClr val="0000FF"/>
          </a:solidFill>
          <a:ln w="9525">
            <a:solidFill>
              <a:srgbClr val="FFFF00"/>
            </a:solidFill>
            <a:round/>
          </a:ln>
        </p:spPr>
        <p:txBody>
          <a:bodyPr wrap="none" anchor="ctr"/>
          <a:lstStyle/>
          <a:p>
            <a:endParaRPr kumimoji="1" lang="zh-CN" altLang="zh-CN" sz="2400" b="1">
              <a:solidFill>
                <a:srgbClr val="FFFF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27016" name="Text Box 8"/>
          <p:cNvSpPr txBox="1">
            <a:spLocks noChangeArrowheads="1"/>
          </p:cNvSpPr>
          <p:nvPr/>
        </p:nvSpPr>
        <p:spPr bwMode="auto">
          <a:xfrm>
            <a:off x="6215063" y="3643313"/>
            <a:ext cx="4635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/>
            <a:r>
              <a:rPr kumimoji="1" lang="en-US" altLang="zh-CN" sz="4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7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7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未标题-1 拷贝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6825" y="2420938"/>
            <a:ext cx="3635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4" descr="未标题-1 拷贝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92700" y="4149725"/>
            <a:ext cx="3429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0" y="0"/>
            <a:ext cx="25209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5400" b="1">
                <a:solidFill>
                  <a:srgbClr val="FF0000"/>
                </a:solidFill>
                <a:ea typeface="方正琥珀简体" pitchFamily="2" charset="-122"/>
              </a:rPr>
              <a:t>连一连</a:t>
            </a:r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144463" y="981075"/>
            <a:ext cx="8748712" cy="243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  <a:ea typeface="黑体" panose="02010609060101010101" pitchFamily="49" charset="-122"/>
              </a:rPr>
              <a:t>把下列方程组的解和相应的方程组用线段连起来：</a:t>
            </a:r>
          </a:p>
          <a:p>
            <a:pPr algn="l" eaLnBrk="1" hangingPunct="1">
              <a:spcBef>
                <a:spcPct val="50000"/>
              </a:spcBef>
            </a:pPr>
            <a:endParaRPr lang="en-US" altLang="zh-CN" sz="4400" b="1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20486" name="Text Box 10"/>
          <p:cNvSpPr txBox="1">
            <a:spLocks noChangeArrowheads="1"/>
          </p:cNvSpPr>
          <p:nvPr/>
        </p:nvSpPr>
        <p:spPr bwMode="auto">
          <a:xfrm>
            <a:off x="1403350" y="2708275"/>
            <a:ext cx="2376488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方正大黑简体" pitchFamily="65" charset="-122"/>
                <a:ea typeface="方正大黑简体" pitchFamily="65" charset="-122"/>
              </a:rPr>
              <a:t>X=1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方正大黑简体" pitchFamily="65" charset="-122"/>
                <a:ea typeface="方正大黑简体" pitchFamily="65" charset="-122"/>
              </a:rPr>
              <a:t>y=2</a:t>
            </a:r>
          </a:p>
        </p:txBody>
      </p:sp>
      <p:sp>
        <p:nvSpPr>
          <p:cNvPr id="20487" name="Text Box 12"/>
          <p:cNvSpPr txBox="1">
            <a:spLocks noChangeArrowheads="1"/>
          </p:cNvSpPr>
          <p:nvPr/>
        </p:nvSpPr>
        <p:spPr bwMode="auto">
          <a:xfrm>
            <a:off x="1403350" y="4149725"/>
            <a:ext cx="2376488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方正大黑简体" pitchFamily="65" charset="-122"/>
                <a:ea typeface="方正大黑简体" pitchFamily="65" charset="-122"/>
              </a:rPr>
              <a:t>X=3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方正大黑简体" pitchFamily="65" charset="-122"/>
                <a:ea typeface="方正大黑简体" pitchFamily="65" charset="-122"/>
              </a:rPr>
              <a:t>y=-2</a:t>
            </a:r>
          </a:p>
        </p:txBody>
      </p:sp>
      <p:sp>
        <p:nvSpPr>
          <p:cNvPr id="20488" name="Text Box 14"/>
          <p:cNvSpPr txBox="1">
            <a:spLocks noChangeArrowheads="1"/>
          </p:cNvSpPr>
          <p:nvPr/>
        </p:nvSpPr>
        <p:spPr bwMode="auto">
          <a:xfrm>
            <a:off x="1476375" y="5516563"/>
            <a:ext cx="2376488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方正大黑简体" pitchFamily="65" charset="-122"/>
                <a:ea typeface="方正大黑简体" pitchFamily="65" charset="-122"/>
              </a:rPr>
              <a:t>X=2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方正大黑简体" pitchFamily="65" charset="-122"/>
                <a:ea typeface="方正大黑简体" pitchFamily="65" charset="-122"/>
              </a:rPr>
              <a:t>y=1</a:t>
            </a:r>
          </a:p>
        </p:txBody>
      </p:sp>
      <p:sp>
        <p:nvSpPr>
          <p:cNvPr id="20489" name="Text Box 15"/>
          <p:cNvSpPr txBox="1">
            <a:spLocks noChangeArrowheads="1"/>
          </p:cNvSpPr>
          <p:nvPr/>
        </p:nvSpPr>
        <p:spPr bwMode="auto">
          <a:xfrm>
            <a:off x="5364163" y="2205038"/>
            <a:ext cx="2376487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方正大黑简体" pitchFamily="65" charset="-122"/>
                <a:ea typeface="方正大黑简体" pitchFamily="65" charset="-122"/>
              </a:rPr>
              <a:t>y=3-x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方正大黑简体" pitchFamily="65" charset="-122"/>
                <a:ea typeface="方正大黑简体" pitchFamily="65" charset="-122"/>
              </a:rPr>
              <a:t>3x+2y=8</a:t>
            </a:r>
          </a:p>
        </p:txBody>
      </p:sp>
      <p:sp>
        <p:nvSpPr>
          <p:cNvPr id="20490" name="Text Box 16"/>
          <p:cNvSpPr txBox="1">
            <a:spLocks noChangeArrowheads="1"/>
          </p:cNvSpPr>
          <p:nvPr/>
        </p:nvSpPr>
        <p:spPr bwMode="auto">
          <a:xfrm>
            <a:off x="5435600" y="3789363"/>
            <a:ext cx="2879725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方正大黑简体" pitchFamily="65" charset="-122"/>
                <a:ea typeface="方正大黑简体" pitchFamily="65" charset="-122"/>
              </a:rPr>
              <a:t>y=2x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方正大黑简体" pitchFamily="65" charset="-122"/>
                <a:ea typeface="方正大黑简体" pitchFamily="65" charset="-122"/>
              </a:rPr>
              <a:t>X+y=3</a:t>
            </a:r>
          </a:p>
        </p:txBody>
      </p:sp>
      <p:sp>
        <p:nvSpPr>
          <p:cNvPr id="20491" name="Text Box 17"/>
          <p:cNvSpPr txBox="1">
            <a:spLocks noChangeArrowheads="1"/>
          </p:cNvSpPr>
          <p:nvPr/>
        </p:nvSpPr>
        <p:spPr bwMode="auto">
          <a:xfrm>
            <a:off x="5508625" y="5276850"/>
            <a:ext cx="2376488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方正大黑简体" pitchFamily="65" charset="-122"/>
                <a:ea typeface="方正大黑简体" pitchFamily="65" charset="-122"/>
              </a:rPr>
              <a:t>y=1-x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方正大黑简体" pitchFamily="65" charset="-122"/>
                <a:ea typeface="方正大黑简体" pitchFamily="65" charset="-122"/>
              </a:rPr>
              <a:t>3x+2y=5</a:t>
            </a:r>
          </a:p>
        </p:txBody>
      </p:sp>
      <p:sp>
        <p:nvSpPr>
          <p:cNvPr id="20492" name="Rectangle 18" descr="花束"/>
          <p:cNvSpPr>
            <a:spLocks noChangeArrowheads="1"/>
          </p:cNvSpPr>
          <p:nvPr/>
        </p:nvSpPr>
        <p:spPr bwMode="auto">
          <a:xfrm>
            <a:off x="395288" y="1052513"/>
            <a:ext cx="2232025" cy="73025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rgbClr val="969696"/>
            </a:solidFill>
            <a:miter lim="800000"/>
          </a:ln>
        </p:spPr>
        <p:txBody>
          <a:bodyPr wrap="none" anchor="ctr"/>
          <a:lstStyle/>
          <a:p>
            <a:endParaRPr lang="zh-CN" altLang="zh-CN" sz="2800" b="1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cxnSp>
        <p:nvCxnSpPr>
          <p:cNvPr id="471059" name="AutoShape 19"/>
          <p:cNvCxnSpPr>
            <a:cxnSpLocks noChangeShapeType="1"/>
          </p:cNvCxnSpPr>
          <p:nvPr/>
        </p:nvCxnSpPr>
        <p:spPr bwMode="auto">
          <a:xfrm>
            <a:off x="2124075" y="2887663"/>
            <a:ext cx="2730500" cy="1909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060" name="AutoShape 20"/>
          <p:cNvCxnSpPr>
            <a:cxnSpLocks noChangeShapeType="1"/>
          </p:cNvCxnSpPr>
          <p:nvPr/>
        </p:nvCxnSpPr>
        <p:spPr bwMode="auto">
          <a:xfrm>
            <a:off x="2627313" y="4941888"/>
            <a:ext cx="2500312" cy="889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061" name="AutoShape 21"/>
          <p:cNvCxnSpPr>
            <a:cxnSpLocks noChangeShapeType="1"/>
          </p:cNvCxnSpPr>
          <p:nvPr/>
        </p:nvCxnSpPr>
        <p:spPr bwMode="auto">
          <a:xfrm flipV="1">
            <a:off x="2268538" y="3716338"/>
            <a:ext cx="2990850" cy="2520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496" name="Picture 22" descr="未标题-1 拷贝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92700" y="5445125"/>
            <a:ext cx="3429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7" name="Picture 23" descr="未标题-1 拷贝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6013" y="2636838"/>
            <a:ext cx="293687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8" name="Picture 25" descr="未标题-1 拷贝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2988" y="4186238"/>
            <a:ext cx="322262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9" name="Picture 27" descr="未标题-1 拷贝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2988" y="5526088"/>
            <a:ext cx="279400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7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47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47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Text Box 2"/>
          <p:cNvSpPr txBox="1">
            <a:spLocks noChangeArrowheads="1"/>
          </p:cNvSpPr>
          <p:nvPr/>
        </p:nvSpPr>
        <p:spPr bwMode="auto">
          <a:xfrm>
            <a:off x="533400" y="838200"/>
            <a:ext cx="770255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/>
            <a:r>
              <a:rPr kumimoji="1" lang="zh-CN" altLang="en-US" sz="3200" b="1" dirty="0">
                <a:solidFill>
                  <a:srgbClr val="FFFF00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一、</a:t>
            </a:r>
            <a:r>
              <a:rPr kumimoji="1" lang="zh-CN" altLang="en-US" sz="3200" b="1" dirty="0">
                <a:solidFill>
                  <a:srgbClr val="FFFF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方程中含有两个未知数</a:t>
            </a:r>
            <a:r>
              <a:rPr kumimoji="1" lang="en-US" altLang="zh-CN" sz="3200" b="1" dirty="0">
                <a:solidFill>
                  <a:srgbClr val="FFFF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(x</a:t>
            </a:r>
            <a:r>
              <a:rPr kumimoji="1" lang="zh-CN" altLang="en-US" sz="3200" b="1" dirty="0">
                <a:solidFill>
                  <a:srgbClr val="FFFF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和</a:t>
            </a:r>
            <a:r>
              <a:rPr kumimoji="1" lang="en-US" altLang="zh-CN" sz="3200" b="1" dirty="0">
                <a:solidFill>
                  <a:srgbClr val="FFFF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y),</a:t>
            </a:r>
          </a:p>
          <a:p>
            <a:pPr algn="l" eaLnBrk="1" hangingPunct="1"/>
            <a:r>
              <a:rPr kumimoji="1" lang="zh-CN" altLang="en-US" sz="3200" b="1" dirty="0">
                <a:solidFill>
                  <a:srgbClr val="FFFF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并且未知数的指数都是</a:t>
            </a:r>
            <a:r>
              <a:rPr kumimoji="1" lang="en-US" altLang="zh-CN" sz="3200" b="1" dirty="0">
                <a:solidFill>
                  <a:srgbClr val="FFFF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</a:t>
            </a:r>
            <a:r>
              <a:rPr kumimoji="1" lang="zh-CN" altLang="en-US" sz="3200" b="1" dirty="0">
                <a:solidFill>
                  <a:srgbClr val="FFFF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，像这样的方程叫</a:t>
            </a:r>
          </a:p>
          <a:p>
            <a:pPr algn="l" eaLnBrk="1" hangingPunct="1"/>
            <a:r>
              <a:rPr kumimoji="1" lang="zh-CN" altLang="en-US" sz="3200" b="1" dirty="0">
                <a:solidFill>
                  <a:srgbClr val="FFFF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做</a:t>
            </a:r>
            <a:r>
              <a:rPr kumimoji="1" lang="zh-CN" altLang="en-US" sz="3200" b="1" dirty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二元一次方程</a:t>
            </a:r>
            <a:r>
              <a:rPr kumimoji="1" lang="zh-CN" altLang="en-US" sz="3200" b="1" dirty="0">
                <a:solidFill>
                  <a:srgbClr val="FFFF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。</a:t>
            </a:r>
          </a:p>
          <a:p>
            <a:pPr algn="l" eaLnBrk="1" hangingPunct="1"/>
            <a:endParaRPr kumimoji="1" lang="en-US" altLang="zh-CN" sz="3200" b="1" dirty="0">
              <a:solidFill>
                <a:srgbClr val="0000FF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457200" y="228600"/>
            <a:ext cx="233362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b="1" i="1" kern="10" dirty="0">
                <a:ln w="9525">
                  <a:solidFill>
                    <a:srgbClr val="FF9900"/>
                  </a:solidFill>
                  <a:rou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幼圆" panose="02010509060101010101" pitchFamily="49" charset="-122"/>
                <a:ea typeface="幼圆" panose="02010509060101010101" pitchFamily="49" charset="-122"/>
              </a:rPr>
              <a:t>课堂小结：</a:t>
            </a:r>
          </a:p>
        </p:txBody>
      </p:sp>
      <p:sp>
        <p:nvSpPr>
          <p:cNvPr id="434180" name="Text Box 4"/>
          <p:cNvSpPr txBox="1">
            <a:spLocks noChangeArrowheads="1"/>
          </p:cNvSpPr>
          <p:nvPr/>
        </p:nvSpPr>
        <p:spPr bwMode="auto">
          <a:xfrm>
            <a:off x="533400" y="2362200"/>
            <a:ext cx="77724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/>
            <a:r>
              <a:rPr kumimoji="1" lang="zh-CN" altLang="en-US" sz="3200" b="1" dirty="0">
                <a:solidFill>
                  <a:srgbClr val="FFFF00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二、</a:t>
            </a:r>
            <a:r>
              <a:rPr kumimoji="1" lang="zh-CN" altLang="en-US" sz="3200" b="1" dirty="0">
                <a:solidFill>
                  <a:srgbClr val="FFFF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把两个</a:t>
            </a:r>
            <a:r>
              <a:rPr kumimoji="1" lang="zh-CN" altLang="en-US" sz="3200" b="1" dirty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一次方程</a:t>
            </a:r>
            <a:r>
              <a:rPr kumimoji="1" lang="zh-CN" altLang="en-US" sz="3200" b="1" dirty="0">
                <a:solidFill>
                  <a:srgbClr val="FFFF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合在一起后共有两个未知数，就组成了一个</a:t>
            </a:r>
            <a:r>
              <a:rPr kumimoji="1" lang="zh-CN" altLang="en-US" sz="3200" b="1" dirty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二元一次方程组</a:t>
            </a:r>
            <a:r>
              <a:rPr kumimoji="1" lang="zh-CN" altLang="en-US" sz="3200" b="1" dirty="0">
                <a:solidFill>
                  <a:srgbClr val="FFFF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。</a:t>
            </a:r>
          </a:p>
          <a:p>
            <a:pPr algn="l" eaLnBrk="1" hangingPunct="1"/>
            <a:endParaRPr kumimoji="1" lang="en-US" altLang="zh-CN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34181" name="Text Box 5"/>
          <p:cNvSpPr txBox="1">
            <a:spLocks noChangeArrowheads="1"/>
          </p:cNvSpPr>
          <p:nvPr/>
        </p:nvSpPr>
        <p:spPr bwMode="auto">
          <a:xfrm>
            <a:off x="500063" y="3429000"/>
            <a:ext cx="7499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/>
            <a:r>
              <a:rPr kumimoji="1" lang="en-US" altLang="zh-CN" sz="3200" b="1" dirty="0">
                <a:solidFill>
                  <a:srgbClr val="0000FF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 </a:t>
            </a:r>
            <a:r>
              <a:rPr kumimoji="1" lang="zh-CN" altLang="en-US" sz="3200" b="1" dirty="0">
                <a:solidFill>
                  <a:srgbClr val="FFFF00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三、</a:t>
            </a:r>
            <a:r>
              <a:rPr kumimoji="1" lang="zh-CN" altLang="en-US" sz="3200" b="1" dirty="0">
                <a:solidFill>
                  <a:srgbClr val="FFFF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使二元一次方程两边的值相等的两</a:t>
            </a:r>
          </a:p>
          <a:p>
            <a:pPr algn="l" eaLnBrk="1" hangingPunct="1"/>
            <a:r>
              <a:rPr kumimoji="1" lang="zh-CN" altLang="en-US" sz="3200" b="1" dirty="0">
                <a:solidFill>
                  <a:srgbClr val="FFFF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个未知数的值，叫做</a:t>
            </a:r>
            <a:r>
              <a:rPr kumimoji="1" lang="zh-CN" altLang="en-US" sz="3200" b="1" dirty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二元一次方程的解</a:t>
            </a:r>
            <a:r>
              <a:rPr kumimoji="1" lang="zh-CN" altLang="en-US" sz="3200" b="1" dirty="0">
                <a:solidFill>
                  <a:srgbClr val="FFFF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。</a:t>
            </a:r>
          </a:p>
        </p:txBody>
      </p:sp>
      <p:sp>
        <p:nvSpPr>
          <p:cNvPr id="434182" name="Text Box 6"/>
          <p:cNvSpPr txBox="1">
            <a:spLocks noChangeArrowheads="1"/>
          </p:cNvSpPr>
          <p:nvPr/>
        </p:nvSpPr>
        <p:spPr bwMode="auto">
          <a:xfrm>
            <a:off x="609600" y="4495800"/>
            <a:ext cx="749935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/>
            <a:r>
              <a:rPr kumimoji="1" lang="zh-CN" altLang="en-US" sz="3200" b="1" dirty="0">
                <a:solidFill>
                  <a:srgbClr val="FFFF00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四、</a:t>
            </a:r>
            <a:r>
              <a:rPr kumimoji="1" lang="zh-CN" altLang="en-US" sz="3200" b="1" dirty="0">
                <a:solidFill>
                  <a:srgbClr val="FFFF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一般地，二元一次方程组的两个方</a:t>
            </a:r>
          </a:p>
          <a:p>
            <a:pPr algn="l" eaLnBrk="1" hangingPunct="1"/>
            <a:r>
              <a:rPr kumimoji="1" lang="zh-CN" altLang="en-US" sz="3200" b="1" dirty="0">
                <a:solidFill>
                  <a:srgbClr val="FFFF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程的公共解，叫做</a:t>
            </a:r>
            <a:r>
              <a:rPr kumimoji="1" lang="zh-CN" altLang="en-US" sz="3200" b="1" dirty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二元一次方程组的解</a:t>
            </a:r>
            <a:r>
              <a:rPr kumimoji="1" lang="zh-CN" altLang="en-US" sz="3200" b="1" dirty="0">
                <a:solidFill>
                  <a:srgbClr val="FFFF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。</a:t>
            </a:r>
          </a:p>
          <a:p>
            <a:pPr algn="l" eaLnBrk="1" hangingPunct="1"/>
            <a:endParaRPr kumimoji="1" lang="en-US" altLang="zh-CN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34183" name="Text Box 7"/>
          <p:cNvSpPr txBox="1">
            <a:spLocks noChangeArrowheads="1"/>
          </p:cNvSpPr>
          <p:nvPr/>
        </p:nvSpPr>
        <p:spPr bwMode="auto">
          <a:xfrm>
            <a:off x="571500" y="5562600"/>
            <a:ext cx="76676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/>
            <a:r>
              <a:rPr kumimoji="1" lang="zh-CN" altLang="en-US" sz="3200" b="1" dirty="0">
                <a:solidFill>
                  <a:srgbClr val="FFFF00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五、</a:t>
            </a:r>
            <a:r>
              <a:rPr kumimoji="1" lang="zh-CN" altLang="en-US" sz="3200" b="1" dirty="0">
                <a:solidFill>
                  <a:srgbClr val="FFFF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二元一次方程有</a:t>
            </a:r>
            <a:r>
              <a:rPr kumimoji="1" lang="zh-CN" altLang="en-US" sz="3200" b="1" dirty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无穷</a:t>
            </a:r>
            <a:r>
              <a:rPr kumimoji="1" lang="zh-CN" altLang="en-US" sz="3200" b="1" dirty="0">
                <a:solidFill>
                  <a:srgbClr val="FFFF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多个解；二元一次方程组有且只有一组解</a:t>
            </a:r>
            <a:r>
              <a:rPr kumimoji="1" lang="zh-CN" altLang="en-US" sz="3200" b="1" dirty="0" smtClean="0">
                <a:solidFill>
                  <a:srgbClr val="FFFF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。 </a:t>
            </a:r>
            <a:endParaRPr kumimoji="1" lang="zh-CN" altLang="en-US" sz="3200" b="1" dirty="0">
              <a:solidFill>
                <a:srgbClr val="FFFF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34184" name="AutoShape 8"/>
          <p:cNvSpPr>
            <a:spLocks noChangeArrowheads="1"/>
          </p:cNvSpPr>
          <p:nvPr/>
        </p:nvSpPr>
        <p:spPr bwMode="auto">
          <a:xfrm>
            <a:off x="1428750" y="642938"/>
            <a:ext cx="6121400" cy="5257800"/>
          </a:xfrm>
          <a:prstGeom prst="cloudCallout">
            <a:avLst>
              <a:gd name="adj1" fmla="val -60426"/>
              <a:gd name="adj2" fmla="val -41273"/>
            </a:avLst>
          </a:prstGeom>
          <a:solidFill>
            <a:srgbClr val="000000"/>
          </a:solidFill>
          <a:ln w="9525">
            <a:solidFill>
              <a:schemeClr val="tx1"/>
            </a:solidFill>
            <a:round/>
          </a:ln>
        </p:spPr>
        <p:txBody>
          <a:bodyPr anchor="ctr"/>
          <a:lstStyle/>
          <a:p>
            <a:r>
              <a:rPr lang="zh-CN" altLang="en-US" sz="5400" b="1">
                <a:solidFill>
                  <a:srgbClr val="FF0000"/>
                </a:solidFill>
              </a:rPr>
              <a:t>你有哪些收获给大家分享一下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434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4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4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4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4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4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341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4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4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78" grpId="0" autoUpdateAnimBg="0"/>
      <p:bldP spid="434180" grpId="0" autoUpdateAnimBg="0"/>
      <p:bldP spid="434181" grpId="0" autoUpdateAnimBg="0"/>
      <p:bldP spid="434182" grpId="0" autoUpdateAnimBg="0"/>
      <p:bldP spid="434183" grpId="0" autoUpdateAnimBg="0"/>
      <p:bldP spid="434184" grpId="0" animBg="1"/>
      <p:bldP spid="43418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Text Box 2"/>
          <p:cNvSpPr txBox="1">
            <a:spLocks noChangeArrowheads="1"/>
          </p:cNvSpPr>
          <p:nvPr/>
        </p:nvSpPr>
        <p:spPr bwMode="auto">
          <a:xfrm>
            <a:off x="0" y="2000250"/>
            <a:ext cx="9144000" cy="1920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kumimoji="1" lang="en-US" altLang="zh-CN" sz="4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kumimoji="1" lang="zh-CN" altLang="en-US" sz="4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含有</a:t>
            </a:r>
            <a:r>
              <a:rPr kumimoji="1"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一个未知数</a:t>
            </a:r>
            <a:r>
              <a:rPr kumimoji="1" lang="zh-CN" altLang="en-US" sz="4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，并且未知数的</a:t>
            </a:r>
            <a:r>
              <a:rPr kumimoji="1"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次数是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，系数不等于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的方程叫做</a:t>
            </a:r>
            <a:r>
              <a:rPr kumimoji="1"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一元一次方程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</a:p>
        </p:txBody>
      </p:sp>
      <p:sp>
        <p:nvSpPr>
          <p:cNvPr id="470020" name="Text Box 4"/>
          <p:cNvSpPr txBox="1">
            <a:spLocks noChangeArrowheads="1"/>
          </p:cNvSpPr>
          <p:nvPr/>
        </p:nvSpPr>
        <p:spPr bwMode="auto">
          <a:xfrm>
            <a:off x="155575" y="4071938"/>
            <a:ext cx="87741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使方程</a:t>
            </a:r>
            <a:r>
              <a:rPr kumimoji="1"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左、右两边相等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</a:t>
            </a:r>
            <a:r>
              <a:rPr kumimoji="1"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未知数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的值，叫做方程的解</a:t>
            </a:r>
            <a:r>
              <a:rPr kumimoji="1" lang="zh-CN" altLang="en-US" sz="4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</a:p>
        </p:txBody>
      </p:sp>
      <p:sp>
        <p:nvSpPr>
          <p:cNvPr id="8" name="矩形 7"/>
          <p:cNvSpPr/>
          <p:nvPr/>
        </p:nvSpPr>
        <p:spPr>
          <a:xfrm>
            <a:off x="2928926" y="648282"/>
            <a:ext cx="295465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复习回顾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0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0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0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18" grpId="0" autoUpdateAnimBg="0"/>
      <p:bldP spid="47002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8" name="WordArt 4"/>
          <p:cNvSpPr>
            <a:spLocks noChangeArrowheads="1" noChangeShapeType="1" noTextEdit="1"/>
          </p:cNvSpPr>
          <p:nvPr/>
        </p:nvSpPr>
        <p:spPr bwMode="auto">
          <a:xfrm>
            <a:off x="1214438" y="2000250"/>
            <a:ext cx="6072187" cy="29575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86032"/>
              </a:avLst>
            </a:prstTxWarp>
            <a:scene3d>
              <a:camera prst="legacyPerspectiveFront">
                <a:rot lat="2051999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zh-CN" altLang="en-US" sz="4000" kern="1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二元一次方程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874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617538"/>
            <a:ext cx="8842375" cy="659765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zh-CN" altLang="en-US" sz="6000" b="1" dirty="0" smtClean="0">
                <a:solidFill>
                  <a:srgbClr val="002060"/>
                </a:solidFill>
              </a:rPr>
              <a:t>学习目标：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zh-CN" altLang="en-US" sz="4000" b="1" dirty="0" smtClean="0">
                <a:solidFill>
                  <a:srgbClr val="002060"/>
                </a:solidFill>
              </a:rPr>
              <a:t>         </a:t>
            </a:r>
            <a:r>
              <a:rPr lang="en-US" altLang="zh-CN" sz="4000" b="1" dirty="0" smtClean="0">
                <a:solidFill>
                  <a:srgbClr val="002060"/>
                </a:solidFill>
              </a:rPr>
              <a:t>1</a:t>
            </a:r>
            <a:r>
              <a:rPr lang="zh-CN" altLang="en-US" sz="4000" b="1" dirty="0" smtClean="0">
                <a:solidFill>
                  <a:srgbClr val="002060"/>
                </a:solidFill>
              </a:rPr>
              <a:t>、理解二元一次方程、二元一次方程组的概念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zh-CN" altLang="en-US" sz="4000" b="1" dirty="0" smtClean="0">
                <a:solidFill>
                  <a:srgbClr val="002060"/>
                </a:solidFill>
              </a:rPr>
              <a:t>         </a:t>
            </a:r>
            <a:r>
              <a:rPr lang="en-US" altLang="zh-CN" sz="4000" b="1" dirty="0" smtClean="0">
                <a:solidFill>
                  <a:srgbClr val="002060"/>
                </a:solidFill>
              </a:rPr>
              <a:t>2</a:t>
            </a:r>
            <a:r>
              <a:rPr lang="zh-CN" altLang="en-US" sz="4000" b="1" dirty="0" smtClean="0">
                <a:solidFill>
                  <a:srgbClr val="002060"/>
                </a:solidFill>
              </a:rPr>
              <a:t>、理解二元一次方程的解及二元一次方程组的解概念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zh-CN" altLang="en-US" sz="4000" b="1" dirty="0" smtClean="0">
                <a:solidFill>
                  <a:srgbClr val="002060"/>
                </a:solidFill>
              </a:rPr>
              <a:t>         </a:t>
            </a:r>
            <a:r>
              <a:rPr lang="en-US" altLang="zh-CN" sz="4000" b="1" dirty="0" smtClean="0">
                <a:solidFill>
                  <a:srgbClr val="002060"/>
                </a:solidFill>
              </a:rPr>
              <a:t>3</a:t>
            </a:r>
            <a:r>
              <a:rPr lang="zh-CN" altLang="en-US" sz="4000" b="1" dirty="0" smtClean="0">
                <a:solidFill>
                  <a:srgbClr val="002060"/>
                </a:solidFill>
              </a:rPr>
              <a:t>、并会检验一组未知数的值是否是方程的解或方程组的解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260350"/>
            <a:ext cx="9144000" cy="6408738"/>
          </a:xfrm>
          <a:noFill/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zh-CN" altLang="en-US" sz="6000" b="1" u="sng" dirty="0" smtClean="0">
                <a:solidFill>
                  <a:srgbClr val="FF0000"/>
                </a:solidFill>
              </a:rPr>
              <a:t>学习指导：</a:t>
            </a:r>
            <a:endParaRPr lang="en-US" altLang="zh-CN" sz="6000" b="1" u="sng" dirty="0" smtClean="0">
              <a:solidFill>
                <a:srgbClr val="FF000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CN" sz="6000" b="1" dirty="0" smtClean="0">
                <a:solidFill>
                  <a:srgbClr val="FF0000"/>
                </a:solidFill>
              </a:rPr>
              <a:t>   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认真看课本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P2~3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的内容完成：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zh-CN" altLang="en-US" sz="3600" b="1" dirty="0" smtClean="0">
                <a:solidFill>
                  <a:srgbClr val="FF0000"/>
                </a:solidFill>
              </a:rPr>
              <a:t>   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、弄清二元一次方程、二元一次方程组的概念及它们的解的概念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zh-CN" altLang="en-US" sz="3600" b="1" dirty="0" smtClean="0">
                <a:solidFill>
                  <a:srgbClr val="FF0000"/>
                </a:solidFill>
              </a:rPr>
              <a:t>    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、能通过设两个未知数，将实际问题转化为二元一次方程组。会检验方程的解或方程组的解</a:t>
            </a:r>
            <a:endParaRPr lang="en-US" altLang="zh-CN" sz="36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zh-CN" altLang="en-US" sz="36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CN" sz="3600" b="1" dirty="0" smtClean="0">
                <a:solidFill>
                  <a:srgbClr val="002060"/>
                </a:solidFill>
              </a:rPr>
              <a:t>   5</a:t>
            </a:r>
            <a:r>
              <a:rPr lang="zh-CN" altLang="en-US" sz="3600" b="1" dirty="0" smtClean="0">
                <a:solidFill>
                  <a:srgbClr val="002060"/>
                </a:solidFill>
              </a:rPr>
              <a:t>分钟后</a:t>
            </a:r>
            <a:r>
              <a:rPr lang="en-US" altLang="zh-CN" sz="3600" b="1" dirty="0" smtClean="0">
                <a:solidFill>
                  <a:srgbClr val="002060"/>
                </a:solidFill>
              </a:rPr>
              <a:t>,</a:t>
            </a:r>
            <a:r>
              <a:rPr lang="zh-CN" altLang="en-US" sz="3600" b="1" dirty="0" smtClean="0">
                <a:solidFill>
                  <a:srgbClr val="002060"/>
                </a:solidFill>
              </a:rPr>
              <a:t>比谁能正确地完成检测及练习</a:t>
            </a:r>
            <a:endParaRPr lang="zh-CN" altLang="en-US" sz="4000" b="1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zh-CN" altLang="en-US" sz="4800" b="1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CN" sz="4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457200" y="188913"/>
            <a:ext cx="4043363" cy="1079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课堂检测：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1341438"/>
            <a:ext cx="9144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rgbClr val="002060"/>
                </a:solidFill>
                <a:ea typeface="宋体" panose="02010600030101010101" pitchFamily="2" charset="-122"/>
              </a:rPr>
              <a:t>       </a:t>
            </a:r>
            <a:r>
              <a:rPr lang="zh-CN" altLang="en-US" sz="4000" b="1">
                <a:solidFill>
                  <a:srgbClr val="002060"/>
                </a:solidFill>
                <a:ea typeface="宋体" panose="02010600030101010101" pitchFamily="2" charset="-122"/>
              </a:rPr>
              <a:t>请判断下列各方程中，哪些是二元一次方程，哪些不是？并说明理由。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00063" y="2857500"/>
            <a:ext cx="3200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>
                <a:solidFill>
                  <a:srgbClr val="002060"/>
                </a:solidFill>
              </a:rPr>
              <a:t>(1)2x+5y=10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625975" y="2895600"/>
            <a:ext cx="32226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002060"/>
                </a:solidFill>
              </a:rPr>
              <a:t>(2) 2x+y+z=1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642938" y="5214938"/>
            <a:ext cx="28400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002060"/>
                </a:solidFill>
              </a:rPr>
              <a:t>(5)2a+3b=5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552950" y="5181600"/>
            <a:ext cx="35194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>
                <a:solidFill>
                  <a:srgbClr val="002060"/>
                </a:solidFill>
              </a:rPr>
              <a:t>(6)2x+10xy =0</a:t>
            </a:r>
          </a:p>
        </p:txBody>
      </p:sp>
      <p:grpSp>
        <p:nvGrpSpPr>
          <p:cNvPr id="13320" name="Group 8"/>
          <p:cNvGrpSpPr/>
          <p:nvPr/>
        </p:nvGrpSpPr>
        <p:grpSpPr bwMode="auto">
          <a:xfrm>
            <a:off x="642938" y="4071938"/>
            <a:ext cx="2671762" cy="701675"/>
            <a:chOff x="4077" y="1920"/>
            <a:chExt cx="1683" cy="442"/>
          </a:xfrm>
        </p:grpSpPr>
        <p:sp>
          <p:nvSpPr>
            <p:cNvPr id="13343" name="Rectangle 9"/>
            <p:cNvSpPr>
              <a:spLocks noChangeArrowheads="1"/>
            </p:cNvSpPr>
            <p:nvPr/>
          </p:nvSpPr>
          <p:spPr bwMode="auto">
            <a:xfrm>
              <a:off x="4077" y="1920"/>
              <a:ext cx="168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4000" b="1">
                  <a:solidFill>
                    <a:srgbClr val="002060"/>
                  </a:solidFill>
                </a:rPr>
                <a:t>(3)x</a:t>
              </a:r>
              <a:r>
                <a:rPr lang="en-US" altLang="zh-CN" sz="4000" b="1">
                  <a:solidFill>
                    <a:srgbClr val="FF0000"/>
                  </a:solidFill>
                </a:rPr>
                <a:t> </a:t>
              </a:r>
              <a:r>
                <a:rPr lang="en-US" altLang="zh-CN" sz="4000" b="1">
                  <a:solidFill>
                    <a:srgbClr val="002060"/>
                  </a:solidFill>
                </a:rPr>
                <a:t>+y=20</a:t>
              </a:r>
            </a:p>
          </p:txBody>
        </p:sp>
        <p:sp>
          <p:nvSpPr>
            <p:cNvPr id="13344" name="Text Box 10"/>
            <p:cNvSpPr txBox="1">
              <a:spLocks noChangeArrowheads="1"/>
            </p:cNvSpPr>
            <p:nvPr/>
          </p:nvSpPr>
          <p:spPr bwMode="auto">
            <a:xfrm>
              <a:off x="4512" y="1929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新魏" panose="0201080004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新魏" panose="0201080004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新魏" panose="0201080004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新魏" panose="0201080004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新魏" panose="0201080004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新魏" panose="0201080004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新魏" panose="0201080004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新魏" panose="0201080004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新魏" panose="0201080004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>
                  <a:solidFill>
                    <a:srgbClr val="002060"/>
                  </a:solidFill>
                </a:rPr>
                <a:t>2</a:t>
              </a:r>
            </a:p>
          </p:txBody>
        </p:sp>
      </p:grpSp>
      <p:grpSp>
        <p:nvGrpSpPr>
          <p:cNvPr id="13321" name="Group 11"/>
          <p:cNvGrpSpPr/>
          <p:nvPr/>
        </p:nvGrpSpPr>
        <p:grpSpPr bwMode="auto">
          <a:xfrm>
            <a:off x="4521200" y="4038600"/>
            <a:ext cx="3251200" cy="701675"/>
            <a:chOff x="277" y="2784"/>
            <a:chExt cx="2048" cy="442"/>
          </a:xfrm>
        </p:grpSpPr>
        <p:sp>
          <p:nvSpPr>
            <p:cNvPr id="13341" name="Rectangle 12"/>
            <p:cNvSpPr>
              <a:spLocks noChangeArrowheads="1"/>
            </p:cNvSpPr>
            <p:nvPr/>
          </p:nvSpPr>
          <p:spPr bwMode="auto">
            <a:xfrm>
              <a:off x="277" y="2784"/>
              <a:ext cx="204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4000" b="1">
                  <a:solidFill>
                    <a:srgbClr val="002060"/>
                  </a:solidFill>
                </a:rPr>
                <a:t>(4)x +2x+1=0</a:t>
              </a:r>
            </a:p>
          </p:txBody>
        </p:sp>
        <p:sp>
          <p:nvSpPr>
            <p:cNvPr id="13342" name="Text Box 13"/>
            <p:cNvSpPr txBox="1">
              <a:spLocks noChangeArrowheads="1"/>
            </p:cNvSpPr>
            <p:nvPr/>
          </p:nvSpPr>
          <p:spPr bwMode="auto">
            <a:xfrm>
              <a:off x="768" y="2784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新魏" panose="0201080004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新魏" panose="0201080004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新魏" panose="0201080004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新魏" panose="0201080004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新魏" panose="0201080004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新魏" panose="0201080004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新魏" panose="0201080004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新魏" panose="0201080004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新魏" panose="0201080004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>
                  <a:solidFill>
                    <a:srgbClr val="002060"/>
                  </a:solidFill>
                </a:rPr>
                <a:t>2</a:t>
              </a:r>
            </a:p>
          </p:txBody>
        </p:sp>
      </p:grpSp>
      <p:grpSp>
        <p:nvGrpSpPr>
          <p:cNvPr id="4" name="Group 14"/>
          <p:cNvGrpSpPr/>
          <p:nvPr/>
        </p:nvGrpSpPr>
        <p:grpSpPr bwMode="auto">
          <a:xfrm>
            <a:off x="3124200" y="3124200"/>
            <a:ext cx="762000" cy="533400"/>
            <a:chOff x="2880" y="384"/>
            <a:chExt cx="480" cy="336"/>
          </a:xfrm>
        </p:grpSpPr>
        <p:sp>
          <p:nvSpPr>
            <p:cNvPr id="13339" name="Line 15"/>
            <p:cNvSpPr>
              <a:spLocks noChangeShapeType="1"/>
            </p:cNvSpPr>
            <p:nvPr/>
          </p:nvSpPr>
          <p:spPr bwMode="auto">
            <a:xfrm flipV="1">
              <a:off x="3024" y="384"/>
              <a:ext cx="336" cy="33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40" name="Line 16"/>
            <p:cNvSpPr>
              <a:spLocks noChangeShapeType="1"/>
            </p:cNvSpPr>
            <p:nvPr/>
          </p:nvSpPr>
          <p:spPr bwMode="auto">
            <a:xfrm flipH="1" flipV="1">
              <a:off x="2880" y="576"/>
              <a:ext cx="144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5" name="Group 17"/>
          <p:cNvGrpSpPr/>
          <p:nvPr/>
        </p:nvGrpSpPr>
        <p:grpSpPr bwMode="auto">
          <a:xfrm>
            <a:off x="3048000" y="5562600"/>
            <a:ext cx="762000" cy="533400"/>
            <a:chOff x="2880" y="384"/>
            <a:chExt cx="480" cy="336"/>
          </a:xfrm>
        </p:grpSpPr>
        <p:sp>
          <p:nvSpPr>
            <p:cNvPr id="13337" name="Line 18"/>
            <p:cNvSpPr>
              <a:spLocks noChangeShapeType="1"/>
            </p:cNvSpPr>
            <p:nvPr/>
          </p:nvSpPr>
          <p:spPr bwMode="auto">
            <a:xfrm flipV="1">
              <a:off x="3024" y="384"/>
              <a:ext cx="336" cy="33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38" name="Line 19"/>
            <p:cNvSpPr>
              <a:spLocks noChangeShapeType="1"/>
            </p:cNvSpPr>
            <p:nvPr/>
          </p:nvSpPr>
          <p:spPr bwMode="auto">
            <a:xfrm flipH="1" flipV="1">
              <a:off x="2880" y="576"/>
              <a:ext cx="144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6" name="Group 20"/>
          <p:cNvGrpSpPr/>
          <p:nvPr/>
        </p:nvGrpSpPr>
        <p:grpSpPr bwMode="auto">
          <a:xfrm>
            <a:off x="7696200" y="2971800"/>
            <a:ext cx="533400" cy="533400"/>
            <a:chOff x="2880" y="288"/>
            <a:chExt cx="336" cy="336"/>
          </a:xfrm>
        </p:grpSpPr>
        <p:sp>
          <p:nvSpPr>
            <p:cNvPr id="13335" name="Line 21"/>
            <p:cNvSpPr>
              <a:spLocks noChangeShapeType="1"/>
            </p:cNvSpPr>
            <p:nvPr/>
          </p:nvSpPr>
          <p:spPr bwMode="auto">
            <a:xfrm>
              <a:off x="2928" y="336"/>
              <a:ext cx="288" cy="2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36" name="Line 22"/>
            <p:cNvSpPr>
              <a:spLocks noChangeShapeType="1"/>
            </p:cNvSpPr>
            <p:nvPr/>
          </p:nvSpPr>
          <p:spPr bwMode="auto">
            <a:xfrm flipH="1">
              <a:off x="2880" y="288"/>
              <a:ext cx="336" cy="33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7" name="Group 23"/>
          <p:cNvGrpSpPr/>
          <p:nvPr/>
        </p:nvGrpSpPr>
        <p:grpSpPr bwMode="auto">
          <a:xfrm>
            <a:off x="7696200" y="4114800"/>
            <a:ext cx="533400" cy="533400"/>
            <a:chOff x="2880" y="288"/>
            <a:chExt cx="336" cy="336"/>
          </a:xfrm>
        </p:grpSpPr>
        <p:sp>
          <p:nvSpPr>
            <p:cNvPr id="13333" name="Line 24"/>
            <p:cNvSpPr>
              <a:spLocks noChangeShapeType="1"/>
            </p:cNvSpPr>
            <p:nvPr/>
          </p:nvSpPr>
          <p:spPr bwMode="auto">
            <a:xfrm>
              <a:off x="2928" y="336"/>
              <a:ext cx="288" cy="2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34" name="Line 25"/>
            <p:cNvSpPr>
              <a:spLocks noChangeShapeType="1"/>
            </p:cNvSpPr>
            <p:nvPr/>
          </p:nvSpPr>
          <p:spPr bwMode="auto">
            <a:xfrm flipH="1">
              <a:off x="2880" y="288"/>
              <a:ext cx="336" cy="33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8" name="Group 26"/>
          <p:cNvGrpSpPr/>
          <p:nvPr/>
        </p:nvGrpSpPr>
        <p:grpSpPr bwMode="auto">
          <a:xfrm>
            <a:off x="8001000" y="5334000"/>
            <a:ext cx="533400" cy="533400"/>
            <a:chOff x="2880" y="288"/>
            <a:chExt cx="336" cy="336"/>
          </a:xfrm>
        </p:grpSpPr>
        <p:sp>
          <p:nvSpPr>
            <p:cNvPr id="13331" name="Line 27"/>
            <p:cNvSpPr>
              <a:spLocks noChangeShapeType="1"/>
            </p:cNvSpPr>
            <p:nvPr/>
          </p:nvSpPr>
          <p:spPr bwMode="auto">
            <a:xfrm>
              <a:off x="2928" y="336"/>
              <a:ext cx="288" cy="2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32" name="Line 28"/>
            <p:cNvSpPr>
              <a:spLocks noChangeShapeType="1"/>
            </p:cNvSpPr>
            <p:nvPr/>
          </p:nvSpPr>
          <p:spPr bwMode="auto">
            <a:xfrm flipH="1">
              <a:off x="2880" y="288"/>
              <a:ext cx="336" cy="33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" name="Group 29"/>
          <p:cNvGrpSpPr/>
          <p:nvPr/>
        </p:nvGrpSpPr>
        <p:grpSpPr bwMode="auto">
          <a:xfrm>
            <a:off x="3352800" y="4143375"/>
            <a:ext cx="533400" cy="533400"/>
            <a:chOff x="2880" y="288"/>
            <a:chExt cx="336" cy="336"/>
          </a:xfrm>
        </p:grpSpPr>
        <p:sp>
          <p:nvSpPr>
            <p:cNvPr id="13329" name="Line 30"/>
            <p:cNvSpPr>
              <a:spLocks noChangeShapeType="1"/>
            </p:cNvSpPr>
            <p:nvPr/>
          </p:nvSpPr>
          <p:spPr bwMode="auto">
            <a:xfrm>
              <a:off x="2928" y="336"/>
              <a:ext cx="288" cy="2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30" name="Line 31"/>
            <p:cNvSpPr>
              <a:spLocks noChangeShapeType="1"/>
            </p:cNvSpPr>
            <p:nvPr/>
          </p:nvSpPr>
          <p:spPr bwMode="auto">
            <a:xfrm flipH="1">
              <a:off x="2880" y="288"/>
              <a:ext cx="336" cy="33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857250" y="6215063"/>
            <a:ext cx="2500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r>
              <a:rPr lang="zh-CN" altLang="en-US" sz="2800"/>
              <a:t>课本</a:t>
            </a:r>
            <a:r>
              <a:rPr lang="en-US" altLang="zh-CN" sz="2800"/>
              <a:t>P4</a:t>
            </a:r>
            <a:r>
              <a:rPr lang="zh-CN" altLang="en-US" sz="2800"/>
              <a:t>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0" name="Rectangle 20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1287463" y="188913"/>
            <a:ext cx="8540750" cy="1143000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solidFill>
                  <a:schemeClr val="tx1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谁的包裹多</a:t>
            </a:r>
          </a:p>
        </p:txBody>
      </p:sp>
      <p:pic>
        <p:nvPicPr>
          <p:cNvPr id="14339" name="Picture 22" descr="P234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1763713" y="4797425"/>
            <a:ext cx="2036762" cy="1235075"/>
          </a:xfrm>
          <a:noFill/>
        </p:spPr>
      </p:pic>
      <p:sp>
        <p:nvSpPr>
          <p:cNvPr id="14340" name="AutoShape 40"/>
          <p:cNvSpPr>
            <a:spLocks noChangeArrowheads="1"/>
          </p:cNvSpPr>
          <p:nvPr/>
        </p:nvSpPr>
        <p:spPr bwMode="auto">
          <a:xfrm>
            <a:off x="2133600" y="4513263"/>
            <a:ext cx="936625" cy="287337"/>
          </a:xfrm>
          <a:prstGeom prst="cloudCallout">
            <a:avLst>
              <a:gd name="adj1" fmla="val 3051"/>
              <a:gd name="adj2" fmla="val 6907"/>
            </a:avLst>
          </a:prstGeom>
          <a:gradFill rotWithShape="1">
            <a:gsLst>
              <a:gs pos="0">
                <a:srgbClr val="990000"/>
              </a:gs>
              <a:gs pos="100000">
                <a:srgbClr val="130000"/>
              </a:gs>
            </a:gsLst>
            <a:path path="rect">
              <a:fillToRect l="100000" t="100000"/>
            </a:path>
          </a:gradFill>
          <a:ln w="9525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grpSp>
        <p:nvGrpSpPr>
          <p:cNvPr id="14341" name="Group 56"/>
          <p:cNvGrpSpPr/>
          <p:nvPr/>
        </p:nvGrpSpPr>
        <p:grpSpPr bwMode="auto">
          <a:xfrm>
            <a:off x="6300788" y="4508500"/>
            <a:ext cx="1905000" cy="1244600"/>
            <a:chOff x="3744" y="2880"/>
            <a:chExt cx="1200" cy="784"/>
          </a:xfrm>
        </p:grpSpPr>
        <p:pic>
          <p:nvPicPr>
            <p:cNvPr id="14348" name="Picture 29" descr="J86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flipH="1">
              <a:off x="3744" y="2880"/>
              <a:ext cx="1200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9" name="AutoShape 41"/>
            <p:cNvSpPr>
              <a:spLocks noChangeArrowheads="1"/>
            </p:cNvSpPr>
            <p:nvPr/>
          </p:nvSpPr>
          <p:spPr bwMode="auto">
            <a:xfrm>
              <a:off x="4150" y="2932"/>
              <a:ext cx="453" cy="135"/>
            </a:xfrm>
            <a:prstGeom prst="cloudCallout">
              <a:avLst>
                <a:gd name="adj1" fmla="val 12694"/>
                <a:gd name="adj2" fmla="val -13704"/>
              </a:avLst>
            </a:prstGeom>
            <a:gradFill rotWithShape="1">
              <a:gsLst>
                <a:gs pos="0">
                  <a:srgbClr val="990000"/>
                </a:gs>
                <a:gs pos="100000">
                  <a:srgbClr val="130000"/>
                </a:gs>
              </a:gsLst>
              <a:path path="rect">
                <a:fillToRect l="100000" t="100000"/>
              </a:path>
            </a:gradFill>
            <a:ln w="952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</p:grpSp>
      <p:sp>
        <p:nvSpPr>
          <p:cNvPr id="15405" name="AutoShape 45"/>
          <p:cNvSpPr>
            <a:spLocks noChangeArrowheads="1"/>
          </p:cNvSpPr>
          <p:nvPr/>
        </p:nvSpPr>
        <p:spPr bwMode="auto">
          <a:xfrm>
            <a:off x="1692275" y="981075"/>
            <a:ext cx="2735263" cy="1511300"/>
          </a:xfrm>
          <a:prstGeom prst="cloudCallout">
            <a:avLst>
              <a:gd name="adj1" fmla="val 5889"/>
              <a:gd name="adj2" fmla="val 182352"/>
            </a:avLst>
          </a:prstGeom>
          <a:solidFill>
            <a:schemeClr val="tx1"/>
          </a:solidFill>
          <a:ln w="9525">
            <a:solidFill>
              <a:srgbClr val="FF66FF"/>
            </a:solidFill>
            <a:round/>
          </a:ln>
        </p:spPr>
        <p:txBody>
          <a:bodyPr/>
          <a:lstStyle/>
          <a:p>
            <a:r>
              <a:rPr lang="zh-CN" altLang="en-US" sz="4000" b="1">
                <a:solidFill>
                  <a:srgbClr val="000000"/>
                </a:solidFill>
                <a:ea typeface="宋体" panose="02010600030101010101" pitchFamily="2" charset="-122"/>
              </a:rPr>
              <a:t>累死我了！</a:t>
            </a:r>
          </a:p>
        </p:txBody>
      </p:sp>
      <p:sp>
        <p:nvSpPr>
          <p:cNvPr id="15406" name="AutoShape 46"/>
          <p:cNvSpPr>
            <a:spLocks noChangeArrowheads="1"/>
          </p:cNvSpPr>
          <p:nvPr/>
        </p:nvSpPr>
        <p:spPr bwMode="auto">
          <a:xfrm>
            <a:off x="5181600" y="1524000"/>
            <a:ext cx="3962400" cy="2057400"/>
          </a:xfrm>
          <a:prstGeom prst="cloudCallout">
            <a:avLst>
              <a:gd name="adj1" fmla="val 7250"/>
              <a:gd name="adj2" fmla="val 107486"/>
            </a:avLst>
          </a:prstGeom>
          <a:solidFill>
            <a:schemeClr val="tx1"/>
          </a:solidFill>
          <a:ln w="9525">
            <a:solidFill>
              <a:srgbClr val="FF66FF"/>
            </a:solidFill>
            <a:round/>
          </a:ln>
        </p:spPr>
        <p:txBody>
          <a:bodyPr/>
          <a:lstStyle/>
          <a:p>
            <a:r>
              <a:rPr lang="zh-CN" altLang="en-US" sz="3200" b="1">
                <a:solidFill>
                  <a:srgbClr val="000000"/>
                </a:solidFill>
                <a:ea typeface="宋体" panose="02010600030101010101" pitchFamily="2" charset="-122"/>
              </a:rPr>
              <a:t>你还累？这么大的个，才比我多驮了</a:t>
            </a:r>
            <a:r>
              <a:rPr lang="en-US" altLang="zh-CN" sz="3200" b="1">
                <a:solidFill>
                  <a:srgbClr val="000000"/>
                </a:solidFill>
                <a:ea typeface="宋体" panose="02010600030101010101" pitchFamily="2" charset="-122"/>
              </a:rPr>
              <a:t>2</a:t>
            </a:r>
            <a:r>
              <a:rPr lang="zh-CN" altLang="en-US" sz="3200" b="1">
                <a:solidFill>
                  <a:srgbClr val="000000"/>
                </a:solidFill>
                <a:ea typeface="宋体" panose="02010600030101010101" pitchFamily="2" charset="-122"/>
              </a:rPr>
              <a:t>个</a:t>
            </a:r>
            <a:r>
              <a:rPr lang="zh-CN" altLang="en-US" sz="2800" b="1">
                <a:solidFill>
                  <a:srgbClr val="000000"/>
                </a:solidFill>
                <a:ea typeface="宋体" panose="02010600030101010101" pitchFamily="2" charset="-122"/>
              </a:rPr>
              <a:t>。</a:t>
            </a:r>
          </a:p>
        </p:txBody>
      </p:sp>
      <p:sp>
        <p:nvSpPr>
          <p:cNvPr id="15407" name="AutoShape 47"/>
          <p:cNvSpPr>
            <a:spLocks noChangeArrowheads="1"/>
          </p:cNvSpPr>
          <p:nvPr/>
        </p:nvSpPr>
        <p:spPr bwMode="auto">
          <a:xfrm>
            <a:off x="-612775" y="2420938"/>
            <a:ext cx="5313363" cy="2286000"/>
          </a:xfrm>
          <a:prstGeom prst="cloudCallout">
            <a:avLst>
              <a:gd name="adj1" fmla="val 23051"/>
              <a:gd name="adj2" fmla="val 48819"/>
            </a:avLst>
          </a:prstGeom>
          <a:solidFill>
            <a:schemeClr val="tx1"/>
          </a:solidFill>
          <a:ln w="9525">
            <a:solidFill>
              <a:srgbClr val="FF66FF"/>
            </a:solidFill>
            <a:round/>
          </a:ln>
        </p:spPr>
        <p:txBody>
          <a:bodyPr/>
          <a:lstStyle/>
          <a:p>
            <a:pPr algn="l"/>
            <a:r>
              <a:rPr lang="en-US" altLang="zh-CN" sz="2400" b="1" dirty="0">
                <a:solidFill>
                  <a:srgbClr val="000000"/>
                </a:solidFill>
                <a:ea typeface="宋体" panose="02010600030101010101" pitchFamily="2" charset="-122"/>
              </a:rPr>
              <a:t>    </a:t>
            </a:r>
            <a:r>
              <a:rPr lang="zh-CN" altLang="en-US" sz="3200" b="1" dirty="0">
                <a:solidFill>
                  <a:srgbClr val="000000"/>
                </a:solidFill>
                <a:ea typeface="宋体" panose="02010600030101010101" pitchFamily="2" charset="-122"/>
              </a:rPr>
              <a:t>哼</a:t>
            </a:r>
            <a:r>
              <a:rPr lang="en-US" altLang="zh-CN" sz="3200" b="1" dirty="0">
                <a:solidFill>
                  <a:srgbClr val="000000"/>
                </a:solidFill>
                <a:ea typeface="宋体" panose="02010600030101010101" pitchFamily="2" charset="-122"/>
              </a:rPr>
              <a:t>!</a:t>
            </a:r>
            <a:r>
              <a:rPr lang="zh-CN" altLang="en-US" sz="3200" b="1" dirty="0">
                <a:solidFill>
                  <a:srgbClr val="000000"/>
                </a:solidFill>
                <a:ea typeface="宋体" panose="02010600030101010101" pitchFamily="2" charset="-122"/>
              </a:rPr>
              <a:t>我从你背上拿来</a:t>
            </a:r>
            <a:r>
              <a:rPr lang="en-US" altLang="zh-CN" sz="3200" b="1" dirty="0">
                <a:solidFill>
                  <a:srgbClr val="000000"/>
                </a:solidFill>
                <a:ea typeface="宋体" panose="02010600030101010101" pitchFamily="2" charset="-122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ea typeface="宋体" panose="02010600030101010101" pitchFamily="2" charset="-122"/>
              </a:rPr>
              <a:t>个，我的包裹数就是你的</a:t>
            </a:r>
            <a:r>
              <a:rPr lang="en-US" altLang="zh-CN" sz="3200" b="1" dirty="0">
                <a:solidFill>
                  <a:srgbClr val="000000"/>
                </a:solidFill>
                <a:ea typeface="宋体" panose="02010600030101010101" pitchFamily="2" charset="-122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ea typeface="宋体" panose="02010600030101010101" pitchFamily="2" charset="-122"/>
              </a:rPr>
              <a:t>倍！</a:t>
            </a:r>
          </a:p>
        </p:txBody>
      </p:sp>
      <p:sp>
        <p:nvSpPr>
          <p:cNvPr id="15408" name="AutoShape 48"/>
          <p:cNvSpPr>
            <a:spLocks noChangeArrowheads="1"/>
          </p:cNvSpPr>
          <p:nvPr/>
        </p:nvSpPr>
        <p:spPr bwMode="auto">
          <a:xfrm>
            <a:off x="6453188" y="3657600"/>
            <a:ext cx="2690812" cy="611188"/>
          </a:xfrm>
          <a:prstGeom prst="cloudCallout">
            <a:avLst>
              <a:gd name="adj1" fmla="val -8407"/>
              <a:gd name="adj2" fmla="val 108963"/>
            </a:avLst>
          </a:prstGeom>
          <a:solidFill>
            <a:schemeClr val="tx1"/>
          </a:solidFill>
          <a:ln w="9525">
            <a:solidFill>
              <a:srgbClr val="FF66FF"/>
            </a:solidFill>
            <a:round/>
          </a:ln>
        </p:spPr>
        <p:txBody>
          <a:bodyPr/>
          <a:lstStyle/>
          <a:p>
            <a:pPr algn="r"/>
            <a:r>
              <a:rPr lang="zh-CN" altLang="en-US" sz="2800" b="1">
                <a:solidFill>
                  <a:srgbClr val="000000"/>
                </a:solidFill>
                <a:ea typeface="宋体" panose="02010600030101010101" pitchFamily="2" charset="-122"/>
              </a:rPr>
              <a:t>真的吗？</a:t>
            </a:r>
          </a:p>
        </p:txBody>
      </p:sp>
      <p:sp>
        <p:nvSpPr>
          <p:cNvPr id="15414" name="AutoShape 54"/>
          <p:cNvSpPr>
            <a:spLocks noChangeArrowheads="1"/>
          </p:cNvSpPr>
          <p:nvPr/>
        </p:nvSpPr>
        <p:spPr bwMode="auto">
          <a:xfrm>
            <a:off x="3203575" y="5489575"/>
            <a:ext cx="3816350" cy="1368425"/>
          </a:xfrm>
          <a:prstGeom prst="cloudCallout">
            <a:avLst>
              <a:gd name="adj1" fmla="val -708"/>
              <a:gd name="adj2" fmla="val -83528"/>
            </a:avLst>
          </a:prstGeom>
          <a:solidFill>
            <a:schemeClr val="tx1"/>
          </a:solidFill>
          <a:ln w="9525">
            <a:solidFill>
              <a:srgbClr val="FF66FF"/>
            </a:solidFill>
            <a:round/>
          </a:ln>
        </p:spPr>
        <p:txBody>
          <a:bodyPr/>
          <a:lstStyle/>
          <a:p>
            <a:pPr eaLnBrk="0" hangingPunct="0"/>
            <a:r>
              <a:rPr lang="zh-CN" altLang="en-US" sz="3200" b="1">
                <a:solidFill>
                  <a:srgbClr val="000000"/>
                </a:solidFill>
                <a:ea typeface="宋体" panose="02010600030101010101" pitchFamily="2" charset="-122"/>
              </a:rPr>
              <a:t>它们各驮了多少包裹呢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？</a:t>
            </a:r>
          </a:p>
        </p:txBody>
      </p:sp>
      <p:sp>
        <p:nvSpPr>
          <p:cNvPr id="14347" name="Text Box 57"/>
          <p:cNvSpPr txBox="1">
            <a:spLocks noChangeArrowheads="1"/>
          </p:cNvSpPr>
          <p:nvPr/>
        </p:nvSpPr>
        <p:spPr bwMode="auto">
          <a:xfrm>
            <a:off x="0" y="0"/>
            <a:ext cx="36131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solidFill>
                  <a:srgbClr val="FF0000"/>
                </a:solidFill>
              </a:rPr>
              <a:t>你会了吗？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4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 autoUpdateAnimBg="0"/>
      <p:bldP spid="15405" grpId="0" animBg="1" autoUpdateAnimBg="0"/>
      <p:bldP spid="15406" grpId="0" animBg="1" autoUpdateAnimBg="0"/>
      <p:bldP spid="15407" grpId="0" animBg="1" autoUpdateAnimBg="0"/>
      <p:bldP spid="15408" grpId="0" animBg="1" autoUpdateAnimBg="0"/>
      <p:bldP spid="1541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692150"/>
            <a:ext cx="8685212" cy="3097213"/>
          </a:xfrm>
        </p:spPr>
        <p:txBody>
          <a:bodyPr/>
          <a:lstStyle/>
          <a:p>
            <a:pPr algn="l" eaLnBrk="1" hangingPunct="1"/>
            <a:r>
              <a:rPr lang="zh-CN" altLang="en-US" b="1" dirty="0" smtClean="0">
                <a:solidFill>
                  <a:srgbClr val="000000"/>
                </a:solidFill>
              </a:rPr>
              <a:t>小马</a:t>
            </a:r>
            <a:r>
              <a:rPr lang="en-US" altLang="zh-CN" b="1" dirty="0" smtClean="0">
                <a:solidFill>
                  <a:srgbClr val="000000"/>
                </a:solidFill>
              </a:rPr>
              <a:t>:</a:t>
            </a:r>
            <a:r>
              <a:rPr lang="zh-CN" altLang="en-US" b="1" dirty="0" smtClean="0">
                <a:solidFill>
                  <a:srgbClr val="000000"/>
                </a:solidFill>
              </a:rPr>
              <a:t>你还累？这么大的个，才比我多驮了</a:t>
            </a:r>
            <a:r>
              <a:rPr lang="en-US" altLang="zh-CN" b="1" dirty="0" smtClean="0">
                <a:solidFill>
                  <a:srgbClr val="000000"/>
                </a:solidFill>
              </a:rPr>
              <a:t>2</a:t>
            </a:r>
            <a:r>
              <a:rPr lang="zh-CN" altLang="en-US" b="1" dirty="0" smtClean="0">
                <a:solidFill>
                  <a:srgbClr val="000000"/>
                </a:solidFill>
              </a:rPr>
              <a:t>个。</a:t>
            </a:r>
            <a:r>
              <a:rPr lang="zh-CN" altLang="en-US" sz="1800" b="1" dirty="0" smtClean="0">
                <a:solidFill>
                  <a:srgbClr val="000000"/>
                </a:solidFill>
              </a:rPr>
              <a:t/>
            </a:r>
            <a:br>
              <a:rPr lang="zh-CN" altLang="en-US" sz="1800" b="1" dirty="0" smtClean="0">
                <a:solidFill>
                  <a:srgbClr val="000000"/>
                </a:solidFill>
              </a:rPr>
            </a:br>
            <a:r>
              <a:rPr lang="zh-CN" altLang="en-US" b="1" dirty="0" smtClean="0">
                <a:solidFill>
                  <a:srgbClr val="000000"/>
                </a:solidFill>
              </a:rPr>
              <a:t/>
            </a:r>
            <a:br>
              <a:rPr lang="zh-CN" altLang="en-US" b="1" dirty="0" smtClean="0">
                <a:solidFill>
                  <a:srgbClr val="000000"/>
                </a:solidFill>
              </a:rPr>
            </a:br>
            <a:r>
              <a:rPr lang="zh-CN" altLang="en-US" b="1" dirty="0" smtClean="0">
                <a:solidFill>
                  <a:srgbClr val="000000"/>
                </a:solidFill>
              </a:rPr>
              <a:t>老牛</a:t>
            </a:r>
            <a:r>
              <a:rPr lang="en-US" altLang="zh-CN" b="1" dirty="0" smtClean="0">
                <a:solidFill>
                  <a:srgbClr val="000000"/>
                </a:solidFill>
              </a:rPr>
              <a:t>:</a:t>
            </a:r>
            <a:r>
              <a:rPr lang="zh-CN" altLang="en-US" sz="4000" b="1" dirty="0" smtClean="0">
                <a:solidFill>
                  <a:srgbClr val="000000"/>
                </a:solidFill>
              </a:rPr>
              <a:t>哼</a:t>
            </a:r>
            <a:r>
              <a:rPr lang="en-US" altLang="zh-CN" sz="4000" b="1" dirty="0" smtClean="0">
                <a:solidFill>
                  <a:srgbClr val="000000"/>
                </a:solidFill>
              </a:rPr>
              <a:t>!</a:t>
            </a:r>
            <a:r>
              <a:rPr lang="zh-CN" altLang="en-US" sz="4000" b="1" dirty="0" smtClean="0">
                <a:solidFill>
                  <a:srgbClr val="000000"/>
                </a:solidFill>
              </a:rPr>
              <a:t>我从你背上拿来</a:t>
            </a:r>
            <a:r>
              <a:rPr lang="en-US" altLang="zh-CN" sz="4000" b="1" dirty="0" smtClean="0">
                <a:solidFill>
                  <a:srgbClr val="000000"/>
                </a:solidFill>
              </a:rPr>
              <a:t>1</a:t>
            </a:r>
            <a:r>
              <a:rPr lang="zh-CN" altLang="en-US" sz="4000" b="1" dirty="0" smtClean="0">
                <a:solidFill>
                  <a:srgbClr val="000000"/>
                </a:solidFill>
              </a:rPr>
              <a:t>个，我的包裹数就是你的</a:t>
            </a:r>
            <a:r>
              <a:rPr lang="en-US" altLang="zh-CN" sz="4000" b="1" dirty="0" smtClean="0">
                <a:solidFill>
                  <a:srgbClr val="000000"/>
                </a:solidFill>
              </a:rPr>
              <a:t>2</a:t>
            </a:r>
            <a:r>
              <a:rPr lang="zh-CN" altLang="en-US" sz="4000" b="1" dirty="0" smtClean="0">
                <a:solidFill>
                  <a:srgbClr val="000000"/>
                </a:solidFill>
              </a:rPr>
              <a:t>倍！</a:t>
            </a:r>
            <a:br>
              <a:rPr lang="zh-CN" altLang="en-US" sz="4000" b="1" dirty="0" smtClean="0">
                <a:solidFill>
                  <a:srgbClr val="000000"/>
                </a:solidFill>
              </a:rPr>
            </a:br>
            <a:endParaRPr lang="zh-CN" altLang="en-US" sz="4000" b="1" dirty="0" smtClean="0">
              <a:solidFill>
                <a:srgbClr val="000000"/>
              </a:solidFill>
            </a:endParaRPr>
          </a:p>
        </p:txBody>
      </p:sp>
      <p:sp>
        <p:nvSpPr>
          <p:cNvPr id="2867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3789363"/>
            <a:ext cx="800735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zh-CN" altLang="en-US" sz="4400" b="1" smtClean="0">
                <a:solidFill>
                  <a:srgbClr val="00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解</a:t>
            </a:r>
            <a:r>
              <a:rPr lang="en-US" altLang="zh-CN" sz="4400" b="1" smtClean="0">
                <a:solidFill>
                  <a:srgbClr val="00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:</a:t>
            </a:r>
            <a:r>
              <a:rPr lang="zh-CN" altLang="en-US" sz="4400" b="1" smtClean="0">
                <a:solidFill>
                  <a:srgbClr val="00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设老牛驮了</a:t>
            </a:r>
            <a:r>
              <a:rPr lang="en-US" altLang="zh-CN" sz="4400" b="1" smtClean="0">
                <a:solidFill>
                  <a:srgbClr val="000000"/>
                </a:solidFill>
                <a:latin typeface="宋体" panose="02010600030101010101" pitchFamily="2" charset="-122"/>
              </a:rPr>
              <a:t>X</a:t>
            </a:r>
            <a:r>
              <a:rPr lang="zh-CN" altLang="en-US" sz="4400" b="1" smtClean="0">
                <a:solidFill>
                  <a:srgbClr val="00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个包裹</a:t>
            </a:r>
            <a:r>
              <a:rPr lang="en-US" altLang="zh-CN" sz="4400" b="1" smtClean="0">
                <a:solidFill>
                  <a:srgbClr val="00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,</a:t>
            </a:r>
            <a:r>
              <a:rPr lang="zh-CN" altLang="en-US" sz="4400" b="1" smtClean="0">
                <a:solidFill>
                  <a:srgbClr val="00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小马驮了</a:t>
            </a:r>
            <a:r>
              <a:rPr lang="en-US" altLang="zh-CN" sz="4400" b="1" smtClean="0">
                <a:solidFill>
                  <a:srgbClr val="000000"/>
                </a:solidFill>
                <a:latin typeface="宋体" panose="02010600030101010101" pitchFamily="2" charset="-122"/>
              </a:rPr>
              <a:t>Y</a:t>
            </a:r>
            <a:r>
              <a:rPr lang="zh-CN" altLang="en-US" sz="4400" b="1" smtClean="0">
                <a:solidFill>
                  <a:srgbClr val="00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个包裹</a:t>
            </a:r>
            <a:r>
              <a:rPr lang="en-US" altLang="zh-CN" sz="4400" b="1" smtClean="0">
                <a:solidFill>
                  <a:srgbClr val="00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.</a:t>
            </a:r>
            <a:r>
              <a:rPr lang="zh-CN" altLang="en-US" sz="4400" b="1" smtClean="0">
                <a:solidFill>
                  <a:srgbClr val="00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根据题意得到方程</a:t>
            </a:r>
            <a:r>
              <a:rPr lang="en-US" altLang="zh-CN" sz="4400" b="1" smtClean="0">
                <a:solidFill>
                  <a:srgbClr val="00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:</a:t>
            </a:r>
          </a:p>
        </p:txBody>
      </p:sp>
      <p:sp>
        <p:nvSpPr>
          <p:cNvPr id="286724" name="Text Box 4"/>
          <p:cNvSpPr txBox="1">
            <a:spLocks noChangeArrowheads="1"/>
          </p:cNvSpPr>
          <p:nvPr/>
        </p:nvSpPr>
        <p:spPr bwMode="auto">
          <a:xfrm>
            <a:off x="2803525" y="4543425"/>
            <a:ext cx="4206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286725" name="Text Box 5"/>
          <p:cNvSpPr txBox="1">
            <a:spLocks noChangeArrowheads="1"/>
          </p:cNvSpPr>
          <p:nvPr/>
        </p:nvSpPr>
        <p:spPr bwMode="auto">
          <a:xfrm>
            <a:off x="1331913" y="5229225"/>
            <a:ext cx="67691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r>
              <a:rPr lang="en-US" altLang="zh-CN" sz="4800">
                <a:solidFill>
                  <a:srgbClr val="000000"/>
                </a:solidFill>
              </a:rPr>
              <a:t>X-Y=2   </a:t>
            </a:r>
            <a:r>
              <a:rPr lang="zh-CN" altLang="en-US" sz="4800">
                <a:solidFill>
                  <a:srgbClr val="000000"/>
                </a:solidFill>
              </a:rPr>
              <a:t>和    </a:t>
            </a:r>
            <a:r>
              <a:rPr lang="en-US" altLang="zh-CN" sz="4800">
                <a:solidFill>
                  <a:srgbClr val="000000"/>
                </a:solidFill>
              </a:rPr>
              <a:t>X+1=2(Y-1)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86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86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2" grpId="0" autoUpdateAnimBg="0"/>
      <p:bldP spid="286723" grpId="0" build="p" autoUpdateAnimBg="0"/>
      <p:bldP spid="286724" grpId="0" autoUpdateAnimBg="0"/>
      <p:bldP spid="28672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468313" y="0"/>
            <a:ext cx="8137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</a:rPr>
              <a:t>思考</a:t>
            </a:r>
            <a:r>
              <a:rPr lang="en-US" altLang="zh-CN" sz="3200">
                <a:solidFill>
                  <a:srgbClr val="000000"/>
                </a:solidFill>
              </a:rPr>
              <a:t>:</a:t>
            </a:r>
            <a:r>
              <a:rPr lang="zh-CN" altLang="en-US" sz="3200">
                <a:solidFill>
                  <a:srgbClr val="FF0000"/>
                </a:solidFill>
              </a:rPr>
              <a:t>上面的方程有哪些相同点</a:t>
            </a:r>
            <a:r>
              <a:rPr lang="en-US" altLang="zh-CN" sz="32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39301" name="Text Box 5"/>
          <p:cNvSpPr txBox="1">
            <a:spLocks noChangeArrowheads="1"/>
          </p:cNvSpPr>
          <p:nvPr/>
        </p:nvSpPr>
        <p:spPr bwMode="auto">
          <a:xfrm>
            <a:off x="323850" y="4076700"/>
            <a:ext cx="85344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>
              <a:buFont typeface="Wingdings" panose="05000000000000000000" pitchFamily="2" charset="2"/>
              <a:buChar char="Ø"/>
            </a:pPr>
            <a:r>
              <a:rPr lang="zh-CN" altLang="en-US" sz="3600" b="1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含有两个未知数</a:t>
            </a:r>
            <a:r>
              <a:rPr lang="en-US" altLang="zh-CN" sz="3600" b="1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,</a:t>
            </a:r>
            <a:r>
              <a:rPr lang="zh-CN" altLang="en-US" sz="3600" b="1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并且所含未知数的</a:t>
            </a:r>
            <a:r>
              <a:rPr lang="zh-CN" altLang="en-US" sz="3600" b="1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项</a:t>
            </a:r>
            <a:r>
              <a:rPr lang="zh-CN" altLang="en-US" sz="3600" b="1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的次数都是</a:t>
            </a:r>
            <a:r>
              <a:rPr lang="en-US" altLang="zh-CN" sz="3600" b="1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</a:t>
            </a:r>
            <a:r>
              <a:rPr lang="zh-CN" altLang="en-US" sz="3600" b="1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的方程叫做</a:t>
            </a:r>
            <a:r>
              <a:rPr lang="zh-CN" altLang="en-US" sz="4000" b="1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二元一次方程</a:t>
            </a:r>
            <a:r>
              <a:rPr lang="en-US" altLang="zh-CN" sz="3600" b="1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.</a:t>
            </a:r>
          </a:p>
          <a:p>
            <a:pPr algn="l" eaLnBrk="1" hangingPunct="1"/>
            <a:endParaRPr lang="en-US" altLang="zh-CN" sz="2400" b="1">
              <a:solidFill>
                <a:srgbClr val="000000"/>
              </a:solidFill>
            </a:endParaRP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1331913" y="692150"/>
            <a:ext cx="4679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1527175" y="1130300"/>
            <a:ext cx="4989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439304" name="Text Box 8"/>
          <p:cNvSpPr txBox="1">
            <a:spLocks noChangeArrowheads="1"/>
          </p:cNvSpPr>
          <p:nvPr/>
        </p:nvSpPr>
        <p:spPr bwMode="auto">
          <a:xfrm>
            <a:off x="971550" y="692150"/>
            <a:ext cx="9612313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/>
            <a:r>
              <a:rPr lang="en-US" altLang="zh-CN" sz="3600" b="1">
                <a:solidFill>
                  <a:srgbClr val="000000"/>
                </a:solidFill>
              </a:rPr>
              <a:t>1</a:t>
            </a:r>
            <a:r>
              <a:rPr lang="zh-CN" altLang="en-US" sz="3600" b="1">
                <a:solidFill>
                  <a:srgbClr val="000000"/>
                </a:solidFill>
              </a:rPr>
              <a:t>：未知数的个数都是</a:t>
            </a:r>
            <a:r>
              <a:rPr lang="en-US" altLang="zh-CN" sz="3600" b="1">
                <a:solidFill>
                  <a:srgbClr val="000000"/>
                </a:solidFill>
              </a:rPr>
              <a:t>2</a:t>
            </a:r>
          </a:p>
          <a:p>
            <a:pPr algn="l" eaLnBrk="1" hangingPunct="1"/>
            <a:r>
              <a:rPr lang="en-US" altLang="zh-CN" sz="3600" b="1">
                <a:solidFill>
                  <a:srgbClr val="000000"/>
                </a:solidFill>
              </a:rPr>
              <a:t>2</a:t>
            </a:r>
            <a:r>
              <a:rPr lang="zh-CN" altLang="en-US" sz="3600" b="1">
                <a:solidFill>
                  <a:srgbClr val="000000"/>
                </a:solidFill>
              </a:rPr>
              <a:t>：含有未知数的项最高次数是</a:t>
            </a:r>
            <a:r>
              <a:rPr lang="en-US" altLang="zh-CN" sz="3600" b="1">
                <a:solidFill>
                  <a:srgbClr val="000000"/>
                </a:solidFill>
              </a:rPr>
              <a:t>1</a:t>
            </a:r>
            <a:r>
              <a:rPr lang="zh-CN" altLang="en-US" sz="3600" b="1">
                <a:solidFill>
                  <a:srgbClr val="000000"/>
                </a:solidFill>
              </a:rPr>
              <a:t>次</a:t>
            </a:r>
          </a:p>
          <a:p>
            <a:pPr algn="l" eaLnBrk="1" hangingPunct="1"/>
            <a:r>
              <a:rPr lang="en-US" altLang="zh-CN" sz="3600" b="1">
                <a:solidFill>
                  <a:srgbClr val="000000"/>
                </a:solidFill>
              </a:rPr>
              <a:t>3</a:t>
            </a:r>
            <a:r>
              <a:rPr lang="zh-CN" altLang="en-US" sz="3600" b="1">
                <a:solidFill>
                  <a:srgbClr val="000000"/>
                </a:solidFill>
              </a:rPr>
              <a:t>：含有未知数的项是整式而不是分式</a:t>
            </a:r>
          </a:p>
          <a:p>
            <a:pPr algn="l" eaLnBrk="1" hangingPunct="1"/>
            <a:r>
              <a:rPr lang="zh-CN" altLang="en-US" sz="3600" b="1">
                <a:solidFill>
                  <a:srgbClr val="FF0000"/>
                </a:solidFill>
              </a:rPr>
              <a:t>        （即分母不含有未知数）</a:t>
            </a:r>
          </a:p>
        </p:txBody>
      </p:sp>
      <p:sp>
        <p:nvSpPr>
          <p:cNvPr id="439305" name="Text Box 9"/>
          <p:cNvSpPr txBox="1">
            <a:spLocks noChangeArrowheads="1"/>
          </p:cNvSpPr>
          <p:nvPr/>
        </p:nvSpPr>
        <p:spPr bwMode="auto">
          <a:xfrm>
            <a:off x="-36513" y="692150"/>
            <a:ext cx="936626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000000"/>
                </a:solidFill>
              </a:rPr>
              <a:t>相同点</a:t>
            </a:r>
          </a:p>
        </p:txBody>
      </p:sp>
      <p:sp>
        <p:nvSpPr>
          <p:cNvPr id="439306" name="AutoShape 10"/>
          <p:cNvSpPr/>
          <p:nvPr/>
        </p:nvSpPr>
        <p:spPr bwMode="auto">
          <a:xfrm>
            <a:off x="827088" y="1052513"/>
            <a:ext cx="71437" cy="1152525"/>
          </a:xfrm>
          <a:prstGeom prst="leftBrace">
            <a:avLst>
              <a:gd name="adj1" fmla="val 134445"/>
              <a:gd name="adj2" fmla="val 50000"/>
            </a:avLst>
          </a:prstGeom>
          <a:noFill/>
          <a:ln w="381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zh-CN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9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39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9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9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01" grpId="0" autoUpdateAnimBg="0"/>
      <p:bldP spid="439304" grpId="0"/>
      <p:bldP spid="439305" grpId="0"/>
      <p:bldP spid="439306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天坛月色 3">
      <a:dk1>
        <a:srgbClr val="DDDDDD"/>
      </a:dk1>
      <a:lt1>
        <a:srgbClr val="FFFFFF"/>
      </a:lt1>
      <a:dk2>
        <a:srgbClr val="7B7BA7"/>
      </a:dk2>
      <a:lt2>
        <a:srgbClr val="FFFF66"/>
      </a:lt2>
      <a:accent1>
        <a:srgbClr val="78AE90"/>
      </a:accent1>
      <a:accent2>
        <a:srgbClr val="B8B8D0"/>
      </a:accent2>
      <a:accent3>
        <a:srgbClr val="BFBFD0"/>
      </a:accent3>
      <a:accent4>
        <a:srgbClr val="DADADA"/>
      </a:accent4>
      <a:accent5>
        <a:srgbClr val="BED3C6"/>
      </a:accent5>
      <a:accent6>
        <a:srgbClr val="A6A6BC"/>
      </a:accent6>
      <a:hlink>
        <a:srgbClr val="66FFCC"/>
      </a:hlink>
      <a:folHlink>
        <a:srgbClr val="CCFF99"/>
      </a:folHlink>
    </a:clrScheme>
    <a:fontScheme name="天坛月色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华文新魏" panose="0201080004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华文新魏" panose="02010800040101010101" pitchFamily="2" charset="-122"/>
          </a:defRPr>
        </a:defPPr>
      </a:lstStyle>
    </a:lnDef>
  </a:objectDefaults>
  <a:extraClrSchemeLst>
    <a:extraClrScheme>
      <a:clrScheme name="天坛月色 1">
        <a:dk1>
          <a:srgbClr val="DDDDDD"/>
        </a:dk1>
        <a:lt1>
          <a:srgbClr val="FFFFFF"/>
        </a:lt1>
        <a:dk2>
          <a:srgbClr val="3366CC"/>
        </a:dk2>
        <a:lt2>
          <a:srgbClr val="FFFF66"/>
        </a:lt2>
        <a:accent1>
          <a:srgbClr val="879CC8"/>
        </a:accent1>
        <a:accent2>
          <a:srgbClr val="C0C0C0"/>
        </a:accent2>
        <a:accent3>
          <a:srgbClr val="ADB8E2"/>
        </a:accent3>
        <a:accent4>
          <a:srgbClr val="DADADA"/>
        </a:accent4>
        <a:accent5>
          <a:srgbClr val="C3CBE0"/>
        </a:accent5>
        <a:accent6>
          <a:srgbClr val="AEAEAE"/>
        </a:accent6>
        <a:hlink>
          <a:srgbClr val="66FF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2">
        <a:dk1>
          <a:srgbClr val="C0C0C0"/>
        </a:dk1>
        <a:lt1>
          <a:srgbClr val="FFFFFF"/>
        </a:lt1>
        <a:dk2>
          <a:srgbClr val="006699"/>
        </a:dk2>
        <a:lt2>
          <a:srgbClr val="FFFFFF"/>
        </a:lt2>
        <a:accent1>
          <a:srgbClr val="93B090"/>
        </a:accent1>
        <a:accent2>
          <a:srgbClr val="CCECFF"/>
        </a:accent2>
        <a:accent3>
          <a:srgbClr val="AAB8CA"/>
        </a:accent3>
        <a:accent4>
          <a:srgbClr val="DADADA"/>
        </a:accent4>
        <a:accent5>
          <a:srgbClr val="C8D4C6"/>
        </a:accent5>
        <a:accent6>
          <a:srgbClr val="B9D6E7"/>
        </a:accent6>
        <a:hlink>
          <a:srgbClr val="FFFF66"/>
        </a:hlink>
        <a:folHlink>
          <a:srgbClr val="66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3">
        <a:dk1>
          <a:srgbClr val="DDDDDD"/>
        </a:dk1>
        <a:lt1>
          <a:srgbClr val="FFFFFF"/>
        </a:lt1>
        <a:dk2>
          <a:srgbClr val="7B7BA7"/>
        </a:dk2>
        <a:lt2>
          <a:srgbClr val="FFFF66"/>
        </a:lt2>
        <a:accent1>
          <a:srgbClr val="78AE90"/>
        </a:accent1>
        <a:accent2>
          <a:srgbClr val="B8B8D0"/>
        </a:accent2>
        <a:accent3>
          <a:srgbClr val="BFBFD0"/>
        </a:accent3>
        <a:accent4>
          <a:srgbClr val="DADADA"/>
        </a:accent4>
        <a:accent5>
          <a:srgbClr val="BED3C6"/>
        </a:accent5>
        <a:accent6>
          <a:srgbClr val="A6A6BC"/>
        </a:accent6>
        <a:hlink>
          <a:srgbClr val="66FFCC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4">
        <a:dk1>
          <a:srgbClr val="DDDDDD"/>
        </a:dk1>
        <a:lt1>
          <a:srgbClr val="FFFF00"/>
        </a:lt1>
        <a:dk2>
          <a:srgbClr val="6600CC"/>
        </a:dk2>
        <a:lt2>
          <a:srgbClr val="FFFFFF"/>
        </a:lt2>
        <a:accent1>
          <a:srgbClr val="7296B6"/>
        </a:accent1>
        <a:accent2>
          <a:srgbClr val="FF6600"/>
        </a:accent2>
        <a:accent3>
          <a:srgbClr val="B8AAE2"/>
        </a:accent3>
        <a:accent4>
          <a:srgbClr val="DADA00"/>
        </a:accent4>
        <a:accent5>
          <a:srgbClr val="BCC9D7"/>
        </a:accent5>
        <a:accent6>
          <a:srgbClr val="E75C00"/>
        </a:accent6>
        <a:hlink>
          <a:srgbClr val="99FFCC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5">
        <a:dk1>
          <a:srgbClr val="DDDDDD"/>
        </a:dk1>
        <a:lt1>
          <a:srgbClr val="FFFFFF"/>
        </a:lt1>
        <a:dk2>
          <a:srgbClr val="0099CC"/>
        </a:dk2>
        <a:lt2>
          <a:srgbClr val="CCECFF"/>
        </a:lt2>
        <a:accent1>
          <a:srgbClr val="DD8A79"/>
        </a:accent1>
        <a:accent2>
          <a:srgbClr val="339966"/>
        </a:accent2>
        <a:accent3>
          <a:srgbClr val="AACAE2"/>
        </a:accent3>
        <a:accent4>
          <a:srgbClr val="DADADA"/>
        </a:accent4>
        <a:accent5>
          <a:srgbClr val="EBC4BE"/>
        </a:accent5>
        <a:accent6>
          <a:srgbClr val="2D8A5C"/>
        </a:accent6>
        <a:hlink>
          <a:srgbClr val="FFFF66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6">
        <a:dk1>
          <a:srgbClr val="C0C0C0"/>
        </a:dk1>
        <a:lt1>
          <a:srgbClr val="FFFFFF"/>
        </a:lt1>
        <a:dk2>
          <a:srgbClr val="536DAD"/>
        </a:dk2>
        <a:lt2>
          <a:srgbClr val="66FF66"/>
        </a:lt2>
        <a:accent1>
          <a:srgbClr val="C48AB6"/>
        </a:accent1>
        <a:accent2>
          <a:srgbClr val="FFCCFF"/>
        </a:accent2>
        <a:accent3>
          <a:srgbClr val="B3BAD3"/>
        </a:accent3>
        <a:accent4>
          <a:srgbClr val="DADADA"/>
        </a:accent4>
        <a:accent5>
          <a:srgbClr val="DEC4D7"/>
        </a:accent5>
        <a:accent6>
          <a:srgbClr val="E7B9E7"/>
        </a:accent6>
        <a:hlink>
          <a:srgbClr val="00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7">
        <a:dk1>
          <a:srgbClr val="C0C0C0"/>
        </a:dk1>
        <a:lt1>
          <a:srgbClr val="FFFF00"/>
        </a:lt1>
        <a:dk2>
          <a:srgbClr val="996633"/>
        </a:dk2>
        <a:lt2>
          <a:srgbClr val="66FFFF"/>
        </a:lt2>
        <a:accent1>
          <a:srgbClr val="CD7C73"/>
        </a:accent1>
        <a:accent2>
          <a:srgbClr val="B6B6CE"/>
        </a:accent2>
        <a:accent3>
          <a:srgbClr val="CAB8AD"/>
        </a:accent3>
        <a:accent4>
          <a:srgbClr val="DADA00"/>
        </a:accent4>
        <a:accent5>
          <a:srgbClr val="E3BFBC"/>
        </a:accent5>
        <a:accent6>
          <a:srgbClr val="A5A5BA"/>
        </a:accent6>
        <a:hlink>
          <a:srgbClr val="000000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8">
        <a:dk1>
          <a:srgbClr val="C0C0C0"/>
        </a:dk1>
        <a:lt1>
          <a:srgbClr val="FFFF66"/>
        </a:lt1>
        <a:dk2>
          <a:srgbClr val="008080"/>
        </a:dk2>
        <a:lt2>
          <a:srgbClr val="FFFF00"/>
        </a:lt2>
        <a:accent1>
          <a:srgbClr val="859CC9"/>
        </a:accent1>
        <a:accent2>
          <a:srgbClr val="FFCCFF"/>
        </a:accent2>
        <a:accent3>
          <a:srgbClr val="AAC0C0"/>
        </a:accent3>
        <a:accent4>
          <a:srgbClr val="DADA56"/>
        </a:accent4>
        <a:accent5>
          <a:srgbClr val="C2CBE1"/>
        </a:accent5>
        <a:accent6>
          <a:srgbClr val="E7B9E7"/>
        </a:accent6>
        <a:hlink>
          <a:srgbClr val="99FFCC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 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华文新魏" panose="0201080004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华文新魏" panose="0201080004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890</Words>
  <Application>Microsoft Office PowerPoint</Application>
  <PresentationFormat>全屏显示(4:3)</PresentationFormat>
  <Paragraphs>150</Paragraphs>
  <Slides>18</Slides>
  <Notes>18</Notes>
  <HiddenSlides>0</HiddenSlides>
  <MMClips>0</MMClips>
  <ScaleCrop>false</ScaleCrop>
  <HeadingPairs>
    <vt:vector size="8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9" baseType="lpstr">
      <vt:lpstr>方正大黑简体</vt:lpstr>
      <vt:lpstr>方正琥珀简体</vt:lpstr>
      <vt:lpstr>方正姚体</vt:lpstr>
      <vt:lpstr>黑体</vt:lpstr>
      <vt:lpstr>华文彩云</vt:lpstr>
      <vt:lpstr>华文行楷</vt:lpstr>
      <vt:lpstr>华文隶书</vt:lpstr>
      <vt:lpstr>华文细黑</vt:lpstr>
      <vt:lpstr>华文新魏</vt:lpstr>
      <vt:lpstr>楷体_GB2312</vt:lpstr>
      <vt:lpstr>宋体</vt:lpstr>
      <vt:lpstr>微软雅黑</vt:lpstr>
      <vt:lpstr>幼圆</vt:lpstr>
      <vt:lpstr>Arial</vt:lpstr>
      <vt:lpstr>Garamond</vt:lpstr>
      <vt:lpstr>Times New Roman</vt:lpstr>
      <vt:lpstr>Wingdings</vt:lpstr>
      <vt:lpstr>Wingdings 2</vt:lpstr>
      <vt:lpstr>WWW.2PPT.COM
</vt:lpstr>
      <vt:lpstr>第一PPT模板网-WWW.1PPT.COM  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谁的包裹多</vt:lpstr>
      <vt:lpstr>小马:你还累？这么大的个，才比我多驮了2个。  老牛:哼!我从你背上拿来1个，我的包裹数就是你的2倍！ </vt:lpstr>
      <vt:lpstr>PowerPoint 演示文稿</vt:lpstr>
      <vt:lpstr>议一议: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2022-01-07T05:38:26Z</dcterms:created>
  <dcterms:modified xsi:type="dcterms:W3CDTF">2023-01-16T20:59:57Z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9D418B111FAA4238A69AD261EC942EAE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