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E4AED-DABB-4202-8ACF-D03270BDDE4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71F95-94BB-4A88-9EAA-1F0A6BF4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71F95-94BB-4A88-9EAA-1F0A6BF4C9E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0A415-26A3-44C2-85A5-B4091D87E7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3290D-8FE7-43C6-B96B-3283B74A3E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DE9DD-738F-4B7B-896D-40D980AE46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2F788-A9DC-406F-A56D-3E70D5B2082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234F8-0ABF-433D-A450-E5AEA61E51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414C4-1174-430F-ACD8-1E7C18E217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AAA49-7E1C-4404-B3FA-7A1BB113825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46E4-02C6-4493-8ED1-C139675848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B8C45-1E95-4C92-96F8-85A1AB3AC70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4C48D-1C00-4FF9-ACA9-E3216CDA54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DDB64-85B7-46CF-94BA-A37C8675C8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692E07D-388C-4EB8-9DFC-9432464EFD3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file:///G:\Fox%20&#21016;&#30021;%209B%20U2%20COMIC\&#25104;&#21697;\video\&#26612;&#21487;&#22827;&#26031;&#22522;Tchaikovsky.&#22825;&#40517;&#28246;.Swan.Lake&#24052;&#40654;&#22269;&#23478;&#27468;&#21095;&#38498;&#33453;&#34174;&#33310;%20&#22235;&#23567;&#22825;&#40517;_&#39640;&#28165;.mp4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041400"/>
            <a:ext cx="9144000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CN" sz="72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haroni" pitchFamily="2" charset="-79"/>
                <a:ea typeface="宋体" panose="02010600030101010101" pitchFamily="2" charset="-122"/>
                <a:cs typeface="Aharoni" pitchFamily="2" charset="-79"/>
              </a:rPr>
              <a:t>Unit2</a:t>
            </a:r>
          </a:p>
          <a:p>
            <a:r>
              <a:rPr lang="en-US" altLang="zh-CN" sz="72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haroni" pitchFamily="2" charset="-79"/>
                <a:ea typeface="宋体" panose="02010600030101010101" pitchFamily="2" charset="-122"/>
                <a:cs typeface="Aharoni" pitchFamily="2" charset="-79"/>
              </a:rPr>
              <a:t>Great people</a:t>
            </a:r>
            <a:endParaRPr lang="zh-CN" altLang="en-US" sz="72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haroni" pitchFamily="2" charset="-79"/>
              <a:ea typeface="宋体" panose="02010600030101010101" pitchFamily="2" charset="-122"/>
              <a:cs typeface="Aharoni" pitchFamily="2" charset="-79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79372" y="548639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4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5" descr="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5" name="Rectangle 6"/>
          <p:cNvSpPr>
            <a:spLocks noChangeArrowheads="1"/>
          </p:cNvSpPr>
          <p:nvPr/>
        </p:nvSpPr>
        <p:spPr bwMode="auto">
          <a:xfrm>
            <a:off x="250825" y="3500438"/>
            <a:ext cx="3744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Qian Xuesen</a:t>
            </a:r>
          </a:p>
        </p:txBody>
      </p:sp>
      <p:sp>
        <p:nvSpPr>
          <p:cNvPr id="84996" name="Text Box 7"/>
          <p:cNvSpPr txBox="1">
            <a:spLocks noChangeArrowheads="1"/>
          </p:cNvSpPr>
          <p:nvPr/>
        </p:nvSpPr>
        <p:spPr bwMode="auto">
          <a:xfrm>
            <a:off x="4787900" y="3644900"/>
            <a:ext cx="3241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钱学森</a:t>
            </a:r>
          </a:p>
        </p:txBody>
      </p:sp>
      <p:sp>
        <p:nvSpPr>
          <p:cNvPr id="84997" name="Rectangle 8"/>
          <p:cNvSpPr>
            <a:spLocks noChangeArrowheads="1"/>
          </p:cNvSpPr>
          <p:nvPr/>
        </p:nvSpPr>
        <p:spPr bwMode="auto">
          <a:xfrm>
            <a:off x="5003800" y="404813"/>
            <a:ext cx="39592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a</a:t>
            </a:r>
            <a:r>
              <a:rPr lang="en-US" altLang="zh-CN" sz="48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 scientist</a:t>
            </a:r>
          </a:p>
        </p:txBody>
      </p:sp>
      <p:sp>
        <p:nvSpPr>
          <p:cNvPr id="84998" name="Rectangle 9"/>
          <p:cNvSpPr>
            <a:spLocks noChangeArrowheads="1"/>
          </p:cNvSpPr>
          <p:nvPr/>
        </p:nvSpPr>
        <p:spPr bwMode="auto">
          <a:xfrm>
            <a:off x="5146675" y="1557338"/>
            <a:ext cx="3298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一个科学家</a:t>
            </a:r>
          </a:p>
        </p:txBody>
      </p:sp>
      <p:pic>
        <p:nvPicPr>
          <p:cNvPr id="396298" name="Picture 10" descr="t0122ee85f5e4b7fb1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565400"/>
            <a:ext cx="14287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0" name="Rectangle 11"/>
          <p:cNvSpPr>
            <a:spLocks noChangeArrowheads="1"/>
          </p:cNvSpPr>
          <p:nvPr/>
        </p:nvSpPr>
        <p:spPr bwMode="auto">
          <a:xfrm>
            <a:off x="6376988" y="2565400"/>
            <a:ext cx="2371725" cy="7016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Chinese</a:t>
            </a:r>
          </a:p>
        </p:txBody>
      </p:sp>
      <p:sp>
        <p:nvSpPr>
          <p:cNvPr id="85001" name="Rectangle 12"/>
          <p:cNvSpPr>
            <a:spLocks noChangeArrowheads="1"/>
          </p:cNvSpPr>
          <p:nvPr/>
        </p:nvSpPr>
        <p:spPr bwMode="auto">
          <a:xfrm>
            <a:off x="250825" y="5013325"/>
            <a:ext cx="8713788" cy="143192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the pioneer of China’s</a:t>
            </a:r>
            <a:r>
              <a:rPr lang="en-US" altLang="zh-CN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 </a:t>
            </a:r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space technology programme</a:t>
            </a:r>
            <a:endParaRPr lang="en-US" altLang="zh-CN" sz="44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85002" name="Rectangle 13"/>
          <p:cNvSpPr>
            <a:spLocks noChangeArrowheads="1"/>
          </p:cNvSpPr>
          <p:nvPr/>
        </p:nvSpPr>
        <p:spPr bwMode="auto">
          <a:xfrm>
            <a:off x="179388" y="4221163"/>
            <a:ext cx="8713787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中国航空技术项目的先驱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6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6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  <p:bldP spid="85000" grpId="0"/>
      <p:bldP spid="85001" grpId="0"/>
      <p:bldP spid="850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4" descr="Peter Tchaikovsky">
            <a:hlinkClick r:id="rId2" action="ppaction://program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1402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Rectangle 5"/>
          <p:cNvSpPr>
            <a:spLocks noChangeArrowheads="1"/>
          </p:cNvSpPr>
          <p:nvPr/>
        </p:nvSpPr>
        <p:spPr bwMode="auto">
          <a:xfrm>
            <a:off x="3962400" y="260350"/>
            <a:ext cx="518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Peter Tchaikovsky</a:t>
            </a:r>
          </a:p>
        </p:txBody>
      </p:sp>
      <p:sp>
        <p:nvSpPr>
          <p:cNvPr id="86020" name="Text Box 6"/>
          <p:cNvSpPr txBox="1">
            <a:spLocks noChangeArrowheads="1"/>
          </p:cNvSpPr>
          <p:nvPr/>
        </p:nvSpPr>
        <p:spPr bwMode="auto">
          <a:xfrm>
            <a:off x="4211638" y="2060575"/>
            <a:ext cx="4392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彼得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柴可夫斯基</a:t>
            </a:r>
          </a:p>
        </p:txBody>
      </p:sp>
      <p:sp>
        <p:nvSpPr>
          <p:cNvPr id="86021" name="Rectangle 7"/>
          <p:cNvSpPr>
            <a:spLocks noChangeArrowheads="1"/>
          </p:cNvSpPr>
          <p:nvPr/>
        </p:nvSpPr>
        <p:spPr bwMode="auto">
          <a:xfrm>
            <a:off x="4643438" y="2781300"/>
            <a:ext cx="3744912" cy="69532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a composer</a:t>
            </a:r>
            <a:endParaRPr lang="en-US" altLang="zh-CN" sz="44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华文行楷" panose="02010800040101010101" pitchFamily="2" charset="-122"/>
            </a:endParaRPr>
          </a:p>
        </p:txBody>
      </p:sp>
      <p:sp>
        <p:nvSpPr>
          <p:cNvPr id="86022" name="Rectangle 8"/>
          <p:cNvSpPr>
            <a:spLocks noChangeArrowheads="1"/>
          </p:cNvSpPr>
          <p:nvPr/>
        </p:nvSpPr>
        <p:spPr bwMode="auto">
          <a:xfrm>
            <a:off x="4716463" y="3644900"/>
            <a:ext cx="3451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一位作曲家</a:t>
            </a:r>
          </a:p>
        </p:txBody>
      </p:sp>
      <p:pic>
        <p:nvPicPr>
          <p:cNvPr id="413705" name="Picture 9" descr="20090621110930-171628825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7538" y="4149725"/>
            <a:ext cx="1081087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4" name="Rectangle 10"/>
          <p:cNvSpPr>
            <a:spLocks noChangeArrowheads="1"/>
          </p:cNvSpPr>
          <p:nvPr/>
        </p:nvSpPr>
        <p:spPr bwMode="auto">
          <a:xfrm>
            <a:off x="5835650" y="4222750"/>
            <a:ext cx="2624138" cy="69532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4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Russian</a:t>
            </a:r>
          </a:p>
        </p:txBody>
      </p:sp>
      <p:sp>
        <p:nvSpPr>
          <p:cNvPr id="86025" name="Rectangle 11"/>
          <p:cNvSpPr>
            <a:spLocks noChangeArrowheads="1"/>
          </p:cNvSpPr>
          <p:nvPr/>
        </p:nvSpPr>
        <p:spPr bwMode="auto">
          <a:xfrm>
            <a:off x="250825" y="5876925"/>
            <a:ext cx="8421688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a composer of classical </a:t>
            </a:r>
            <a:r>
              <a:rPr lang="en-US" altLang="zh-CN" sz="4400" b="1"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 </a:t>
            </a:r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music</a:t>
            </a:r>
            <a:endParaRPr lang="en-US" altLang="zh-CN" sz="4400" b="1">
              <a:effectLst>
                <a:outerShdw blurRad="38100" dist="38100" dir="2700000" algn="tl">
                  <a:srgbClr val="C0C0C0"/>
                </a:outerShdw>
              </a:effectLst>
              <a:ea typeface="华文行楷" panose="02010800040101010101" pitchFamily="2" charset="-122"/>
            </a:endParaRPr>
          </a:p>
        </p:txBody>
      </p:sp>
      <p:sp>
        <p:nvSpPr>
          <p:cNvPr id="86026" name="Rectangle 12"/>
          <p:cNvSpPr>
            <a:spLocks noChangeArrowheads="1"/>
          </p:cNvSpPr>
          <p:nvPr/>
        </p:nvSpPr>
        <p:spPr bwMode="auto">
          <a:xfrm>
            <a:off x="900113" y="4941888"/>
            <a:ext cx="6348412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一位古典音乐的作曲家</a:t>
            </a:r>
          </a:p>
        </p:txBody>
      </p:sp>
      <p:pic>
        <p:nvPicPr>
          <p:cNvPr id="413709" name="Picture 13" descr="37RS[]55@5447AY%}%0)KA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4663" y="1125538"/>
            <a:ext cx="45354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3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3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3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3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  <p:bldP spid="86022" grpId="0"/>
      <p:bldP spid="86024" grpId="0"/>
      <p:bldP spid="86025" grpId="0"/>
      <p:bldP spid="860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9388" y="188913"/>
            <a:ext cx="8642350" cy="519112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Finish</a:t>
            </a: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Part A and B. Then answer together.</a:t>
            </a:r>
          </a:p>
        </p:txBody>
      </p:sp>
      <p:graphicFrame>
        <p:nvGraphicFramePr>
          <p:cNvPr id="422915" name="Group 3"/>
          <p:cNvGraphicFramePr>
            <a:graphicFrameLocks noGrp="1"/>
          </p:cNvGraphicFramePr>
          <p:nvPr/>
        </p:nvGraphicFramePr>
        <p:xfrm>
          <a:off x="0" y="908050"/>
          <a:ext cx="9144000" cy="5053014"/>
        </p:xfrm>
        <a:graphic>
          <a:graphicData uri="http://schemas.openxmlformats.org/drawingml/2006/table">
            <a:tbl>
              <a:tblPr/>
              <a:tblGrid>
                <a:gridCol w="205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Name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Job 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What he did 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Columbus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Shakespeare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Qian Xuesen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Edison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Mandela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Tchaikovsky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7077" name="Rectangle 37"/>
          <p:cNvSpPr>
            <a:spLocks noChangeArrowheads="1"/>
          </p:cNvSpPr>
          <p:nvPr/>
        </p:nvSpPr>
        <p:spPr bwMode="auto">
          <a:xfrm>
            <a:off x="2124075" y="1557338"/>
            <a:ext cx="1581150" cy="519112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华文行楷" panose="02010800040101010101" pitchFamily="2" charset="-122"/>
              </a:rPr>
              <a:t>explorer</a:t>
            </a:r>
            <a:r>
              <a:rPr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</a:p>
        </p:txBody>
      </p:sp>
      <p:sp>
        <p:nvSpPr>
          <p:cNvPr id="87078" name="Rectangle 38"/>
          <p:cNvSpPr>
            <a:spLocks noChangeArrowheads="1"/>
          </p:cNvSpPr>
          <p:nvPr/>
        </p:nvSpPr>
        <p:spPr bwMode="auto">
          <a:xfrm>
            <a:off x="3635375" y="1484313"/>
            <a:ext cx="5508625" cy="82232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2400">
                <a:latin typeface="Comic Sans MS" panose="030F0702030302020204" pitchFamily="66" charset="0"/>
                <a:ea typeface="华文行楷" panose="02010800040101010101" pitchFamily="2" charset="-122"/>
              </a:rPr>
              <a:t>Italian, one of the first Europeans to discover America</a:t>
            </a:r>
          </a:p>
        </p:txBody>
      </p:sp>
      <p:sp>
        <p:nvSpPr>
          <p:cNvPr id="87079" name="Rectangle 39"/>
          <p:cNvSpPr>
            <a:spLocks noChangeArrowheads="1"/>
          </p:cNvSpPr>
          <p:nvPr/>
        </p:nvSpPr>
        <p:spPr bwMode="auto">
          <a:xfrm>
            <a:off x="2195513" y="2379663"/>
            <a:ext cx="1214437" cy="45720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华文行楷" panose="02010800040101010101" pitchFamily="2" charset="-122"/>
              </a:rPr>
              <a:t>writer </a:t>
            </a:r>
          </a:p>
        </p:txBody>
      </p:sp>
      <p:sp>
        <p:nvSpPr>
          <p:cNvPr id="87080" name="Rectangle 40"/>
          <p:cNvSpPr>
            <a:spLocks noChangeArrowheads="1"/>
          </p:cNvSpPr>
          <p:nvPr/>
        </p:nvSpPr>
        <p:spPr bwMode="auto">
          <a:xfrm>
            <a:off x="3635375" y="2205038"/>
            <a:ext cx="5508625" cy="82232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2400">
                <a:latin typeface="Comic Sans MS" panose="030F0702030302020204" pitchFamily="66" charset="0"/>
                <a:ea typeface="华文行楷" panose="02010800040101010101" pitchFamily="2" charset="-122"/>
              </a:rPr>
              <a:t>English , a great writer of English    literature</a:t>
            </a:r>
          </a:p>
        </p:txBody>
      </p:sp>
      <p:sp>
        <p:nvSpPr>
          <p:cNvPr id="87081" name="Rectangle 41"/>
          <p:cNvSpPr>
            <a:spLocks noChangeArrowheads="1"/>
          </p:cNvSpPr>
          <p:nvPr/>
        </p:nvSpPr>
        <p:spPr bwMode="auto">
          <a:xfrm>
            <a:off x="2124075" y="3098800"/>
            <a:ext cx="1555750" cy="45720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华文行楷" panose="02010800040101010101" pitchFamily="2" charset="-122"/>
              </a:rPr>
              <a:t>scientist </a:t>
            </a:r>
          </a:p>
        </p:txBody>
      </p:sp>
      <p:sp>
        <p:nvSpPr>
          <p:cNvPr id="87082" name="Rectangle 42"/>
          <p:cNvSpPr>
            <a:spLocks noChangeArrowheads="1"/>
          </p:cNvSpPr>
          <p:nvPr/>
        </p:nvSpPr>
        <p:spPr bwMode="auto">
          <a:xfrm>
            <a:off x="3635375" y="2997200"/>
            <a:ext cx="5508625" cy="82232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2400">
                <a:latin typeface="Comic Sans MS" panose="030F0702030302020204" pitchFamily="66" charset="0"/>
                <a:ea typeface="华文行楷" panose="02010800040101010101" pitchFamily="2" charset="-122"/>
              </a:rPr>
              <a:t>Chinese, the pioneer of China’s space technology programme</a:t>
            </a:r>
          </a:p>
        </p:txBody>
      </p:sp>
      <p:sp>
        <p:nvSpPr>
          <p:cNvPr id="87083" name="Rectangle 43"/>
          <p:cNvSpPr>
            <a:spLocks noChangeArrowheads="1"/>
          </p:cNvSpPr>
          <p:nvPr/>
        </p:nvSpPr>
        <p:spPr bwMode="auto">
          <a:xfrm>
            <a:off x="2124075" y="3890963"/>
            <a:ext cx="1489075" cy="45720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华文行楷" panose="02010800040101010101" pitchFamily="2" charset="-122"/>
              </a:rPr>
              <a:t>inventor </a:t>
            </a:r>
          </a:p>
        </p:txBody>
      </p:sp>
      <p:sp>
        <p:nvSpPr>
          <p:cNvPr id="87084" name="Rectangle 44"/>
          <p:cNvSpPr>
            <a:spLocks noChangeArrowheads="1"/>
          </p:cNvSpPr>
          <p:nvPr/>
        </p:nvSpPr>
        <p:spPr bwMode="auto">
          <a:xfrm>
            <a:off x="3635375" y="3716338"/>
            <a:ext cx="5508625" cy="82232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2400">
                <a:latin typeface="Comic Sans MS" panose="030F0702030302020204" pitchFamily="66" charset="0"/>
                <a:ea typeface="华文行楷" panose="02010800040101010101" pitchFamily="2" charset="-122"/>
              </a:rPr>
              <a:t>American, created over 1,000 inventions</a:t>
            </a:r>
          </a:p>
        </p:txBody>
      </p:sp>
      <p:sp>
        <p:nvSpPr>
          <p:cNvPr id="87085" name="Rectangle 45"/>
          <p:cNvSpPr>
            <a:spLocks noChangeArrowheads="1"/>
          </p:cNvSpPr>
          <p:nvPr/>
        </p:nvSpPr>
        <p:spPr bwMode="auto">
          <a:xfrm>
            <a:off x="2051050" y="4508500"/>
            <a:ext cx="1681163" cy="45720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华文行楷" panose="02010800040101010101" pitchFamily="2" charset="-122"/>
              </a:rPr>
              <a:t>president </a:t>
            </a:r>
          </a:p>
        </p:txBody>
      </p:sp>
      <p:sp>
        <p:nvSpPr>
          <p:cNvPr id="87086" name="Rectangle 46"/>
          <p:cNvSpPr>
            <a:spLocks noChangeArrowheads="1"/>
          </p:cNvSpPr>
          <p:nvPr/>
        </p:nvSpPr>
        <p:spPr bwMode="auto">
          <a:xfrm>
            <a:off x="3635375" y="4437063"/>
            <a:ext cx="5508625" cy="82232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2400">
                <a:latin typeface="Comic Sans MS" panose="030F0702030302020204" pitchFamily="66" charset="0"/>
                <a:ea typeface="华文行楷" panose="02010800040101010101" pitchFamily="2" charset="-122"/>
              </a:rPr>
              <a:t>South African, a fighter for the rights of black Africans all his life</a:t>
            </a:r>
          </a:p>
        </p:txBody>
      </p:sp>
      <p:sp>
        <p:nvSpPr>
          <p:cNvPr id="87087" name="Rectangle 47"/>
          <p:cNvSpPr>
            <a:spLocks noChangeArrowheads="1"/>
          </p:cNvSpPr>
          <p:nvPr/>
        </p:nvSpPr>
        <p:spPr bwMode="auto">
          <a:xfrm>
            <a:off x="1835150" y="5330825"/>
            <a:ext cx="1789113" cy="45720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华文行楷" panose="02010800040101010101" pitchFamily="2" charset="-122"/>
              </a:rPr>
              <a:t> composer </a:t>
            </a:r>
          </a:p>
        </p:txBody>
      </p:sp>
      <p:sp>
        <p:nvSpPr>
          <p:cNvPr id="87088" name="Rectangle 48"/>
          <p:cNvSpPr>
            <a:spLocks noChangeArrowheads="1"/>
          </p:cNvSpPr>
          <p:nvPr/>
        </p:nvSpPr>
        <p:spPr bwMode="auto">
          <a:xfrm>
            <a:off x="3427413" y="5300663"/>
            <a:ext cx="5716587" cy="519112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r>
              <a:rPr lang="en-US" altLang="zh-CN" sz="2400">
                <a:latin typeface="Comic Sans MS" panose="030F0702030302020204" pitchFamily="66" charset="0"/>
                <a:ea typeface="华文行楷" panose="02010800040101010101" pitchFamily="2" charset="-122"/>
              </a:rPr>
              <a:t>Russian, a composer of classical music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7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87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7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7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7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7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7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7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7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7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87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7" grpId="0"/>
      <p:bldP spid="87079" grpId="0"/>
      <p:bldP spid="87081" grpId="0"/>
      <p:bldP spid="870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5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5988" name="WordArt 4"/>
          <p:cNvSpPr>
            <a:spLocks noChangeArrowheads="1" noChangeShapeType="1" noTextEdit="1"/>
          </p:cNvSpPr>
          <p:nvPr/>
        </p:nvSpPr>
        <p:spPr bwMode="auto">
          <a:xfrm>
            <a:off x="971550" y="0"/>
            <a:ext cx="6985000" cy="295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49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Comic Strip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325" y="908050"/>
            <a:ext cx="9083675" cy="47513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1.Who does Eddie think is the greatest person in the world?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endParaRPr lang="en-US" altLang="zh-CN" sz="40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endParaRPr lang="en-US" altLang="zh-CN" sz="40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2.Does Hobo know who Paul Yum is?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endParaRPr lang="en-US" altLang="zh-CN" sz="40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endParaRPr lang="en-US" altLang="zh-CN" sz="40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 Who is Paul Yum?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539750" y="1989138"/>
            <a:ext cx="70373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Paul Yum.  </a:t>
            </a:r>
            <a:r>
              <a:rPr lang="en-US" altLang="zh-CN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[</a:t>
            </a:r>
            <a:r>
              <a:rPr lang="en-US" altLang="zh-CN" sz="40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pɔ:l</a:t>
            </a:r>
            <a:r>
              <a:rPr lang="en-US" altLang="zh-CN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‘</a:t>
            </a:r>
            <a:r>
              <a:rPr lang="en-US" altLang="zh-CN" sz="40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jʌm</a:t>
            </a:r>
            <a:r>
              <a:rPr lang="en-US" altLang="zh-CN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684213" y="3573463"/>
            <a:ext cx="6408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No, he doesn’t.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250825" y="5013325"/>
            <a:ext cx="8893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He invented Eddie’s </a:t>
            </a:r>
            <a:r>
              <a:rPr lang="en-US" altLang="zh-CN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favourite</a:t>
            </a:r>
            <a:r>
              <a:rPr lang="en-US" altLang="zh-CN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food.</a:t>
            </a:r>
          </a:p>
        </p:txBody>
      </p:sp>
      <p:sp>
        <p:nvSpPr>
          <p:cNvPr id="89094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8172450" cy="503237"/>
          </a:xfrm>
        </p:spPr>
        <p:txBody>
          <a:bodyPr/>
          <a:lstStyle/>
          <a:p>
            <a:pPr algn="l"/>
            <a:r>
              <a:rPr lang="en-US" altLang="zh-CN" sz="4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Listen  and answer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  <p:bldP spid="890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80975" y="260350"/>
            <a:ext cx="9144000" cy="1008063"/>
          </a:xfrm>
        </p:spPr>
        <p:txBody>
          <a:bodyPr/>
          <a:lstStyle/>
          <a:p>
            <a:pPr algn="l"/>
            <a:r>
              <a:rPr lang="en-US" altLang="zh-CN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zh-CN" sz="4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Read and Learn</a:t>
            </a:r>
            <a:r>
              <a:rPr lang="en-US" altLang="zh-CN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zh-CN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4572000" cy="3455988"/>
          </a:xfrm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zh-CN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invent                 </a:t>
            </a:r>
            <a:r>
              <a:rPr lang="zh-CN" altLang="en-US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发明</a:t>
            </a:r>
          </a:p>
          <a:p>
            <a:pPr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an</a:t>
            </a:r>
            <a:r>
              <a:rPr lang="en-US" altLang="zh-CN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invent</a:t>
            </a: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or</a:t>
            </a:r>
            <a:r>
              <a:rPr lang="en-US" altLang="zh-CN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        </a:t>
            </a:r>
            <a:r>
              <a:rPr lang="zh-CN" altLang="en-US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发明者</a:t>
            </a:r>
          </a:p>
          <a:p>
            <a:pPr>
              <a:buFontTx/>
              <a:buNone/>
            </a:pPr>
            <a:r>
              <a:rPr lang="en-US" altLang="zh-CN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invention           </a:t>
            </a:r>
            <a:r>
              <a:rPr lang="zh-CN" altLang="en-US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发明物</a:t>
            </a:r>
          </a:p>
          <a:p>
            <a:pPr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an</a:t>
            </a:r>
            <a:r>
              <a:rPr lang="en-US" altLang="zh-CN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explorer        </a:t>
            </a:r>
            <a:r>
              <a:rPr lang="zh-CN" altLang="en-US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探险者</a:t>
            </a:r>
          </a:p>
          <a:p>
            <a:pPr>
              <a:buFontTx/>
              <a:buNone/>
            </a:pPr>
            <a:r>
              <a:rPr lang="en-US" altLang="zh-CN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Italian           </a:t>
            </a:r>
            <a:r>
              <a:rPr lang="zh-CN" altLang="en-US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意大利人</a:t>
            </a:r>
          </a:p>
          <a:p>
            <a:pPr>
              <a:buFontTx/>
              <a:buNone/>
            </a:pPr>
            <a:r>
              <a:rPr lang="en-US" altLang="zh-CN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European           </a:t>
            </a:r>
            <a:r>
              <a:rPr lang="zh-CN" altLang="en-US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欧洲人</a:t>
            </a:r>
          </a:p>
          <a:p>
            <a:pPr>
              <a:buFontTx/>
              <a:buNone/>
            </a:pPr>
            <a:endParaRPr lang="en-US" altLang="zh-CN" sz="2400" b="1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572000" y="1628775"/>
            <a:ext cx="4572000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literature        </a:t>
            </a:r>
            <a:r>
              <a:rPr lang="zh-CN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文学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South African </a:t>
            </a:r>
            <a:r>
              <a:rPr lang="zh-CN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南非人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fighter           </a:t>
            </a:r>
            <a:r>
              <a:rPr lang="zh-CN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斗士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pioneer           </a:t>
            </a:r>
            <a:r>
              <a:rPr lang="zh-CN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先锋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Russian       </a:t>
            </a:r>
            <a:r>
              <a:rPr lang="zh-CN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俄罗斯人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composer       </a:t>
            </a:r>
            <a:r>
              <a:rPr lang="zh-CN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作曲家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classical        </a:t>
            </a:r>
            <a:r>
              <a:rPr lang="zh-CN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古典的</a:t>
            </a:r>
          </a:p>
        </p:txBody>
      </p:sp>
      <p:sp>
        <p:nvSpPr>
          <p:cNvPr id="90118" name="Text Box 7"/>
          <p:cNvSpPr txBox="1">
            <a:spLocks noChangeArrowheads="1"/>
          </p:cNvSpPr>
          <p:nvPr/>
        </p:nvSpPr>
        <p:spPr bwMode="auto">
          <a:xfrm>
            <a:off x="0" y="1557338"/>
            <a:ext cx="2305050" cy="3725862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90119" name="Text Box 8"/>
          <p:cNvSpPr txBox="1">
            <a:spLocks noChangeArrowheads="1"/>
          </p:cNvSpPr>
          <p:nvPr/>
        </p:nvSpPr>
        <p:spPr bwMode="auto">
          <a:xfrm>
            <a:off x="4572000" y="1484313"/>
            <a:ext cx="2735263" cy="3725862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  <p:bldP spid="90118" grpId="0"/>
      <p:bldP spid="901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24495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文中短语</a:t>
            </a:r>
          </a:p>
        </p:txBody>
      </p:sp>
      <p:sp>
        <p:nvSpPr>
          <p:cNvPr id="91139" name="Text Box 5"/>
          <p:cNvSpPr txBox="1">
            <a:spLocks noChangeArrowheads="1"/>
          </p:cNvSpPr>
          <p:nvPr/>
        </p:nvSpPr>
        <p:spPr bwMode="auto">
          <a:xfrm>
            <a:off x="0" y="981075"/>
            <a:ext cx="5616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EDDD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1.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创造了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1000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多项发明 </a:t>
            </a:r>
          </a:p>
        </p:txBody>
      </p:sp>
      <p:sp>
        <p:nvSpPr>
          <p:cNvPr id="91140" name="Rectangle 6"/>
          <p:cNvSpPr>
            <a:spLocks noChangeArrowheads="1"/>
          </p:cNvSpPr>
          <p:nvPr/>
        </p:nvSpPr>
        <p:spPr bwMode="auto">
          <a:xfrm>
            <a:off x="0" y="1773238"/>
            <a:ext cx="748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create over 1000 inventions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 </a:t>
            </a:r>
          </a:p>
        </p:txBody>
      </p:sp>
      <p:sp>
        <p:nvSpPr>
          <p:cNvPr id="91141" name="Rectangle 7"/>
          <p:cNvSpPr>
            <a:spLocks noChangeArrowheads="1"/>
          </p:cNvSpPr>
          <p:nvPr/>
        </p:nvSpPr>
        <p:spPr bwMode="auto">
          <a:xfrm>
            <a:off x="0" y="2565400"/>
            <a:ext cx="795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EDDD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2.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第一批发现美洲的欧洲人之一</a:t>
            </a:r>
          </a:p>
        </p:txBody>
      </p:sp>
      <p:sp>
        <p:nvSpPr>
          <p:cNvPr id="91142" name="Rectangle 8"/>
          <p:cNvSpPr>
            <a:spLocks noChangeArrowheads="1"/>
          </p:cNvSpPr>
          <p:nvPr/>
        </p:nvSpPr>
        <p:spPr bwMode="auto">
          <a:xfrm>
            <a:off x="0" y="3357563"/>
            <a:ext cx="8820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one of the first Europeans to discover America</a:t>
            </a:r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4797425"/>
            <a:ext cx="8713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EDDD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3.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英国文学的一个伟大作家</a:t>
            </a:r>
          </a:p>
        </p:txBody>
      </p:sp>
      <p:sp>
        <p:nvSpPr>
          <p:cNvPr id="91144" name="Rectangle 10"/>
          <p:cNvSpPr>
            <a:spLocks noChangeArrowheads="1"/>
          </p:cNvSpPr>
          <p:nvPr/>
        </p:nvSpPr>
        <p:spPr bwMode="auto">
          <a:xfrm>
            <a:off x="0" y="5661025"/>
            <a:ext cx="8713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a great writer of English literature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2" grpId="0"/>
      <p:bldP spid="911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ChangeArrowheads="1"/>
          </p:cNvSpPr>
          <p:nvPr/>
        </p:nvSpPr>
        <p:spPr bwMode="auto">
          <a:xfrm>
            <a:off x="0" y="188913"/>
            <a:ext cx="8713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EDDD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4.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一生为争取非洲黑人权利的斗士</a:t>
            </a:r>
          </a:p>
        </p:txBody>
      </p:sp>
      <p:sp>
        <p:nvSpPr>
          <p:cNvPr id="92163" name="Rectangle 5"/>
          <p:cNvSpPr>
            <a:spLocks noChangeArrowheads="1"/>
          </p:cNvSpPr>
          <p:nvPr/>
        </p:nvSpPr>
        <p:spPr bwMode="auto">
          <a:xfrm>
            <a:off x="0" y="1125538"/>
            <a:ext cx="89646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a fighter for the rights of black Africans all his life</a:t>
            </a:r>
          </a:p>
        </p:txBody>
      </p:sp>
      <p:sp>
        <p:nvSpPr>
          <p:cNvPr id="92164" name="Rectangle 6"/>
          <p:cNvSpPr>
            <a:spLocks noChangeArrowheads="1"/>
          </p:cNvSpPr>
          <p:nvPr/>
        </p:nvSpPr>
        <p:spPr bwMode="auto">
          <a:xfrm>
            <a:off x="0" y="2565400"/>
            <a:ext cx="8713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EDDD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5.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中国航空技术项目的先驱</a:t>
            </a:r>
          </a:p>
        </p:txBody>
      </p:sp>
      <p:sp>
        <p:nvSpPr>
          <p:cNvPr id="92165" name="Rectangle 7"/>
          <p:cNvSpPr>
            <a:spLocks noChangeArrowheads="1"/>
          </p:cNvSpPr>
          <p:nvPr/>
        </p:nvSpPr>
        <p:spPr bwMode="auto">
          <a:xfrm>
            <a:off x="0" y="3357563"/>
            <a:ext cx="89646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the pioneer of China’s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space technology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programme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92166" name="Rectangle 8"/>
          <p:cNvSpPr>
            <a:spLocks noChangeArrowheads="1"/>
          </p:cNvSpPr>
          <p:nvPr/>
        </p:nvSpPr>
        <p:spPr bwMode="auto">
          <a:xfrm>
            <a:off x="0" y="4868863"/>
            <a:ext cx="7164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EDDD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6.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一位古典音乐的作曲家</a:t>
            </a:r>
          </a:p>
        </p:txBody>
      </p:sp>
      <p:sp>
        <p:nvSpPr>
          <p:cNvPr id="92167" name="Rectangle 9"/>
          <p:cNvSpPr>
            <a:spLocks noChangeArrowheads="1"/>
          </p:cNvSpPr>
          <p:nvPr/>
        </p:nvSpPr>
        <p:spPr bwMode="auto">
          <a:xfrm>
            <a:off x="0" y="5734050"/>
            <a:ext cx="8421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a composer of classical </a:t>
            </a:r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music</a:t>
            </a:r>
            <a:endParaRPr lang="en-US" altLang="zh-CN" sz="3600" b="1" dirty="0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5" grpId="0"/>
      <p:bldP spid="921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24495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文中短语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0" y="981075"/>
            <a:ext cx="5616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EDDD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7.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有史以来最伟大的人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1773238"/>
            <a:ext cx="748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the greatest person in history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2636838"/>
            <a:ext cx="7019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EDDD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8.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我从未听说过他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3500438"/>
            <a:ext cx="7740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ea typeface="华文行楷" panose="02010800040101010101" pitchFamily="2" charset="-122"/>
              </a:rPr>
              <a:t>I have never heard of him.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0" y="4437063"/>
            <a:ext cx="8713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EDDD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9.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许多人改变了我们生活的方式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5373688"/>
            <a:ext cx="89646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ea typeface="华文行楷" panose="02010800040101010101" pitchFamily="2" charset="-122"/>
              </a:rPr>
              <a:t>Many people have changed the way we live.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90" grpId="0"/>
      <p:bldP spid="931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8"/>
          <p:cNvSpPr txBox="1">
            <a:spLocks noChangeArrowheads="1"/>
          </p:cNvSpPr>
          <p:nvPr/>
        </p:nvSpPr>
        <p:spPr bwMode="auto">
          <a:xfrm>
            <a:off x="611188" y="2422525"/>
            <a:ext cx="2484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inventor </a:t>
            </a: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 </a:t>
            </a:r>
          </a:p>
        </p:txBody>
      </p:sp>
      <p:grpSp>
        <p:nvGrpSpPr>
          <p:cNvPr id="73731" name="Group 41"/>
          <p:cNvGrpSpPr/>
          <p:nvPr/>
        </p:nvGrpSpPr>
        <p:grpSpPr bwMode="auto">
          <a:xfrm>
            <a:off x="611188" y="333375"/>
            <a:ext cx="7058025" cy="2665413"/>
            <a:chOff x="521" y="1842"/>
            <a:chExt cx="4446" cy="1679"/>
          </a:xfrm>
        </p:grpSpPr>
        <p:pic>
          <p:nvPicPr>
            <p:cNvPr id="73732" name="Picture 13" descr="莎士比亚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833" y="1842"/>
              <a:ext cx="933" cy="1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2110" name="Line 14"/>
            <p:cNvSpPr>
              <a:spLocks noChangeShapeType="1"/>
            </p:cNvSpPr>
            <p:nvPr/>
          </p:nvSpPr>
          <p:spPr bwMode="auto">
            <a:xfrm>
              <a:off x="3787" y="3521"/>
              <a:ext cx="11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pic>
          <p:nvPicPr>
            <p:cNvPr id="73734" name="Picture 16" descr="哥伦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336" y="1888"/>
              <a:ext cx="947" cy="1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735" name="Picture 17" descr="爱迪生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12" y="1888"/>
              <a:ext cx="1017" cy="1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2118" name="Line 22"/>
            <p:cNvSpPr>
              <a:spLocks noChangeShapeType="1"/>
            </p:cNvSpPr>
            <p:nvPr/>
          </p:nvSpPr>
          <p:spPr bwMode="auto">
            <a:xfrm>
              <a:off x="521" y="3521"/>
              <a:ext cx="127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32119" name="Line 23"/>
            <p:cNvSpPr>
              <a:spLocks noChangeShapeType="1"/>
            </p:cNvSpPr>
            <p:nvPr/>
          </p:nvSpPr>
          <p:spPr bwMode="auto">
            <a:xfrm>
              <a:off x="2245" y="3521"/>
              <a:ext cx="11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  <p:sp>
        <p:nvSpPr>
          <p:cNvPr id="73738" name="Text Box 37"/>
          <p:cNvSpPr txBox="1">
            <a:spLocks noChangeArrowheads="1"/>
          </p:cNvSpPr>
          <p:nvPr/>
        </p:nvSpPr>
        <p:spPr bwMode="auto">
          <a:xfrm>
            <a:off x="3275013" y="2422525"/>
            <a:ext cx="2484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explorer </a:t>
            </a:r>
          </a:p>
        </p:txBody>
      </p:sp>
      <p:sp>
        <p:nvSpPr>
          <p:cNvPr id="73739" name="Text Box 38"/>
          <p:cNvSpPr txBox="1">
            <a:spLocks noChangeArrowheads="1"/>
          </p:cNvSpPr>
          <p:nvPr/>
        </p:nvSpPr>
        <p:spPr bwMode="auto">
          <a:xfrm>
            <a:off x="5867400" y="2422525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writer</a:t>
            </a:r>
          </a:p>
        </p:txBody>
      </p:sp>
      <p:sp>
        <p:nvSpPr>
          <p:cNvPr id="73740" name="Text Box 26"/>
          <p:cNvSpPr txBox="1">
            <a:spLocks noChangeArrowheads="1"/>
          </p:cNvSpPr>
          <p:nvPr/>
        </p:nvSpPr>
        <p:spPr bwMode="auto">
          <a:xfrm>
            <a:off x="793750" y="5949950"/>
            <a:ext cx="2484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president </a:t>
            </a: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 </a:t>
            </a:r>
          </a:p>
        </p:txBody>
      </p:sp>
      <p:sp>
        <p:nvSpPr>
          <p:cNvPr id="73741" name="Text Box 34"/>
          <p:cNvSpPr txBox="1">
            <a:spLocks noChangeArrowheads="1"/>
          </p:cNvSpPr>
          <p:nvPr/>
        </p:nvSpPr>
        <p:spPr bwMode="auto">
          <a:xfrm>
            <a:off x="3962400" y="5949950"/>
            <a:ext cx="2484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scientist</a:t>
            </a: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 </a:t>
            </a:r>
          </a:p>
        </p:txBody>
      </p:sp>
      <p:sp>
        <p:nvSpPr>
          <p:cNvPr id="73742" name="Text Box 35"/>
          <p:cNvSpPr txBox="1">
            <a:spLocks noChangeArrowheads="1"/>
          </p:cNvSpPr>
          <p:nvPr/>
        </p:nvSpPr>
        <p:spPr bwMode="auto">
          <a:xfrm>
            <a:off x="6554788" y="5949950"/>
            <a:ext cx="2484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composer </a:t>
            </a: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 </a:t>
            </a:r>
          </a:p>
        </p:txBody>
      </p:sp>
      <p:grpSp>
        <p:nvGrpSpPr>
          <p:cNvPr id="73743" name="Group 39"/>
          <p:cNvGrpSpPr/>
          <p:nvPr/>
        </p:nvGrpSpPr>
        <p:grpSpPr bwMode="auto">
          <a:xfrm>
            <a:off x="793750" y="3141663"/>
            <a:ext cx="8350250" cy="3384550"/>
            <a:chOff x="159" y="1162"/>
            <a:chExt cx="5260" cy="2132"/>
          </a:xfrm>
        </p:grpSpPr>
        <p:grpSp>
          <p:nvGrpSpPr>
            <p:cNvPr id="73744" name="Group 25"/>
            <p:cNvGrpSpPr/>
            <p:nvPr/>
          </p:nvGrpSpPr>
          <p:grpSpPr bwMode="auto">
            <a:xfrm>
              <a:off x="159" y="3294"/>
              <a:ext cx="5260" cy="0"/>
              <a:chOff x="295" y="2976"/>
              <a:chExt cx="5260" cy="0"/>
            </a:xfrm>
          </p:grpSpPr>
          <p:sp>
            <p:nvSpPr>
              <p:cNvPr id="21" name="Line 22"/>
              <p:cNvSpPr>
                <a:spLocks noChangeShapeType="1"/>
              </p:cNvSpPr>
              <p:nvPr/>
            </p:nvSpPr>
            <p:spPr bwMode="auto">
              <a:xfrm>
                <a:off x="3923" y="2976"/>
                <a:ext cx="16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spcBef>
                    <a:spcPct val="50000"/>
                  </a:spcBef>
                  <a:defRPr/>
                </a:pPr>
                <a:endParaRPr lang="zh-CN" altLang="en-US" sz="2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endParaRPr>
              </a:p>
            </p:txBody>
          </p:sp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>
                <a:off x="2154" y="2976"/>
                <a:ext cx="16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spcBef>
                    <a:spcPct val="50000"/>
                  </a:spcBef>
                  <a:defRPr/>
                </a:pPr>
                <a:endParaRPr lang="zh-CN" altLang="en-US" sz="2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endParaRPr>
              </a:p>
            </p:txBody>
          </p:sp>
          <p:sp>
            <p:nvSpPr>
              <p:cNvPr id="23" name="Line 24"/>
              <p:cNvSpPr>
                <a:spLocks noChangeShapeType="1"/>
              </p:cNvSpPr>
              <p:nvPr/>
            </p:nvSpPr>
            <p:spPr bwMode="auto">
              <a:xfrm>
                <a:off x="295" y="2976"/>
                <a:ext cx="16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spcBef>
                    <a:spcPct val="50000"/>
                  </a:spcBef>
                  <a:defRPr/>
                </a:pPr>
                <a:endParaRPr lang="zh-CN" altLang="en-US" sz="2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endParaRPr>
              </a:p>
            </p:txBody>
          </p:sp>
        </p:grpSp>
        <p:pic>
          <p:nvPicPr>
            <p:cNvPr id="73748" name="Picture 36" descr="9f510fb30f2442a7d538140ad143ad4bd113026e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990" y="1162"/>
              <a:ext cx="896" cy="1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749" name="Picture 37" descr="钱学森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018" y="1162"/>
              <a:ext cx="1678" cy="1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750" name="Picture 38" descr="曼德拉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204" y="1253"/>
              <a:ext cx="1768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8" grpId="0"/>
      <p:bldP spid="73739" grpId="0"/>
      <p:bldP spid="73740" grpId="0"/>
      <p:bldP spid="73741" grpId="0"/>
      <p:bldP spid="737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Complete the sentences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91440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Columbus is the first _________ (</a:t>
            </a:r>
            <a:r>
              <a:rPr lang="zh-CN" alt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探险家</a:t>
            </a: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) in Europe to discover America.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Mandela is a _____(</a:t>
            </a:r>
            <a:r>
              <a:rPr lang="zh-CN" alt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斗士</a:t>
            </a: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) for the rights of black Africans.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Many young students don’t like ______ (</a:t>
            </a:r>
            <a:r>
              <a:rPr lang="zh-CN" alt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古典的</a:t>
            </a: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) music.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Chinese people ___________ (</a:t>
            </a:r>
            <a:r>
              <a:rPr lang="zh-CN" alt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发明</a:t>
            </a: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) paper.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He was the  ________ (</a:t>
            </a:r>
            <a:r>
              <a:rPr lang="zh-CN" alt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先锋</a:t>
            </a: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) of  China’s space technology </a:t>
            </a:r>
            <a:r>
              <a:rPr lang="en-US" altLang="zh-CN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programme</a:t>
            </a: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2843213" y="2492375"/>
            <a:ext cx="139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fighter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4500563" y="1557338"/>
            <a:ext cx="1608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explorer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6011863" y="3213100"/>
            <a:ext cx="1582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classical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3851275" y="4149725"/>
            <a:ext cx="1603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invented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3203575" y="4581525"/>
            <a:ext cx="1416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pioneer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  <p:bldP spid="94214" grpId="0"/>
      <p:bldP spid="94215" grpId="0"/>
      <p:bldP spid="942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WordArt 2"/>
          <p:cNvSpPr>
            <a:spLocks noChangeArrowheads="1" noChangeShapeType="1" noTextEdit="1"/>
          </p:cNvSpPr>
          <p:nvPr/>
        </p:nvSpPr>
        <p:spPr bwMode="auto">
          <a:xfrm>
            <a:off x="1763713" y="1052513"/>
            <a:ext cx="5976937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847"/>
              </a:avLst>
            </a:prstTxWarp>
          </a:bodyPr>
          <a:lstStyle/>
          <a:p>
            <a:r>
              <a:rPr lang="en-US" altLang="zh-CN" sz="4400" b="1" i="1" kern="10" dirty="0">
                <a:ln w="12700">
                  <a:solidFill>
                    <a:srgbClr val="EAEAEA"/>
                  </a:solidFill>
                  <a:miter lim="800000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Comic Sans MS" panose="030F0702030302020204"/>
              </a:rPr>
              <a:t>Homework</a:t>
            </a:r>
            <a:endParaRPr lang="zh-CN" altLang="en-US" sz="4400" b="1" i="1" kern="10" dirty="0">
              <a:ln w="12700">
                <a:solidFill>
                  <a:srgbClr val="EAEAEA"/>
                </a:solidFill>
                <a:miter lim="800000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0" y="3573463"/>
            <a:ext cx="91440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Remember the new words and stories .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Learn from the great people</a:t>
            </a:r>
            <a:r>
              <a:rPr kumimoji="1" lang="en-US" altLang="zh-C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. </a:t>
            </a:r>
            <a:endParaRPr kumimoji="1" lang="en-US" altLang="zh-CN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t01150bec5da68862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5435600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971" name="WordArt 3"/>
          <p:cNvSpPr>
            <a:spLocks noChangeArrowheads="1" noChangeShapeType="1" noTextEdit="1"/>
          </p:cNvSpPr>
          <p:nvPr/>
        </p:nvSpPr>
        <p:spPr bwMode="auto">
          <a:xfrm>
            <a:off x="4356100" y="0"/>
            <a:ext cx="4032250" cy="1079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altLang="zh-CN" sz="3600" kern="10" dirty="0" err="1">
                <a:ln w="50800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Thomos</a:t>
            </a:r>
            <a:r>
              <a:rPr lang="en-US" altLang="zh-CN" sz="3600" kern="10" dirty="0">
                <a:ln w="50800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Edison</a:t>
            </a:r>
            <a:endParaRPr lang="zh-CN" altLang="en-US" sz="3600" kern="10" dirty="0">
              <a:ln w="50800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643438" y="1628775"/>
            <a:ext cx="41036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托马斯</a:t>
            </a:r>
            <a:r>
              <a:rPr lang="en-US" altLang="zh-CN" sz="44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.</a:t>
            </a:r>
            <a:r>
              <a:rPr lang="zh-CN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爱迪生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4859338" y="2565400"/>
            <a:ext cx="3941762" cy="82391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an </a:t>
            </a:r>
            <a:r>
              <a:rPr lang="en-US" altLang="zh-CN" sz="48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inventor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364163" y="3357563"/>
            <a:ext cx="32400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一个发明家</a:t>
            </a:r>
          </a:p>
        </p:txBody>
      </p:sp>
      <p:pic>
        <p:nvPicPr>
          <p:cNvPr id="339976" name="Picture 8" descr="xinsrc_45fb3983df7411d6b5d400b0d03f0b0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333375"/>
            <a:ext cx="19446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60" name="Rectangle 9"/>
          <p:cNvSpPr>
            <a:spLocks noChangeArrowheads="1"/>
          </p:cNvSpPr>
          <p:nvPr/>
        </p:nvSpPr>
        <p:spPr bwMode="auto">
          <a:xfrm>
            <a:off x="0" y="1916113"/>
            <a:ext cx="25923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American</a:t>
            </a:r>
          </a:p>
        </p:txBody>
      </p:sp>
      <p:sp>
        <p:nvSpPr>
          <p:cNvPr id="74761" name="Rectangle 10"/>
          <p:cNvSpPr>
            <a:spLocks noChangeArrowheads="1"/>
          </p:cNvSpPr>
          <p:nvPr/>
        </p:nvSpPr>
        <p:spPr bwMode="auto">
          <a:xfrm>
            <a:off x="250825" y="5661025"/>
            <a:ext cx="8569325" cy="67786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48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invent</a:t>
            </a:r>
            <a:r>
              <a:rPr lang="en-US" altLang="zh-CN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ed over 1,000 </a:t>
            </a:r>
            <a:r>
              <a:rPr lang="en-US" altLang="zh-CN" sz="48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invention</a:t>
            </a:r>
            <a:r>
              <a:rPr lang="en-US" altLang="zh-CN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s</a:t>
            </a:r>
            <a:endParaRPr lang="en-US" altLang="zh-CN" sz="48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74762" name="AutoShape 12"/>
          <p:cNvSpPr>
            <a:spLocks noChangeArrowheads="1"/>
          </p:cNvSpPr>
          <p:nvPr/>
        </p:nvSpPr>
        <p:spPr bwMode="auto">
          <a:xfrm>
            <a:off x="179388" y="3141663"/>
            <a:ext cx="1512887" cy="1584325"/>
          </a:xfrm>
          <a:prstGeom prst="wedgeRoundRectCallout">
            <a:avLst>
              <a:gd name="adj1" fmla="val 5088"/>
              <a:gd name="adj2" fmla="val 124551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发明 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v. </a:t>
            </a:r>
          </a:p>
        </p:txBody>
      </p:sp>
      <p:sp>
        <p:nvSpPr>
          <p:cNvPr id="74763" name="AutoShape 13"/>
          <p:cNvSpPr>
            <a:spLocks noChangeArrowheads="1"/>
          </p:cNvSpPr>
          <p:nvPr/>
        </p:nvSpPr>
        <p:spPr bwMode="auto">
          <a:xfrm>
            <a:off x="5651500" y="4292600"/>
            <a:ext cx="2593975" cy="649288"/>
          </a:xfrm>
          <a:prstGeom prst="wedgeRoundRectCallout">
            <a:avLst>
              <a:gd name="adj1" fmla="val -3977"/>
              <a:gd name="adj2" fmla="val 176407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发明 </a:t>
            </a: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n. </a:t>
            </a:r>
          </a:p>
        </p:txBody>
      </p:sp>
      <p:sp>
        <p:nvSpPr>
          <p:cNvPr id="74764" name="Rectangle 14"/>
          <p:cNvSpPr>
            <a:spLocks noChangeArrowheads="1"/>
          </p:cNvSpPr>
          <p:nvPr/>
        </p:nvSpPr>
        <p:spPr bwMode="auto">
          <a:xfrm>
            <a:off x="323850" y="4724400"/>
            <a:ext cx="8208963" cy="720197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发明了一千多种发明</a:t>
            </a:r>
          </a:p>
        </p:txBody>
      </p:sp>
      <p:pic>
        <p:nvPicPr>
          <p:cNvPr id="339983" name="Picture 15" descr="2]I]3LOKRH$T0RQ_%Z5}()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1052513"/>
            <a:ext cx="3887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9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9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animBg="1"/>
      <p:bldP spid="74756" grpId="0"/>
      <p:bldP spid="74757" grpId="0"/>
      <p:bldP spid="74758" grpId="0"/>
      <p:bldP spid="74760" grpId="0"/>
      <p:bldP spid="74761" grpId="0"/>
      <p:bldP spid="74762" grpId="0"/>
      <p:bldP spid="74763" grpId="0"/>
      <p:bldP spid="747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ChangeArrowheads="1"/>
          </p:cNvSpPr>
          <p:nvPr/>
        </p:nvSpPr>
        <p:spPr bwMode="auto">
          <a:xfrm>
            <a:off x="179388" y="1484313"/>
            <a:ext cx="41767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inventor    </a:t>
            </a:r>
            <a:r>
              <a:rPr lang="en-US" altLang="zh-CN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n.</a:t>
            </a:r>
          </a:p>
        </p:txBody>
      </p:sp>
      <p:sp>
        <p:nvSpPr>
          <p:cNvPr id="75779" name="Rectangle 5"/>
          <p:cNvSpPr>
            <a:spLocks noChangeArrowheads="1"/>
          </p:cNvSpPr>
          <p:nvPr/>
        </p:nvSpPr>
        <p:spPr bwMode="auto">
          <a:xfrm>
            <a:off x="4932363" y="1557338"/>
            <a:ext cx="2663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发明者</a:t>
            </a:r>
          </a:p>
        </p:txBody>
      </p:sp>
      <p:sp>
        <p:nvSpPr>
          <p:cNvPr id="75780" name="Text Box 6"/>
          <p:cNvSpPr txBox="1">
            <a:spLocks noChangeArrowheads="1"/>
          </p:cNvSpPr>
          <p:nvPr/>
        </p:nvSpPr>
        <p:spPr bwMode="auto">
          <a:xfrm>
            <a:off x="323850" y="188913"/>
            <a:ext cx="58324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New words</a:t>
            </a:r>
          </a:p>
        </p:txBody>
      </p:sp>
      <p:sp>
        <p:nvSpPr>
          <p:cNvPr id="75781" name="Rectangle 7"/>
          <p:cNvSpPr>
            <a:spLocks noChangeArrowheads="1"/>
          </p:cNvSpPr>
          <p:nvPr/>
        </p:nvSpPr>
        <p:spPr bwMode="auto">
          <a:xfrm>
            <a:off x="250825" y="2924175"/>
            <a:ext cx="41767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invent    v.</a:t>
            </a:r>
          </a:p>
        </p:txBody>
      </p:sp>
      <p:sp>
        <p:nvSpPr>
          <p:cNvPr id="75782" name="Rectangle 8"/>
          <p:cNvSpPr>
            <a:spLocks noChangeArrowheads="1"/>
          </p:cNvSpPr>
          <p:nvPr/>
        </p:nvSpPr>
        <p:spPr bwMode="auto">
          <a:xfrm>
            <a:off x="4932363" y="2924175"/>
            <a:ext cx="2663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发明</a:t>
            </a:r>
          </a:p>
        </p:txBody>
      </p:sp>
      <p:sp>
        <p:nvSpPr>
          <p:cNvPr id="75783" name="Rectangle 9"/>
          <p:cNvSpPr>
            <a:spLocks noChangeArrowheads="1"/>
          </p:cNvSpPr>
          <p:nvPr/>
        </p:nvSpPr>
        <p:spPr bwMode="auto">
          <a:xfrm>
            <a:off x="179388" y="4292600"/>
            <a:ext cx="41767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invention   n.</a:t>
            </a:r>
          </a:p>
        </p:txBody>
      </p:sp>
      <p:sp>
        <p:nvSpPr>
          <p:cNvPr id="75784" name="Rectangle 10"/>
          <p:cNvSpPr>
            <a:spLocks noChangeArrowheads="1"/>
          </p:cNvSpPr>
          <p:nvPr/>
        </p:nvSpPr>
        <p:spPr bwMode="auto">
          <a:xfrm>
            <a:off x="4859338" y="4292600"/>
            <a:ext cx="37449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发明物；创意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2" grpId="0"/>
      <p:bldP spid="757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4" descr="g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79388" y="1484313"/>
            <a:ext cx="41767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explorer   </a:t>
            </a:r>
            <a:r>
              <a:rPr lang="en-US" altLang="zh-CN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n.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932363" y="1557338"/>
            <a:ext cx="42116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探险者；考察者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58324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New words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50825" y="2924175"/>
            <a:ext cx="41767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Italian  </a:t>
            </a:r>
            <a:r>
              <a:rPr lang="en-US" altLang="zh-CN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n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.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5003800" y="2924175"/>
            <a:ext cx="2663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意大利人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179388" y="4292600"/>
            <a:ext cx="41767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European  </a:t>
            </a:r>
            <a:r>
              <a:rPr lang="en-US" altLang="zh-CN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n.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4859338" y="4292600"/>
            <a:ext cx="3600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欧洲人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8" grpId="0"/>
      <p:bldP spid="798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4" descr="t01c9e90f9b0535e46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0"/>
            <a:ext cx="3454400" cy="378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Rectangle 5"/>
          <p:cNvSpPr>
            <a:spLocks noChangeArrowheads="1"/>
          </p:cNvSpPr>
          <p:nvPr/>
        </p:nvSpPr>
        <p:spPr bwMode="auto">
          <a:xfrm>
            <a:off x="0" y="4292600"/>
            <a:ext cx="6948488" cy="7016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William Shakespeare</a:t>
            </a:r>
          </a:p>
        </p:txBody>
      </p:sp>
      <p:sp>
        <p:nvSpPr>
          <p:cNvPr id="80900" name="Text Box 6"/>
          <p:cNvSpPr txBox="1">
            <a:spLocks noChangeArrowheads="1"/>
          </p:cNvSpPr>
          <p:nvPr/>
        </p:nvSpPr>
        <p:spPr bwMode="auto">
          <a:xfrm>
            <a:off x="323850" y="6096000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威廉</a:t>
            </a:r>
            <a:r>
              <a:rPr lang="en-US" altLang="zh-CN" sz="44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. </a:t>
            </a:r>
            <a:r>
              <a:rPr lang="zh-CN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莎士比亚</a:t>
            </a:r>
          </a:p>
        </p:txBody>
      </p:sp>
      <p:sp>
        <p:nvSpPr>
          <p:cNvPr id="80901" name="Rectangle 7"/>
          <p:cNvSpPr>
            <a:spLocks noChangeArrowheads="1"/>
          </p:cNvSpPr>
          <p:nvPr/>
        </p:nvSpPr>
        <p:spPr bwMode="auto">
          <a:xfrm>
            <a:off x="4284663" y="260350"/>
            <a:ext cx="3959225" cy="82391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a writer</a:t>
            </a:r>
            <a:r>
              <a:rPr lang="en-US" altLang="zh-CN" sz="48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 </a:t>
            </a:r>
          </a:p>
        </p:txBody>
      </p:sp>
      <p:sp>
        <p:nvSpPr>
          <p:cNvPr id="80902" name="Rectangle 8"/>
          <p:cNvSpPr>
            <a:spLocks noChangeArrowheads="1"/>
          </p:cNvSpPr>
          <p:nvPr/>
        </p:nvSpPr>
        <p:spPr bwMode="auto">
          <a:xfrm>
            <a:off x="5795963" y="2492375"/>
            <a:ext cx="2808287" cy="7016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English</a:t>
            </a:r>
          </a:p>
        </p:txBody>
      </p:sp>
      <p:sp>
        <p:nvSpPr>
          <p:cNvPr id="80903" name="Rectangle 9"/>
          <p:cNvSpPr>
            <a:spLocks noChangeArrowheads="1"/>
          </p:cNvSpPr>
          <p:nvPr/>
        </p:nvSpPr>
        <p:spPr bwMode="auto">
          <a:xfrm>
            <a:off x="4427538" y="1412875"/>
            <a:ext cx="3298825" cy="7016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一个作家</a:t>
            </a:r>
          </a:p>
        </p:txBody>
      </p:sp>
      <p:pic>
        <p:nvPicPr>
          <p:cNvPr id="361482" name="Picture 10" descr="flag-of-the-united-kingdom_17-7121227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67175" y="2492375"/>
            <a:ext cx="1223963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5" name="Rectangle 11"/>
          <p:cNvSpPr>
            <a:spLocks noChangeArrowheads="1"/>
          </p:cNvSpPr>
          <p:nvPr/>
        </p:nvSpPr>
        <p:spPr bwMode="auto">
          <a:xfrm>
            <a:off x="0" y="3357563"/>
            <a:ext cx="8713788" cy="7016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4000" b="1"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a great writer of English </a:t>
            </a:r>
            <a:r>
              <a:rPr lang="en-US" altLang="zh-CN" sz="40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literature</a:t>
            </a:r>
          </a:p>
        </p:txBody>
      </p:sp>
      <p:sp>
        <p:nvSpPr>
          <p:cNvPr id="80906" name="Rectangle 12"/>
          <p:cNvSpPr>
            <a:spLocks noChangeArrowheads="1"/>
          </p:cNvSpPr>
          <p:nvPr/>
        </p:nvSpPr>
        <p:spPr bwMode="auto">
          <a:xfrm>
            <a:off x="0" y="2565400"/>
            <a:ext cx="8713788" cy="7016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英国文学的一个伟大作家</a:t>
            </a:r>
          </a:p>
        </p:txBody>
      </p:sp>
      <p:pic>
        <p:nvPicPr>
          <p:cNvPr id="361485" name="Picture 13" descr="QQ图片201412072027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5084763"/>
            <a:ext cx="46799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1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1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  <p:bldP spid="80901" grpId="0"/>
      <p:bldP spid="80902" grpId="0"/>
      <p:bldP spid="80903" grpId="0"/>
      <p:bldP spid="80905" grpId="0"/>
      <p:bldP spid="809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4" descr="m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0"/>
            <a:ext cx="56880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5"/>
          <p:cNvSpPr>
            <a:spLocks noChangeArrowheads="1"/>
          </p:cNvSpPr>
          <p:nvPr/>
        </p:nvSpPr>
        <p:spPr bwMode="auto">
          <a:xfrm>
            <a:off x="179388" y="188913"/>
            <a:ext cx="8569325" cy="74930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5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Who is he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4" descr="t0187926352d2672cb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67288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Rectangle 5"/>
          <p:cNvSpPr>
            <a:spLocks noChangeArrowheads="1"/>
          </p:cNvSpPr>
          <p:nvPr/>
        </p:nvSpPr>
        <p:spPr bwMode="auto">
          <a:xfrm>
            <a:off x="179388" y="3573463"/>
            <a:ext cx="4537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Nelson Mandela</a:t>
            </a:r>
          </a:p>
        </p:txBody>
      </p:sp>
      <p:sp>
        <p:nvSpPr>
          <p:cNvPr id="82948" name="Text Box 6"/>
          <p:cNvSpPr txBox="1">
            <a:spLocks noChangeArrowheads="1"/>
          </p:cNvSpPr>
          <p:nvPr/>
        </p:nvSpPr>
        <p:spPr bwMode="auto">
          <a:xfrm>
            <a:off x="250825" y="4437063"/>
            <a:ext cx="3744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尼尔森</a:t>
            </a:r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. 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曼德拉</a:t>
            </a:r>
          </a:p>
        </p:txBody>
      </p:sp>
      <p:sp>
        <p:nvSpPr>
          <p:cNvPr id="82949" name="Rectangle 7"/>
          <p:cNvSpPr>
            <a:spLocks noChangeArrowheads="1"/>
          </p:cNvSpPr>
          <p:nvPr/>
        </p:nvSpPr>
        <p:spPr bwMode="auto">
          <a:xfrm>
            <a:off x="5003800" y="404813"/>
            <a:ext cx="39592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a </a:t>
            </a:r>
            <a:r>
              <a:rPr lang="en-US" altLang="zh-CN" sz="48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华文行楷" panose="02010800040101010101" pitchFamily="2" charset="-122"/>
              </a:rPr>
              <a:t>president </a:t>
            </a:r>
          </a:p>
        </p:txBody>
      </p:sp>
      <p:sp>
        <p:nvSpPr>
          <p:cNvPr id="82950" name="Rectangle 8"/>
          <p:cNvSpPr>
            <a:spLocks noChangeArrowheads="1"/>
          </p:cNvSpPr>
          <p:nvPr/>
        </p:nvSpPr>
        <p:spPr bwMode="auto">
          <a:xfrm>
            <a:off x="5146675" y="1557338"/>
            <a:ext cx="3298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一个总统</a:t>
            </a:r>
          </a:p>
        </p:txBody>
      </p:sp>
      <p:pic>
        <p:nvPicPr>
          <p:cNvPr id="381961" name="Picture 9" descr="13727709978901Hn6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0" y="2492375"/>
            <a:ext cx="10080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2" name="Rectangle 10"/>
          <p:cNvSpPr>
            <a:spLocks noChangeArrowheads="1"/>
          </p:cNvSpPr>
          <p:nvPr/>
        </p:nvSpPr>
        <p:spPr bwMode="auto">
          <a:xfrm>
            <a:off x="6208713" y="2516188"/>
            <a:ext cx="2844800" cy="579437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South African</a:t>
            </a:r>
          </a:p>
        </p:txBody>
      </p:sp>
      <p:sp>
        <p:nvSpPr>
          <p:cNvPr id="82953" name="Rectangle 11"/>
          <p:cNvSpPr>
            <a:spLocks noChangeArrowheads="1"/>
          </p:cNvSpPr>
          <p:nvPr/>
        </p:nvSpPr>
        <p:spPr bwMode="auto">
          <a:xfrm>
            <a:off x="0" y="5229225"/>
            <a:ext cx="9144000" cy="119062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a </a:t>
            </a:r>
            <a:r>
              <a:rPr lang="en-US" altLang="zh-CN" sz="3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fighter 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for the rights of black Africans all his life</a:t>
            </a:r>
          </a:p>
        </p:txBody>
      </p:sp>
      <p:sp>
        <p:nvSpPr>
          <p:cNvPr id="82954" name="Rectangle 12"/>
          <p:cNvSpPr>
            <a:spLocks noChangeArrowheads="1"/>
          </p:cNvSpPr>
          <p:nvPr/>
        </p:nvSpPr>
        <p:spPr bwMode="auto">
          <a:xfrm>
            <a:off x="2195513" y="5876925"/>
            <a:ext cx="1622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斗士</a:t>
            </a:r>
          </a:p>
        </p:txBody>
      </p:sp>
      <p:sp>
        <p:nvSpPr>
          <p:cNvPr id="381965" name="Line 13"/>
          <p:cNvSpPr>
            <a:spLocks noChangeShapeType="1"/>
          </p:cNvSpPr>
          <p:nvPr/>
        </p:nvSpPr>
        <p:spPr bwMode="auto">
          <a:xfrm>
            <a:off x="1258888" y="5805488"/>
            <a:ext cx="792162" cy="503237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tailEnd type="triangle" w="med" len="med"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zh-CN" alt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82956" name="Rectangle 14"/>
          <p:cNvSpPr>
            <a:spLocks noChangeArrowheads="1"/>
          </p:cNvSpPr>
          <p:nvPr/>
        </p:nvSpPr>
        <p:spPr bwMode="auto">
          <a:xfrm>
            <a:off x="0" y="4437063"/>
            <a:ext cx="8713788" cy="64135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一生为争取非洲黑人权利的斗士</a:t>
            </a:r>
          </a:p>
        </p:txBody>
      </p:sp>
      <p:pic>
        <p:nvPicPr>
          <p:cNvPr id="381967" name="Picture 15" descr="W]T(JRZ26`B_CN7L$EGD)E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3284538"/>
            <a:ext cx="421163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1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1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  <p:bldP spid="82949" grpId="0"/>
      <p:bldP spid="82950" grpId="0"/>
      <p:bldP spid="82952" grpId="0"/>
      <p:bldP spid="82953" grpId="0"/>
      <p:bldP spid="82954" grpId="0"/>
      <p:bldP spid="8295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全屏显示(4:3)</PresentationFormat>
  <Paragraphs>154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Aharoni</vt:lpstr>
      <vt:lpstr>黑体</vt:lpstr>
      <vt:lpstr>华文行楷</vt:lpstr>
      <vt:lpstr>宋体</vt:lpstr>
      <vt:lpstr>微软雅黑</vt:lpstr>
      <vt:lpstr>Arial</vt:lpstr>
      <vt:lpstr>Arial Black</vt:lpstr>
      <vt:lpstr>Calibri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Listen  and answer</vt:lpstr>
      <vt:lpstr> Read and Learn   </vt:lpstr>
      <vt:lpstr>PowerPoint 演示文稿</vt:lpstr>
      <vt:lpstr>PowerPoint 演示文稿</vt:lpstr>
      <vt:lpstr>PowerPoint 演示文稿</vt:lpstr>
      <vt:lpstr>Complete the sentences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7C663EBB972B4F63B04F7A0F6A797425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