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5" r:id="rId2"/>
    <p:sldId id="278" r:id="rId3"/>
    <p:sldId id="259" r:id="rId4"/>
    <p:sldId id="271" r:id="rId5"/>
    <p:sldId id="268" r:id="rId6"/>
    <p:sldId id="267" r:id="rId7"/>
    <p:sldId id="264" r:id="rId8"/>
    <p:sldId id="265" r:id="rId9"/>
    <p:sldId id="269" r:id="rId10"/>
    <p:sldId id="283" r:id="rId11"/>
    <p:sldId id="266" r:id="rId12"/>
    <p:sldId id="277" r:id="rId13"/>
    <p:sldId id="270" r:id="rId14"/>
    <p:sldId id="274" r:id="rId15"/>
    <p:sldId id="284" r:id="rId16"/>
    <p:sldId id="273" r:id="rId17"/>
    <p:sldId id="262" r:id="rId18"/>
    <p:sldId id="281" r:id="rId19"/>
    <p:sldId id="286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99"/>
    <a:srgbClr val="00CC00"/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8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08B9B-39CD-4376-9856-01650C8DB6D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0E5D6-F446-466B-9A73-A7BB797E3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71671A5B-71CA-4C35-BD7E-40A3A340E451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楷体" panose="02010609060101010101" pitchFamily="49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楷体" panose="02010609060101010101" pitchFamily="49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楷体" panose="02010609060101010101" pitchFamily="49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楷体" panose="02010609060101010101" pitchFamily="49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楷体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</a:ln>
        </p:spPr>
        <p:txBody>
          <a:bodyPr/>
          <a:lstStyle/>
          <a:p>
            <a:fld id="{01A34849-FBEA-41A7-9365-2807395BA647}" type="slidenum">
              <a:rPr lang="en-US" altLang="zh-CN"/>
              <a:t>14</a:t>
            </a:fld>
            <a:endParaRPr lang="en-US" altLang="zh-CN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19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1A5B-71CA-4C35-BD7E-40A3A340E451}" type="slidenum">
              <a:rPr lang="en-US" altLang="zh-CN" smtClean="0"/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28E221A6-AAFE-44CE-96B1-34A975BF8121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defRPr>
                <a:ea typeface="楷体" panose="02010609060101010101" pitchFamily="49" charset="-122"/>
              </a:defRPr>
            </a:lvl2pPr>
            <a:lvl3pPr>
              <a:defRPr>
                <a:ea typeface="楷体" panose="02010609060101010101" pitchFamily="49" charset="-122"/>
              </a:defRPr>
            </a:lvl3pPr>
            <a:lvl4pPr>
              <a:defRPr>
                <a:ea typeface="楷体" panose="02010609060101010101" pitchFamily="49" charset="-122"/>
              </a:defRPr>
            </a:lvl4pPr>
            <a:lvl5pPr>
              <a:defRPr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28E221A6-AAFE-44CE-96B1-34A975BF8121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>
            <a:lvl2pPr>
              <a:defRPr>
                <a:ea typeface="楷体" panose="02010609060101010101" pitchFamily="49" charset="-122"/>
              </a:defRPr>
            </a:lvl2pPr>
            <a:lvl3pPr>
              <a:defRPr>
                <a:ea typeface="楷体" panose="02010609060101010101" pitchFamily="49" charset="-122"/>
              </a:defRPr>
            </a:lvl3pPr>
            <a:lvl4pPr>
              <a:defRPr>
                <a:ea typeface="楷体" panose="02010609060101010101" pitchFamily="49" charset="-122"/>
              </a:defRPr>
            </a:lvl4pPr>
            <a:lvl5pPr>
              <a:defRPr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6A7954C6-4274-491E-AC02-526D3A4C7C64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1325880"/>
          </a:xfrm>
        </p:spPr>
        <p:txBody>
          <a:bodyPr/>
          <a:lstStyle/>
          <a:p>
            <a:r>
              <a:rPr lang="zh-CN" altLang="en-US" sz="5400" dirty="0" smtClean="0"/>
              <a:t>轴对称的基本性质 </a:t>
            </a:r>
            <a:endParaRPr lang="zh-CN" altLang="en-US" sz="5400" dirty="0"/>
          </a:p>
        </p:txBody>
      </p:sp>
      <p:sp>
        <p:nvSpPr>
          <p:cNvPr id="4" name="矩形 3"/>
          <p:cNvSpPr/>
          <p:nvPr/>
        </p:nvSpPr>
        <p:spPr>
          <a:xfrm>
            <a:off x="0" y="481628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2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小测试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1692275" y="3213100"/>
            <a:ext cx="1871663" cy="1295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563938" y="3213100"/>
            <a:ext cx="666750" cy="16557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692275" y="4508500"/>
            <a:ext cx="2538413" cy="3603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4716463" y="3213100"/>
            <a:ext cx="647700" cy="16557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364163" y="3213100"/>
            <a:ext cx="1871662" cy="13684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4716463" y="4581525"/>
            <a:ext cx="2519362" cy="2873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484688" y="2781300"/>
            <a:ext cx="0" cy="24479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6" name="TextBox 26"/>
          <p:cNvSpPr txBox="1">
            <a:spLocks noChangeArrowheads="1"/>
          </p:cNvSpPr>
          <p:nvPr/>
        </p:nvSpPr>
        <p:spPr bwMode="auto">
          <a:xfrm>
            <a:off x="4510088" y="2420938"/>
            <a:ext cx="2984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华文行楷" panose="02010800040101010101" pitchFamily="2" charset="-122"/>
                <a:ea typeface="华文行楷" panose="02010800040101010101" pitchFamily="2" charset="-122"/>
              </a:rPr>
              <a:t>l</a:t>
            </a:r>
            <a:endParaRPr lang="zh-CN" altLang="en-US" sz="24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4347" name="TextBox 28"/>
          <p:cNvSpPr txBox="1">
            <a:spLocks noChangeArrowheads="1"/>
          </p:cNvSpPr>
          <p:nvPr/>
        </p:nvSpPr>
        <p:spPr bwMode="auto">
          <a:xfrm>
            <a:off x="5178425" y="2781300"/>
            <a:ext cx="371475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348" name="TextBox 29"/>
          <p:cNvSpPr txBox="1">
            <a:spLocks noChangeArrowheads="1"/>
          </p:cNvSpPr>
          <p:nvPr/>
        </p:nvSpPr>
        <p:spPr bwMode="auto">
          <a:xfrm>
            <a:off x="7265988" y="4381500"/>
            <a:ext cx="357187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E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349" name="TextBox 30"/>
          <p:cNvSpPr txBox="1">
            <a:spLocks noChangeArrowheads="1"/>
          </p:cNvSpPr>
          <p:nvPr/>
        </p:nvSpPr>
        <p:spPr bwMode="auto">
          <a:xfrm>
            <a:off x="4638675" y="4846638"/>
            <a:ext cx="3413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27050" y="1360488"/>
            <a:ext cx="7777163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　　把图中的两个三角形的对应顶点分别相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连接，说出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哪些线段被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垂直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平分。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3552" name="直接连接符 23551"/>
          <p:cNvCxnSpPr>
            <a:endCxn id="14347" idx="2"/>
          </p:cNvCxnSpPr>
          <p:nvPr/>
        </p:nvCxnSpPr>
        <p:spPr>
          <a:xfrm flipV="1">
            <a:off x="3563938" y="3181350"/>
            <a:ext cx="1800225" cy="31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5" name="直接连接符 23554"/>
          <p:cNvCxnSpPr>
            <a:endCxn id="14348" idx="1"/>
          </p:cNvCxnSpPr>
          <p:nvPr/>
        </p:nvCxnSpPr>
        <p:spPr>
          <a:xfrm>
            <a:off x="1692275" y="4508500"/>
            <a:ext cx="5573713" cy="73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7" name="直接连接符 23556"/>
          <p:cNvCxnSpPr/>
          <p:nvPr/>
        </p:nvCxnSpPr>
        <p:spPr>
          <a:xfrm>
            <a:off x="4230688" y="4868863"/>
            <a:ext cx="4857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Box 41"/>
          <p:cNvSpPr txBox="1">
            <a:spLocks noChangeArrowheads="1"/>
          </p:cNvSpPr>
          <p:nvPr/>
        </p:nvSpPr>
        <p:spPr bwMode="auto">
          <a:xfrm>
            <a:off x="3394075" y="2781300"/>
            <a:ext cx="371475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355" name="TextBox 42"/>
          <p:cNvSpPr txBox="1">
            <a:spLocks noChangeArrowheads="1"/>
          </p:cNvSpPr>
          <p:nvPr/>
        </p:nvSpPr>
        <p:spPr bwMode="auto">
          <a:xfrm>
            <a:off x="1320800" y="4308475"/>
            <a:ext cx="3561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356" name="TextBox 43"/>
          <p:cNvSpPr txBox="1">
            <a:spLocks noChangeArrowheads="1"/>
          </p:cNvSpPr>
          <p:nvPr/>
        </p:nvSpPr>
        <p:spPr bwMode="auto">
          <a:xfrm>
            <a:off x="4044950" y="4868863"/>
            <a:ext cx="369888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07989" y="5445125"/>
            <a:ext cx="816454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能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画出简单平面图形关于给定对称轴</a:t>
            </a: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对称图形。</a:t>
            </a:r>
          </a:p>
        </p:txBody>
      </p:sp>
      <p:graphicFrame>
        <p:nvGraphicFramePr>
          <p:cNvPr id="20481" name="Object 38"/>
          <p:cNvGraphicFramePr>
            <a:graphicFrameLocks noChangeAspect="1"/>
          </p:cNvGraphicFramePr>
          <p:nvPr/>
        </p:nvGraphicFramePr>
        <p:xfrm>
          <a:off x="5999174" y="1928802"/>
          <a:ext cx="21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4" imgW="114300" imgH="228600" progId="Equation.3">
                  <p:embed/>
                </p:oleObj>
              </mc:Choice>
              <mc:Fallback>
                <p:oleObj r:id="rId4" imgW="1143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174" y="1928802"/>
                        <a:ext cx="21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1" y="1412875"/>
            <a:ext cx="8858280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）如图，你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能利用轴对称的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性质，画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出点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关于直线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对称点吗？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交流发现</a:t>
            </a:r>
          </a:p>
        </p:txBody>
      </p:sp>
      <p:sp>
        <p:nvSpPr>
          <p:cNvPr id="15363" name="Oval 9"/>
          <p:cNvSpPr>
            <a:spLocks noChangeArrowheads="1"/>
          </p:cNvSpPr>
          <p:nvPr/>
        </p:nvSpPr>
        <p:spPr bwMode="auto">
          <a:xfrm>
            <a:off x="1692275" y="38608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5364" name="Rectangle 21"/>
          <p:cNvSpPr>
            <a:spLocks noChangeArrowheads="1"/>
          </p:cNvSpPr>
          <p:nvPr/>
        </p:nvSpPr>
        <p:spPr bwMode="auto">
          <a:xfrm>
            <a:off x="179388" y="5300663"/>
            <a:ext cx="8678892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）你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能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说明（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）中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画一个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已知点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关于给定直线的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对称点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的方法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的道理吗？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5508625" y="2636838"/>
            <a:ext cx="2447925" cy="1368425"/>
          </a:xfrm>
          <a:prstGeom prst="wedgeEllipseCallout">
            <a:avLst>
              <a:gd name="adj1" fmla="val -66278"/>
              <a:gd name="adj2" fmla="val 4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作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垂线，取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相等。</a:t>
            </a: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1730375" y="3908425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5367" name="Group 24"/>
          <p:cNvGrpSpPr/>
          <p:nvPr/>
        </p:nvGrpSpPr>
        <p:grpSpPr bwMode="auto">
          <a:xfrm>
            <a:off x="1382713" y="2724150"/>
            <a:ext cx="1460500" cy="2433638"/>
            <a:chOff x="1053" y="1797"/>
            <a:chExt cx="751" cy="1443"/>
          </a:xfrm>
        </p:grpSpPr>
        <p:sp>
          <p:nvSpPr>
            <p:cNvPr id="15368" name="Line 25"/>
            <p:cNvSpPr>
              <a:spLocks noChangeShapeType="1"/>
            </p:cNvSpPr>
            <p:nvPr/>
          </p:nvSpPr>
          <p:spPr bwMode="auto">
            <a:xfrm>
              <a:off x="1610" y="1979"/>
              <a:ext cx="0" cy="1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5369" name="Text Box 26"/>
            <p:cNvSpPr txBox="1">
              <a:spLocks noChangeArrowheads="1"/>
            </p:cNvSpPr>
            <p:nvPr/>
          </p:nvSpPr>
          <p:spPr bwMode="auto">
            <a:xfrm>
              <a:off x="1053" y="2387"/>
              <a:ext cx="194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15370" name="Text Box 27"/>
            <p:cNvSpPr txBox="1">
              <a:spLocks noChangeArrowheads="1"/>
            </p:cNvSpPr>
            <p:nvPr/>
          </p:nvSpPr>
          <p:spPr bwMode="auto">
            <a:xfrm>
              <a:off x="1610" y="1797"/>
              <a:ext cx="194" cy="2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M</a:t>
              </a:r>
            </a:p>
          </p:txBody>
        </p:sp>
        <p:sp>
          <p:nvSpPr>
            <p:cNvPr id="15371" name="Text Box 28"/>
            <p:cNvSpPr txBox="1">
              <a:spLocks noChangeArrowheads="1"/>
            </p:cNvSpPr>
            <p:nvPr/>
          </p:nvSpPr>
          <p:spPr bwMode="auto">
            <a:xfrm>
              <a:off x="1610" y="3022"/>
              <a:ext cx="194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N</a:t>
              </a:r>
            </a:p>
          </p:txBody>
        </p:sp>
      </p:grp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3132138" y="3860800"/>
            <a:ext cx="71437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32138" y="4005263"/>
            <a:ext cx="41710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rPr>
              <a:t>A′</a:t>
            </a:r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4643438" y="2781300"/>
            <a:ext cx="3744912" cy="1152525"/>
          </a:xfrm>
          <a:prstGeom prst="wedgeEllipseCallout">
            <a:avLst>
              <a:gd name="adj1" fmla="val -60639"/>
              <a:gd name="adj2" fmla="val 490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请总结关键步骤可分几步。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2916238" y="4652963"/>
            <a:ext cx="30556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A′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就是所求点。</a:t>
            </a:r>
          </a:p>
        </p:txBody>
      </p:sp>
      <p:sp>
        <p:nvSpPr>
          <p:cNvPr id="15376" name="矩形 1"/>
          <p:cNvSpPr>
            <a:spLocks noChangeArrowheads="1"/>
          </p:cNvSpPr>
          <p:nvPr/>
        </p:nvSpPr>
        <p:spPr bwMode="auto">
          <a:xfrm>
            <a:off x="2911475" y="458788"/>
            <a:ext cx="5127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（小组内交流你的方法。）</a:t>
            </a:r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2465388" y="3719513"/>
            <a:ext cx="188912" cy="177800"/>
            <a:chOff x="2465933" y="3719193"/>
            <a:chExt cx="188640" cy="178119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465933" y="3719193"/>
              <a:ext cx="18864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2654573" y="3719193"/>
              <a:ext cx="0" cy="178119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animBg="1"/>
      <p:bldP spid="12317" grpId="0" animBg="1"/>
      <p:bldP spid="12318" grpId="0"/>
      <p:bldP spid="12319" grpId="0" animBg="1"/>
      <p:bldP spid="123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827088" y="1412875"/>
            <a:ext cx="56973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画出点</a:t>
            </a:r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关于直线</a:t>
            </a:r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的对称点</a:t>
            </a:r>
          </a:p>
        </p:txBody>
      </p:sp>
      <p:sp>
        <p:nvSpPr>
          <p:cNvPr id="16386" name="Line 12"/>
          <p:cNvSpPr>
            <a:spLocks noChangeShapeType="1"/>
          </p:cNvSpPr>
          <p:nvPr/>
        </p:nvSpPr>
        <p:spPr bwMode="auto">
          <a:xfrm rot="-2736612">
            <a:off x="4317207" y="2832894"/>
            <a:ext cx="0" cy="1912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6387" name="Text Box 13"/>
          <p:cNvSpPr txBox="1">
            <a:spLocks noChangeArrowheads="1"/>
          </p:cNvSpPr>
          <p:nvPr/>
        </p:nvSpPr>
        <p:spPr bwMode="auto">
          <a:xfrm>
            <a:off x="3443288" y="4184650"/>
            <a:ext cx="3778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3489325" y="2714625"/>
            <a:ext cx="3778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rPr>
              <a:t>M</a:t>
            </a:r>
          </a:p>
        </p:txBody>
      </p:sp>
      <p:sp>
        <p:nvSpPr>
          <p:cNvPr id="16389" name="Text Box 15"/>
          <p:cNvSpPr txBox="1">
            <a:spLocks noChangeArrowheads="1"/>
          </p:cNvSpPr>
          <p:nvPr/>
        </p:nvSpPr>
        <p:spPr bwMode="auto">
          <a:xfrm rot="413309">
            <a:off x="4965700" y="4160838"/>
            <a:ext cx="3778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rPr>
              <a:t>N</a:t>
            </a:r>
          </a:p>
        </p:txBody>
      </p:sp>
      <p:sp>
        <p:nvSpPr>
          <p:cNvPr id="16390" name="Oval 16"/>
          <p:cNvSpPr>
            <a:spLocks noChangeArrowheads="1"/>
          </p:cNvSpPr>
          <p:nvPr/>
        </p:nvSpPr>
        <p:spPr bwMode="auto">
          <a:xfrm>
            <a:off x="3595688" y="38719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6391" name="WordArt 17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变式训练</a:t>
            </a:r>
          </a:p>
        </p:txBody>
      </p:sp>
      <p:sp>
        <p:nvSpPr>
          <p:cNvPr id="16392" name="AutoShape 19"/>
          <p:cNvSpPr>
            <a:spLocks noChangeArrowheads="1"/>
          </p:cNvSpPr>
          <p:nvPr/>
        </p:nvSpPr>
        <p:spPr bwMode="auto">
          <a:xfrm>
            <a:off x="3492500" y="260350"/>
            <a:ext cx="3744913" cy="1152525"/>
          </a:xfrm>
          <a:prstGeom prst="wedgeEllipseCallout">
            <a:avLst>
              <a:gd name="adj1" fmla="val -60639"/>
              <a:gd name="adj2" fmla="val 490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做在练习本上（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分钟）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395288" y="1341438"/>
            <a:ext cx="7704137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）如图，你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能画出与线段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关于直线</a:t>
            </a:r>
            <a:r>
              <a:rPr lang="en-US" altLang="zh-CN" sz="32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l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成轴对称的线段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吗？能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画出与直线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直线</a:t>
            </a:r>
            <a:r>
              <a:rPr lang="en-US" altLang="zh-CN" sz="2400" b="1" i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成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轴对称的直线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吗？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7410" name="WordArt 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交流发现</a:t>
            </a:r>
          </a:p>
        </p:txBody>
      </p:sp>
      <p:grpSp>
        <p:nvGrpSpPr>
          <p:cNvPr id="17411" name="Group 22"/>
          <p:cNvGrpSpPr/>
          <p:nvPr/>
        </p:nvGrpSpPr>
        <p:grpSpPr bwMode="auto">
          <a:xfrm>
            <a:off x="1116013" y="2774950"/>
            <a:ext cx="3865563" cy="1017588"/>
            <a:chOff x="703" y="1616"/>
            <a:chExt cx="2435" cy="641"/>
          </a:xfrm>
        </p:grpSpPr>
        <p:sp>
          <p:nvSpPr>
            <p:cNvPr id="17412" name="Line 6"/>
            <p:cNvSpPr>
              <a:spLocks noChangeShapeType="1"/>
            </p:cNvSpPr>
            <p:nvPr/>
          </p:nvSpPr>
          <p:spPr bwMode="auto">
            <a:xfrm>
              <a:off x="703" y="2205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7413" name="Line 7"/>
            <p:cNvSpPr>
              <a:spLocks noChangeShapeType="1"/>
            </p:cNvSpPr>
            <p:nvPr/>
          </p:nvSpPr>
          <p:spPr bwMode="auto">
            <a:xfrm flipV="1">
              <a:off x="1338" y="1842"/>
              <a:ext cx="108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7414" name="Oval 8"/>
            <p:cNvSpPr>
              <a:spLocks noChangeArrowheads="1"/>
            </p:cNvSpPr>
            <p:nvPr/>
          </p:nvSpPr>
          <p:spPr bwMode="auto">
            <a:xfrm>
              <a:off x="2200" y="1858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7415" name="Oval 9"/>
            <p:cNvSpPr>
              <a:spLocks noChangeArrowheads="1"/>
            </p:cNvSpPr>
            <p:nvPr/>
          </p:nvSpPr>
          <p:spPr bwMode="auto">
            <a:xfrm>
              <a:off x="1655" y="197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7416" name="Text Box 10"/>
            <p:cNvSpPr txBox="1">
              <a:spLocks noChangeArrowheads="1"/>
            </p:cNvSpPr>
            <p:nvPr/>
          </p:nvSpPr>
          <p:spPr bwMode="auto">
            <a:xfrm>
              <a:off x="1565" y="17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>
              <a:off x="2154" y="16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B</a:t>
              </a:r>
            </a:p>
          </p:txBody>
        </p:sp>
        <p:sp>
          <p:nvSpPr>
            <p:cNvPr id="17418" name="Rectangle 12"/>
            <p:cNvSpPr>
              <a:spLocks noChangeArrowheads="1"/>
            </p:cNvSpPr>
            <p:nvPr/>
          </p:nvSpPr>
          <p:spPr bwMode="auto">
            <a:xfrm>
              <a:off x="2925" y="2024"/>
              <a:ext cx="21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L</a:t>
              </a:r>
            </a:p>
          </p:txBody>
        </p:sp>
      </p:grpSp>
      <p:graphicFrame>
        <p:nvGraphicFramePr>
          <p:cNvPr id="17419" name="Object 25"/>
          <p:cNvGraphicFramePr>
            <a:graphicFrameLocks noChangeAspect="1"/>
          </p:cNvGraphicFramePr>
          <p:nvPr/>
        </p:nvGraphicFramePr>
        <p:xfrm>
          <a:off x="4643438" y="2997200"/>
          <a:ext cx="288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r:id="rId4" imgW="88900" imgH="177800" progId="Equation.3">
                  <p:embed/>
                </p:oleObj>
              </mc:Choice>
              <mc:Fallback>
                <p:oleObj r:id="rId4" imgW="88900" imgH="177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97200"/>
                        <a:ext cx="2889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20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9" y="3103563"/>
            <a:ext cx="3302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58763" y="333375"/>
            <a:ext cx="8970726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         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例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endParaRPr lang="zh-CN" altLang="en-US" sz="32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32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如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图，画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出△</a:t>
            </a:r>
            <a:r>
              <a:rPr lang="en-US" altLang="zh-CN" sz="32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BCD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关于直线</a:t>
            </a:r>
            <a:r>
              <a:rPr lang="en-US" altLang="zh-CN" sz="32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l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的成轴对称的图形。</a:t>
            </a:r>
          </a:p>
        </p:txBody>
      </p:sp>
      <p:sp>
        <p:nvSpPr>
          <p:cNvPr id="18434" name="Line 3"/>
          <p:cNvSpPr>
            <a:spLocks noChangeShapeType="1"/>
          </p:cNvSpPr>
          <p:nvPr/>
        </p:nvSpPr>
        <p:spPr bwMode="auto">
          <a:xfrm>
            <a:off x="1763713" y="2493963"/>
            <a:ext cx="0" cy="27352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flipV="1">
            <a:off x="1763713" y="2781300"/>
            <a:ext cx="574675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H="1">
            <a:off x="1187450" y="2781300"/>
            <a:ext cx="1150938" cy="2232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1187450" y="3206750"/>
            <a:ext cx="576263" cy="1806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1187450" y="2781300"/>
            <a:ext cx="1152525" cy="0"/>
          </a:xfrm>
          <a:prstGeom prst="line">
            <a:avLst/>
          </a:prstGeom>
          <a:noFill/>
          <a:ln w="38100">
            <a:solidFill>
              <a:srgbClr val="FC2514"/>
            </a:solidFill>
            <a:prstDash val="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189038" y="5013325"/>
            <a:ext cx="1149350" cy="0"/>
          </a:xfrm>
          <a:prstGeom prst="line">
            <a:avLst/>
          </a:prstGeom>
          <a:noFill/>
          <a:ln w="38100">
            <a:solidFill>
              <a:srgbClr val="FC2514"/>
            </a:solidFill>
            <a:prstDash val="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1763713" y="2782888"/>
            <a:ext cx="574675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1187450" y="2782888"/>
            <a:ext cx="1150938" cy="2232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 flipV="1">
            <a:off x="1187450" y="3208338"/>
            <a:ext cx="576263" cy="1806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 flipV="1">
            <a:off x="1763713" y="3214688"/>
            <a:ext cx="576262" cy="1806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 flipV="1">
            <a:off x="1187450" y="2782888"/>
            <a:ext cx="574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187450" y="2782888"/>
            <a:ext cx="1150938" cy="2232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52475" y="2638425"/>
            <a:ext cx="795338" cy="366713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B′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752475" y="4799013"/>
            <a:ext cx="579438" cy="3667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339975" y="4791075"/>
            <a:ext cx="792163" cy="366713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C′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2339975" y="2638425"/>
            <a:ext cx="579438" cy="366713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1763713" y="3141663"/>
            <a:ext cx="579437" cy="3667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1619250" y="2060575"/>
            <a:ext cx="720725" cy="457200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323850" y="5445125"/>
            <a:ext cx="454964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△ 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B′C′D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就是求作的图形。</a:t>
            </a:r>
          </a:p>
        </p:txBody>
      </p:sp>
      <p:sp>
        <p:nvSpPr>
          <p:cNvPr id="18453" name="WordArt 2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巩固练习</a:t>
            </a:r>
          </a:p>
        </p:txBody>
      </p:sp>
      <p:sp>
        <p:nvSpPr>
          <p:cNvPr id="18454" name="Text Box 26"/>
          <p:cNvSpPr txBox="1">
            <a:spLocks noChangeArrowheads="1"/>
          </p:cNvSpPr>
          <p:nvPr/>
        </p:nvSpPr>
        <p:spPr bwMode="auto">
          <a:xfrm>
            <a:off x="1760538" y="2420938"/>
            <a:ext cx="579437" cy="3667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M</a:t>
            </a:r>
          </a:p>
        </p:txBody>
      </p:sp>
      <p:sp>
        <p:nvSpPr>
          <p:cNvPr id="18455" name="Text Box 27"/>
          <p:cNvSpPr txBox="1">
            <a:spLocks noChangeArrowheads="1"/>
          </p:cNvSpPr>
          <p:nvPr/>
        </p:nvSpPr>
        <p:spPr bwMode="auto">
          <a:xfrm>
            <a:off x="1692275" y="4941888"/>
            <a:ext cx="579438" cy="3667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N</a:t>
            </a:r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3419475" y="2636838"/>
            <a:ext cx="4465638" cy="1871662"/>
          </a:xfrm>
          <a:prstGeom prst="wedgeEllipseCallout">
            <a:avLst>
              <a:gd name="adj1" fmla="val -58495"/>
              <a:gd name="adj2" fmla="val 49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选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代表，作垂线，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取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相等，连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顶点。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3419475" y="2997200"/>
            <a:ext cx="45720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能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画出简单平面图形关于给定对称轴的对称图形。</a:t>
            </a:r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4643438" y="2781300"/>
            <a:ext cx="3744912" cy="1152525"/>
          </a:xfrm>
          <a:prstGeom prst="wedgeEllipseCallout">
            <a:avLst>
              <a:gd name="adj1" fmla="val -60639"/>
              <a:gd name="adj2" fmla="val 490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请总结关键步骤可分几步。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/>
      <p:bldP spid="20497" grpId="0"/>
      <p:bldP spid="20502" grpId="0"/>
      <p:bldP spid="20509" grpId="0" animBg="1"/>
      <p:bldP spid="20510" grpId="0" animBg="1"/>
      <p:bldP spid="205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1638" y="1222375"/>
            <a:ext cx="82089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　中国传统文化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博大精深，是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中华民族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几千年的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文化积淀而成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的，剪纸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艺术就是其中之一。下图中的两幅作品设计的依据是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什么？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482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5450" y="3068638"/>
            <a:ext cx="3800475" cy="264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图片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9138" y="3036888"/>
            <a:ext cx="38385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WordArt 2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学以致用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2625" y="428604"/>
            <a:ext cx="465137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401638" y="5845175"/>
            <a:ext cx="87423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　动手撕一个简单的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作品，并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找出一组对应点说一说对应点的连线与对称轴的关系。</a:t>
            </a:r>
            <a:endParaRPr lang="zh-CN" altLang="en-US" sz="28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9" name="Group 23"/>
          <p:cNvGrpSpPr/>
          <p:nvPr/>
        </p:nvGrpSpPr>
        <p:grpSpPr bwMode="auto">
          <a:xfrm>
            <a:off x="6300788" y="3429000"/>
            <a:ext cx="2520950" cy="1728788"/>
            <a:chOff x="4059" y="2160"/>
            <a:chExt cx="1588" cy="1089"/>
          </a:xfrm>
        </p:grpSpPr>
        <p:sp>
          <p:nvSpPr>
            <p:cNvPr id="21506" name="AutoShape 17"/>
            <p:cNvSpPr>
              <a:spLocks noChangeArrowheads="1"/>
            </p:cNvSpPr>
            <p:nvPr/>
          </p:nvSpPr>
          <p:spPr bwMode="auto">
            <a:xfrm>
              <a:off x="4059" y="2160"/>
              <a:ext cx="1588" cy="1089"/>
            </a:xfrm>
            <a:prstGeom prst="cloudCallout">
              <a:avLst>
                <a:gd name="adj1" fmla="val -59824"/>
                <a:gd name="adj2" fmla="val 18227"/>
              </a:avLst>
            </a:prstGeom>
            <a:gradFill rotWithShape="1">
              <a:gsLst>
                <a:gs pos="0">
                  <a:srgbClr val="00FF00"/>
                </a:gs>
                <a:gs pos="50000">
                  <a:srgbClr val="FFFF00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21507" name="Text Box 19"/>
            <p:cNvSpPr txBox="1">
              <a:spLocks noChangeArrowheads="1"/>
            </p:cNvSpPr>
            <p:nvPr/>
          </p:nvSpPr>
          <p:spPr bwMode="auto">
            <a:xfrm>
              <a:off x="4136" y="2328"/>
              <a:ext cx="1466" cy="7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由简单到复杂</a:t>
              </a:r>
            </a:p>
            <a:p>
              <a:pPr algn="ctr"/>
              <a:r>
                <a:rPr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由特殊到一般</a:t>
              </a:r>
            </a:p>
            <a:p>
              <a:pPr algn="ctr"/>
              <a:endParaRPr lang="en-US" altLang="zh-CN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19478" name="Group 22"/>
          <p:cNvGrpSpPr/>
          <p:nvPr/>
        </p:nvGrpSpPr>
        <p:grpSpPr bwMode="auto">
          <a:xfrm>
            <a:off x="4140200" y="1773238"/>
            <a:ext cx="3240088" cy="1514475"/>
            <a:chOff x="2608" y="1162"/>
            <a:chExt cx="2041" cy="954"/>
          </a:xfrm>
        </p:grpSpPr>
        <p:sp>
          <p:nvSpPr>
            <p:cNvPr id="21509" name="AutoShape 16"/>
            <p:cNvSpPr>
              <a:spLocks noChangeArrowheads="1"/>
            </p:cNvSpPr>
            <p:nvPr/>
          </p:nvSpPr>
          <p:spPr bwMode="auto">
            <a:xfrm>
              <a:off x="2608" y="1162"/>
              <a:ext cx="2041" cy="954"/>
            </a:xfrm>
            <a:prstGeom prst="cloudCallout">
              <a:avLst>
                <a:gd name="adj1" fmla="val -47745"/>
                <a:gd name="adj2" fmla="val 68134"/>
              </a:avLst>
            </a:prstGeom>
            <a:gradFill rotWithShape="1">
              <a:gsLst>
                <a:gs pos="0">
                  <a:srgbClr val="00FF00"/>
                </a:gs>
                <a:gs pos="50000">
                  <a:srgbClr val="FFFF00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21510" name="Text Box 21"/>
            <p:cNvSpPr txBox="1">
              <a:spLocks noChangeArrowheads="1"/>
            </p:cNvSpPr>
            <p:nvPr/>
          </p:nvSpPr>
          <p:spPr bwMode="auto">
            <a:xfrm>
              <a:off x="2789" y="1344"/>
              <a:ext cx="167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选</a:t>
              </a:r>
              <a:r>
                <a:rPr lang="zh-CN" altLang="en-US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代表，作垂线，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取</a:t>
              </a:r>
              <a:r>
                <a:rPr lang="zh-CN" altLang="en-US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相等，连</a:t>
              </a: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顶点。</a:t>
              </a:r>
            </a:p>
          </p:txBody>
        </p:sp>
      </p:grpSp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395288" y="2565400"/>
            <a:ext cx="2233612" cy="1658938"/>
          </a:xfrm>
          <a:prstGeom prst="cloudCallout">
            <a:avLst>
              <a:gd name="adj1" fmla="val 44741"/>
              <a:gd name="adj2" fmla="val 41194"/>
            </a:avLst>
          </a:prstGeom>
          <a:gradFill rotWithShape="1">
            <a:gsLst>
              <a:gs pos="0">
                <a:srgbClr val="00FF00"/>
              </a:gs>
              <a:gs pos="50000">
                <a:srgbClr val="FFFF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基本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性质：垂直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平分</a:t>
            </a:r>
          </a:p>
        </p:txBody>
      </p:sp>
      <p:sp>
        <p:nvSpPr>
          <p:cNvPr id="21512" name="WordArt 4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446338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课堂小结</a:t>
            </a:r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468313" y="1196975"/>
            <a:ext cx="8523287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　　请你总结一下学到的数学</a:t>
            </a:r>
            <a:r>
              <a:rPr lang="zh-CN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知识，解题</a:t>
            </a:r>
            <a:endParaRPr lang="zh-CN" altLang="en-US" sz="3600" b="1" dirty="0">
              <a:solidFill>
                <a:srgbClr val="000000"/>
              </a:solidFill>
              <a:latin typeface="Calibri" panose="020F0502020204030204" pitchFamily="34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思路和探究方法。</a:t>
            </a:r>
          </a:p>
        </p:txBody>
      </p:sp>
      <p:sp>
        <p:nvSpPr>
          <p:cNvPr id="21514" name="Freeform 7"/>
          <p:cNvSpPr>
            <a:spLocks noChangeArrowheads="1"/>
          </p:cNvSpPr>
          <p:nvPr/>
        </p:nvSpPr>
        <p:spPr bwMode="auto">
          <a:xfrm>
            <a:off x="3132138" y="5157788"/>
            <a:ext cx="442912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181"/>
              </a:cxn>
              <a:cxn ang="0">
                <a:pos x="272" y="726"/>
              </a:cxn>
              <a:cxn ang="0">
                <a:pos x="272" y="953"/>
              </a:cxn>
            </a:cxnLst>
            <a:rect l="0" t="0" r="r" b="b"/>
            <a:pathLst>
              <a:path w="279" h="953">
                <a:moveTo>
                  <a:pt x="0" y="0"/>
                </a:moveTo>
                <a:cubicBezTo>
                  <a:pt x="91" y="30"/>
                  <a:pt x="182" y="60"/>
                  <a:pt x="227" y="181"/>
                </a:cubicBezTo>
                <a:cubicBezTo>
                  <a:pt x="272" y="302"/>
                  <a:pt x="265" y="597"/>
                  <a:pt x="272" y="726"/>
                </a:cubicBezTo>
                <a:cubicBezTo>
                  <a:pt x="279" y="855"/>
                  <a:pt x="272" y="915"/>
                  <a:pt x="272" y="953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1515" name="Freeform 8"/>
          <p:cNvSpPr>
            <a:spLocks noChangeArrowheads="1"/>
          </p:cNvSpPr>
          <p:nvPr/>
        </p:nvSpPr>
        <p:spPr bwMode="auto">
          <a:xfrm rot="-653132">
            <a:off x="3470275" y="4365625"/>
            <a:ext cx="576263" cy="866775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136" y="363"/>
              </a:cxn>
              <a:cxn ang="0">
                <a:pos x="272" y="0"/>
              </a:cxn>
            </a:cxnLst>
            <a:rect l="0" t="0" r="r" b="b"/>
            <a:pathLst>
              <a:path w="272" h="370">
                <a:moveTo>
                  <a:pt x="0" y="45"/>
                </a:moveTo>
                <a:cubicBezTo>
                  <a:pt x="45" y="207"/>
                  <a:pt x="91" y="370"/>
                  <a:pt x="136" y="363"/>
                </a:cubicBezTo>
                <a:cubicBezTo>
                  <a:pt x="181" y="356"/>
                  <a:pt x="249" y="60"/>
                  <a:pt x="272" y="0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1516" name="Freeform 9"/>
          <p:cNvSpPr>
            <a:spLocks noChangeArrowheads="1"/>
          </p:cNvSpPr>
          <p:nvPr/>
        </p:nvSpPr>
        <p:spPr bwMode="auto">
          <a:xfrm>
            <a:off x="4211638" y="4437063"/>
            <a:ext cx="647700" cy="804862"/>
          </a:xfrm>
          <a:custGeom>
            <a:avLst/>
            <a:gdLst/>
            <a:ahLst/>
            <a:cxnLst>
              <a:cxn ang="0">
                <a:pos x="129" y="0"/>
              </a:cxn>
              <a:cxn ang="0">
                <a:pos x="38" y="317"/>
              </a:cxn>
              <a:cxn ang="0">
                <a:pos x="355" y="45"/>
              </a:cxn>
            </a:cxnLst>
            <a:rect l="0" t="0" r="r" b="b"/>
            <a:pathLst>
              <a:path w="355" h="325">
                <a:moveTo>
                  <a:pt x="129" y="0"/>
                </a:moveTo>
                <a:cubicBezTo>
                  <a:pt x="64" y="154"/>
                  <a:pt x="0" y="309"/>
                  <a:pt x="38" y="317"/>
                </a:cubicBezTo>
                <a:cubicBezTo>
                  <a:pt x="76" y="325"/>
                  <a:pt x="215" y="185"/>
                  <a:pt x="355" y="45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1517" name="Freeform 10"/>
          <p:cNvSpPr>
            <a:spLocks noChangeArrowheads="1"/>
          </p:cNvSpPr>
          <p:nvPr/>
        </p:nvSpPr>
        <p:spPr bwMode="auto">
          <a:xfrm>
            <a:off x="4427538" y="5273675"/>
            <a:ext cx="600075" cy="1584325"/>
          </a:xfrm>
          <a:custGeom>
            <a:avLst/>
            <a:gdLst/>
            <a:ahLst/>
            <a:cxnLst>
              <a:cxn ang="0">
                <a:pos x="378" y="0"/>
              </a:cxn>
              <a:cxn ang="0">
                <a:pos x="61" y="272"/>
              </a:cxn>
              <a:cxn ang="0">
                <a:pos x="15" y="998"/>
              </a:cxn>
            </a:cxnLst>
            <a:rect l="0" t="0" r="r" b="b"/>
            <a:pathLst>
              <a:path w="378" h="998">
                <a:moveTo>
                  <a:pt x="378" y="0"/>
                </a:moveTo>
                <a:cubicBezTo>
                  <a:pt x="250" y="53"/>
                  <a:pt x="122" y="106"/>
                  <a:pt x="61" y="272"/>
                </a:cubicBezTo>
                <a:cubicBezTo>
                  <a:pt x="0" y="438"/>
                  <a:pt x="23" y="877"/>
                  <a:pt x="15" y="998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1518" name="AutoShape 12"/>
          <p:cNvSpPr>
            <a:spLocks noChangeArrowheads="1"/>
          </p:cNvSpPr>
          <p:nvPr/>
        </p:nvSpPr>
        <p:spPr bwMode="auto">
          <a:xfrm>
            <a:off x="1547813" y="3789363"/>
            <a:ext cx="2160587" cy="1585912"/>
          </a:xfrm>
          <a:prstGeom prst="cloudCallout">
            <a:avLst>
              <a:gd name="adj1" fmla="val 34130"/>
              <a:gd name="adj2" fmla="val 35787"/>
            </a:avLst>
          </a:prstGeom>
          <a:gradFill rotWithShape="1">
            <a:gsLst>
              <a:gs pos="0">
                <a:srgbClr val="00CC00"/>
              </a:gs>
              <a:gs pos="50000">
                <a:srgbClr val="66FF99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数学</a:t>
            </a: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知识</a:t>
            </a:r>
          </a:p>
        </p:txBody>
      </p:sp>
      <p:sp>
        <p:nvSpPr>
          <p:cNvPr id="21519" name="AutoShape 13"/>
          <p:cNvSpPr>
            <a:spLocks noChangeArrowheads="1"/>
          </p:cNvSpPr>
          <p:nvPr/>
        </p:nvSpPr>
        <p:spPr bwMode="auto">
          <a:xfrm>
            <a:off x="3708400" y="3141663"/>
            <a:ext cx="2087563" cy="1370012"/>
          </a:xfrm>
          <a:prstGeom prst="cloudCallout">
            <a:avLst>
              <a:gd name="adj1" fmla="val -28861"/>
              <a:gd name="adj2" fmla="val 54866"/>
            </a:avLst>
          </a:prstGeom>
          <a:gradFill rotWithShape="1">
            <a:gsLst>
              <a:gs pos="0">
                <a:srgbClr val="00CC00"/>
              </a:gs>
              <a:gs pos="50000">
                <a:srgbClr val="66FF99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解题</a:t>
            </a:r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思路</a:t>
            </a:r>
          </a:p>
        </p:txBody>
      </p:sp>
      <p:sp>
        <p:nvSpPr>
          <p:cNvPr id="21520" name="AutoShape 14"/>
          <p:cNvSpPr>
            <a:spLocks noChangeArrowheads="1"/>
          </p:cNvSpPr>
          <p:nvPr/>
        </p:nvSpPr>
        <p:spPr bwMode="auto">
          <a:xfrm>
            <a:off x="4572000" y="4365625"/>
            <a:ext cx="1944688" cy="1079500"/>
          </a:xfrm>
          <a:prstGeom prst="cloudCallout">
            <a:avLst>
              <a:gd name="adj1" fmla="val -49509"/>
              <a:gd name="adj2" fmla="val 7796"/>
            </a:avLst>
          </a:prstGeom>
          <a:gradFill rotWithShape="1">
            <a:gsLst>
              <a:gs pos="0">
                <a:srgbClr val="00CC00"/>
              </a:gs>
              <a:gs pos="50000">
                <a:srgbClr val="66FF99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探究</a:t>
            </a:r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方法</a:t>
            </a: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3779838" y="5364163"/>
            <a:ext cx="539750" cy="1373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知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识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树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8516938" cy="3527425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下列说法中，正确的是（  ）</a:t>
            </a:r>
          </a:p>
          <a:p>
            <a:pPr algn="l"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关于直线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对称，则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垂直平分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algn="l"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全等三角形是关于某直线对称的；</a:t>
            </a:r>
          </a:p>
          <a:p>
            <a:pPr algn="l"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两个图形关于某直线对称，则这两个图形一定分别位于这条直线的两侧；</a:t>
            </a:r>
          </a:p>
          <a:p>
            <a:pPr algn="l"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关于某直线对称的两个三角形是全等三角形。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课本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页练习第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题：画出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关于直线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成轴对称的图形。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71868" y="928670"/>
            <a:ext cx="100806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2446338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charset="-122"/>
                <a:cs typeface="Times New Roman" panose="02020603050405020304" pitchFamily="18" charset="0"/>
              </a:rPr>
              <a:t>当堂达标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348038" y="4292600"/>
            <a:ext cx="0" cy="2376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33" name="组合 12"/>
          <p:cNvGrpSpPr/>
          <p:nvPr/>
        </p:nvGrpSpPr>
        <p:grpSpPr bwMode="auto">
          <a:xfrm>
            <a:off x="2124075" y="4689475"/>
            <a:ext cx="792163" cy="1584325"/>
            <a:chOff x="1619672" y="4293096"/>
            <a:chExt cx="792088" cy="1512168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1619672" y="4293096"/>
              <a:ext cx="792088" cy="15121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1619672" y="5193124"/>
              <a:ext cx="792088" cy="6121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2411760" y="4293096"/>
              <a:ext cx="0" cy="900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7" name="TextBox 24"/>
          <p:cNvSpPr txBox="1">
            <a:spLocks noChangeArrowheads="1"/>
          </p:cNvSpPr>
          <p:nvPr/>
        </p:nvSpPr>
        <p:spPr bwMode="auto">
          <a:xfrm>
            <a:off x="2730500" y="4233863"/>
            <a:ext cx="369888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538" name="TextBox 25"/>
          <p:cNvSpPr txBox="1">
            <a:spLocks noChangeArrowheads="1"/>
          </p:cNvSpPr>
          <p:nvPr/>
        </p:nvSpPr>
        <p:spPr bwMode="auto">
          <a:xfrm>
            <a:off x="1695450" y="5921375"/>
            <a:ext cx="3561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539" name="TextBox 26"/>
          <p:cNvSpPr txBox="1">
            <a:spLocks noChangeArrowheads="1"/>
          </p:cNvSpPr>
          <p:nvPr/>
        </p:nvSpPr>
        <p:spPr bwMode="auto">
          <a:xfrm>
            <a:off x="2886075" y="5632450"/>
            <a:ext cx="369888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540" name="TextBox 27"/>
          <p:cNvSpPr txBox="1">
            <a:spLocks noChangeArrowheads="1"/>
          </p:cNvSpPr>
          <p:nvPr/>
        </p:nvSpPr>
        <p:spPr bwMode="auto">
          <a:xfrm>
            <a:off x="3348038" y="4011613"/>
            <a:ext cx="255587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8"/>
          <p:cNvGraphicFramePr>
            <a:graphicFrameLocks noChangeAspect="1"/>
          </p:cNvGraphicFramePr>
          <p:nvPr/>
        </p:nvGraphicFramePr>
        <p:xfrm>
          <a:off x="4000496" y="1422390"/>
          <a:ext cx="3016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r:id="rId4" imgW="114300" imgH="228600" progId="Equation.3">
                  <p:embed/>
                </p:oleObj>
              </mc:Choice>
              <mc:Fallback>
                <p:oleObj r:id="rId4" imgW="1143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1422390"/>
                        <a:ext cx="3016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3214678" y="1928802"/>
          <a:ext cx="2524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r:id="rId6" imgW="114300" imgH="228600" progId="Equation.3">
                  <p:embed/>
                </p:oleObj>
              </mc:Choice>
              <mc:Fallback>
                <p:oleObj r:id="rId6" imgW="114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928802"/>
                        <a:ext cx="2524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1000108"/>
            <a:ext cx="9144000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        </a:t>
            </a:r>
          </a:p>
          <a:p>
            <a:pPr eaLnBrk="0" hangingPunct="0"/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如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图要在自来水管道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上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修建一个水站分别向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两个村子供水，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1978256" y="1857364"/>
            <a:ext cx="7165744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请你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   上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选择水厂的位置</a:t>
            </a:r>
            <a:r>
              <a:rPr lang="en-US" altLang="zh-CN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，使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铺设的管道</a:t>
            </a:r>
          </a:p>
          <a:p>
            <a:pPr eaLnBrk="0" hangingPunct="0"/>
            <a:endParaRPr lang="en-US" altLang="zh-CN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559" name="Rectangle 14"/>
          <p:cNvSpPr>
            <a:spLocks noChangeArrowheads="1"/>
          </p:cNvSpPr>
          <p:nvPr/>
        </p:nvSpPr>
        <p:spPr bwMode="auto">
          <a:xfrm>
            <a:off x="0" y="2428868"/>
            <a:ext cx="125571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最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短？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3560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68513" y="2974975"/>
            <a:ext cx="3960812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WordArt 16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2376487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charset="-122"/>
                <a:cs typeface="Times New Roman" panose="02020603050405020304" pitchFamily="18" charset="0"/>
              </a:rPr>
              <a:t>拓展延伸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1907704" y="2060848"/>
            <a:ext cx="5181600" cy="1676400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2916238" y="2781300"/>
            <a:ext cx="532765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509963" y="1916113"/>
            <a:ext cx="1828800" cy="3168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376487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温故知新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H="1">
            <a:off x="3203575" y="2451922"/>
            <a:ext cx="3359096" cy="20241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715140" y="2071678"/>
          <a:ext cx="2428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4" imgW="114300" imgH="228600" progId="Equation.3">
                  <p:embed/>
                </p:oleObj>
              </mc:Choice>
              <mc:Fallback>
                <p:oleObj r:id="rId4" imgW="1143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2071678"/>
                        <a:ext cx="2428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1"/>
          <p:cNvGraphicFramePr>
            <a:graphicFrameLocks noChangeAspect="1"/>
          </p:cNvGraphicFramePr>
          <p:nvPr/>
        </p:nvGraphicFramePr>
        <p:xfrm>
          <a:off x="3635375" y="2708275"/>
          <a:ext cx="285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6" imgW="190500" imgH="215900" progId="Equation.3">
                  <p:embed/>
                </p:oleObj>
              </mc:Choice>
              <mc:Fallback>
                <p:oleObj r:id="rId6" imgW="190500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708275"/>
                        <a:ext cx="285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Oval 12"/>
          <p:cNvSpPr>
            <a:spLocks noChangeArrowheads="1"/>
          </p:cNvSpPr>
          <p:nvPr/>
        </p:nvSpPr>
        <p:spPr bwMode="auto">
          <a:xfrm>
            <a:off x="3995738" y="27813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aphicFrame>
        <p:nvGraphicFramePr>
          <p:cNvPr id="5132" name="Object 16"/>
          <p:cNvGraphicFramePr>
            <a:graphicFrameLocks noChangeAspect="1"/>
          </p:cNvGraphicFramePr>
          <p:nvPr/>
        </p:nvGraphicFramePr>
        <p:xfrm>
          <a:off x="3203575" y="1412875"/>
          <a:ext cx="1952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8" imgW="114300" imgH="228600" progId="Equation.3">
                  <p:embed/>
                </p:oleObj>
              </mc:Choice>
              <mc:Fallback>
                <p:oleObj r:id="rId8" imgW="1143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412875"/>
                        <a:ext cx="1952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22"/>
          <p:cNvSpPr>
            <a:spLocks noChangeArrowheads="1"/>
          </p:cNvSpPr>
          <p:nvPr/>
        </p:nvSpPr>
        <p:spPr bwMode="auto">
          <a:xfrm>
            <a:off x="684213" y="1341438"/>
            <a:ext cx="302418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过点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作直线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3419475" y="1341438"/>
            <a:ext cx="16129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的垂线。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4427538" y="3387725"/>
            <a:ext cx="292100" cy="185738"/>
            <a:chOff x="4355976" y="3212976"/>
            <a:chExt cx="488780" cy="283387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4355976" y="3212976"/>
              <a:ext cx="292205" cy="1961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4677401" y="3212976"/>
              <a:ext cx="167355" cy="2833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2"/>
          <p:cNvGrpSpPr/>
          <p:nvPr/>
        </p:nvGrpSpPr>
        <p:grpSpPr bwMode="auto">
          <a:xfrm>
            <a:off x="1142976" y="2000240"/>
            <a:ext cx="2438400" cy="1905000"/>
            <a:chOff x="720" y="1056"/>
            <a:chExt cx="1536" cy="1200"/>
          </a:xfrm>
        </p:grpSpPr>
        <p:pic>
          <p:nvPicPr>
            <p:cNvPr id="614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1056"/>
              <a:ext cx="1272" cy="76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47" name="Text Box 4"/>
            <p:cNvSpPr txBox="1">
              <a:spLocks noChangeArrowheads="1"/>
            </p:cNvSpPr>
            <p:nvPr/>
          </p:nvSpPr>
          <p:spPr bwMode="auto">
            <a:xfrm>
              <a:off x="1056" y="196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）</a:t>
              </a:r>
            </a:p>
          </p:txBody>
        </p:sp>
      </p:grpSp>
      <p:grpSp>
        <p:nvGrpSpPr>
          <p:cNvPr id="6148" name="Group 5"/>
          <p:cNvGrpSpPr/>
          <p:nvPr/>
        </p:nvGrpSpPr>
        <p:grpSpPr bwMode="auto">
          <a:xfrm>
            <a:off x="3563938" y="4149725"/>
            <a:ext cx="2438400" cy="2362200"/>
            <a:chOff x="2304" y="768"/>
            <a:chExt cx="1536" cy="1488"/>
          </a:xfrm>
        </p:grpSpPr>
        <p:pic>
          <p:nvPicPr>
            <p:cNvPr id="6149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04" y="768"/>
              <a:ext cx="1296" cy="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2640" y="196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5</a:t>
              </a: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）</a:t>
              </a:r>
            </a:p>
          </p:txBody>
        </p:sp>
      </p:grp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17475" y="1196975"/>
            <a:ext cx="8763000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观察下列每组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全等图形，哪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组变化是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轴对称？其它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图形是什么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变化？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1403350" y="599598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grpSp>
        <p:nvGrpSpPr>
          <p:cNvPr id="6153" name="Group 18"/>
          <p:cNvGrpSpPr/>
          <p:nvPr/>
        </p:nvGrpSpPr>
        <p:grpSpPr bwMode="auto">
          <a:xfrm>
            <a:off x="6588125" y="1700213"/>
            <a:ext cx="2057400" cy="2362200"/>
            <a:chOff x="4128" y="912"/>
            <a:chExt cx="1296" cy="1488"/>
          </a:xfrm>
        </p:grpSpPr>
        <p:sp>
          <p:nvSpPr>
            <p:cNvPr id="6154" name="Text Box 19"/>
            <p:cNvSpPr txBox="1">
              <a:spLocks noChangeArrowheads="1"/>
            </p:cNvSpPr>
            <p:nvPr/>
          </p:nvSpPr>
          <p:spPr bwMode="auto">
            <a:xfrm>
              <a:off x="4224" y="2112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）</a:t>
              </a:r>
            </a:p>
          </p:txBody>
        </p:sp>
        <p:pic>
          <p:nvPicPr>
            <p:cNvPr id="6155" name="Picture 2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28" y="912"/>
              <a:ext cx="78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6" name="Rectangle 24"/>
          <p:cNvSpPr>
            <a:spLocks noChangeArrowheads="1"/>
          </p:cNvSpPr>
          <p:nvPr/>
        </p:nvSpPr>
        <p:spPr bwMode="auto">
          <a:xfrm>
            <a:off x="6989763" y="6140450"/>
            <a:ext cx="9667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grpSp>
        <p:nvGrpSpPr>
          <p:cNvPr id="6157" name="Group 36"/>
          <p:cNvGrpSpPr/>
          <p:nvPr/>
        </p:nvGrpSpPr>
        <p:grpSpPr bwMode="auto">
          <a:xfrm>
            <a:off x="4284663" y="1747838"/>
            <a:ext cx="936625" cy="863600"/>
            <a:chOff x="3015" y="1117"/>
            <a:chExt cx="590" cy="544"/>
          </a:xfrm>
        </p:grpSpPr>
        <p:sp>
          <p:nvSpPr>
            <p:cNvPr id="6158" name="Line 33"/>
            <p:cNvSpPr>
              <a:spLocks noChangeShapeType="1"/>
            </p:cNvSpPr>
            <p:nvPr/>
          </p:nvSpPr>
          <p:spPr bwMode="auto">
            <a:xfrm>
              <a:off x="3015" y="1389"/>
              <a:ext cx="46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59" name="Line 34"/>
            <p:cNvSpPr>
              <a:spLocks noChangeShapeType="1"/>
            </p:cNvSpPr>
            <p:nvPr/>
          </p:nvSpPr>
          <p:spPr bwMode="auto">
            <a:xfrm flipV="1">
              <a:off x="3015" y="1117"/>
              <a:ext cx="590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60" name="Line 35"/>
            <p:cNvSpPr>
              <a:spLocks noChangeShapeType="1"/>
            </p:cNvSpPr>
            <p:nvPr/>
          </p:nvSpPr>
          <p:spPr bwMode="auto">
            <a:xfrm flipV="1">
              <a:off x="3061" y="1117"/>
              <a:ext cx="544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5157" name="Group 37"/>
          <p:cNvGrpSpPr/>
          <p:nvPr/>
        </p:nvGrpSpPr>
        <p:grpSpPr bwMode="auto">
          <a:xfrm rot="1933726">
            <a:off x="4427538" y="2035175"/>
            <a:ext cx="936625" cy="863600"/>
            <a:chOff x="3015" y="1117"/>
            <a:chExt cx="590" cy="544"/>
          </a:xfrm>
        </p:grpSpPr>
        <p:sp>
          <p:nvSpPr>
            <p:cNvPr id="6162" name="Line 38"/>
            <p:cNvSpPr>
              <a:spLocks noChangeShapeType="1"/>
            </p:cNvSpPr>
            <p:nvPr/>
          </p:nvSpPr>
          <p:spPr bwMode="auto">
            <a:xfrm>
              <a:off x="3015" y="1389"/>
              <a:ext cx="46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63" name="Line 39"/>
            <p:cNvSpPr>
              <a:spLocks noChangeShapeType="1"/>
            </p:cNvSpPr>
            <p:nvPr/>
          </p:nvSpPr>
          <p:spPr bwMode="auto">
            <a:xfrm flipV="1">
              <a:off x="3015" y="1117"/>
              <a:ext cx="590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64" name="Line 40"/>
            <p:cNvSpPr>
              <a:spLocks noChangeShapeType="1"/>
            </p:cNvSpPr>
            <p:nvPr/>
          </p:nvSpPr>
          <p:spPr bwMode="auto">
            <a:xfrm flipV="1">
              <a:off x="3061" y="1117"/>
              <a:ext cx="544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6165" name="Group 41"/>
          <p:cNvGrpSpPr/>
          <p:nvPr/>
        </p:nvGrpSpPr>
        <p:grpSpPr bwMode="auto">
          <a:xfrm rot="5400000">
            <a:off x="4319587" y="2576513"/>
            <a:ext cx="936625" cy="863600"/>
            <a:chOff x="3015" y="1117"/>
            <a:chExt cx="590" cy="544"/>
          </a:xfrm>
        </p:grpSpPr>
        <p:sp>
          <p:nvSpPr>
            <p:cNvPr id="6166" name="Line 42"/>
            <p:cNvSpPr>
              <a:spLocks noChangeShapeType="1"/>
            </p:cNvSpPr>
            <p:nvPr/>
          </p:nvSpPr>
          <p:spPr bwMode="auto">
            <a:xfrm>
              <a:off x="3015" y="1389"/>
              <a:ext cx="46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67" name="Line 43"/>
            <p:cNvSpPr>
              <a:spLocks noChangeShapeType="1"/>
            </p:cNvSpPr>
            <p:nvPr/>
          </p:nvSpPr>
          <p:spPr bwMode="auto">
            <a:xfrm flipV="1">
              <a:off x="3015" y="1117"/>
              <a:ext cx="590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68" name="Line 44"/>
            <p:cNvSpPr>
              <a:spLocks noChangeShapeType="1"/>
            </p:cNvSpPr>
            <p:nvPr/>
          </p:nvSpPr>
          <p:spPr bwMode="auto">
            <a:xfrm flipV="1">
              <a:off x="3061" y="1117"/>
              <a:ext cx="544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2" name="Group 45"/>
          <p:cNvGrpSpPr/>
          <p:nvPr/>
        </p:nvGrpSpPr>
        <p:grpSpPr bwMode="auto">
          <a:xfrm rot="3561552">
            <a:off x="4464050" y="2287588"/>
            <a:ext cx="936625" cy="863600"/>
            <a:chOff x="3015" y="1117"/>
            <a:chExt cx="590" cy="544"/>
          </a:xfrm>
        </p:grpSpPr>
        <p:sp>
          <p:nvSpPr>
            <p:cNvPr id="6170" name="Line 46"/>
            <p:cNvSpPr>
              <a:spLocks noChangeShapeType="1"/>
            </p:cNvSpPr>
            <p:nvPr/>
          </p:nvSpPr>
          <p:spPr bwMode="auto">
            <a:xfrm>
              <a:off x="3015" y="1389"/>
              <a:ext cx="46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71" name="Line 47"/>
            <p:cNvSpPr>
              <a:spLocks noChangeShapeType="1"/>
            </p:cNvSpPr>
            <p:nvPr/>
          </p:nvSpPr>
          <p:spPr bwMode="auto">
            <a:xfrm flipV="1">
              <a:off x="3015" y="1117"/>
              <a:ext cx="590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72" name="Line 48"/>
            <p:cNvSpPr>
              <a:spLocks noChangeShapeType="1"/>
            </p:cNvSpPr>
            <p:nvPr/>
          </p:nvSpPr>
          <p:spPr bwMode="auto">
            <a:xfrm flipV="1">
              <a:off x="3061" y="1117"/>
              <a:ext cx="544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6173" name="Group 54"/>
          <p:cNvGrpSpPr/>
          <p:nvPr/>
        </p:nvGrpSpPr>
        <p:grpSpPr bwMode="auto">
          <a:xfrm>
            <a:off x="468313" y="4843463"/>
            <a:ext cx="1008062" cy="792162"/>
            <a:chOff x="521" y="2840"/>
            <a:chExt cx="635" cy="499"/>
          </a:xfrm>
        </p:grpSpPr>
        <p:sp>
          <p:nvSpPr>
            <p:cNvPr id="6174" name="Line 49"/>
            <p:cNvSpPr>
              <a:spLocks noChangeShapeType="1"/>
            </p:cNvSpPr>
            <p:nvPr/>
          </p:nvSpPr>
          <p:spPr bwMode="auto">
            <a:xfrm>
              <a:off x="521" y="3113"/>
              <a:ext cx="272" cy="2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75" name="Line 50"/>
            <p:cNvSpPr>
              <a:spLocks noChangeShapeType="1"/>
            </p:cNvSpPr>
            <p:nvPr/>
          </p:nvSpPr>
          <p:spPr bwMode="auto">
            <a:xfrm>
              <a:off x="1020" y="2840"/>
              <a:ext cx="136" cy="1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76" name="Line 51"/>
            <p:cNvSpPr>
              <a:spLocks noChangeShapeType="1"/>
            </p:cNvSpPr>
            <p:nvPr/>
          </p:nvSpPr>
          <p:spPr bwMode="auto">
            <a:xfrm flipV="1">
              <a:off x="657" y="2840"/>
              <a:ext cx="363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77" name="Line 52"/>
            <p:cNvSpPr>
              <a:spLocks noChangeShapeType="1"/>
            </p:cNvSpPr>
            <p:nvPr/>
          </p:nvSpPr>
          <p:spPr bwMode="auto">
            <a:xfrm flipV="1">
              <a:off x="793" y="3022"/>
              <a:ext cx="363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78" name="Line 53"/>
            <p:cNvSpPr>
              <a:spLocks noChangeShapeType="1"/>
            </p:cNvSpPr>
            <p:nvPr/>
          </p:nvSpPr>
          <p:spPr bwMode="auto">
            <a:xfrm flipH="1">
              <a:off x="521" y="2931"/>
              <a:ext cx="136" cy="1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5175" name="Group 55"/>
          <p:cNvGrpSpPr/>
          <p:nvPr/>
        </p:nvGrpSpPr>
        <p:grpSpPr bwMode="auto">
          <a:xfrm>
            <a:off x="2268538" y="4810125"/>
            <a:ext cx="1008062" cy="792163"/>
            <a:chOff x="521" y="2840"/>
            <a:chExt cx="635" cy="499"/>
          </a:xfrm>
        </p:grpSpPr>
        <p:sp>
          <p:nvSpPr>
            <p:cNvPr id="6180" name="Line 56"/>
            <p:cNvSpPr>
              <a:spLocks noChangeShapeType="1"/>
            </p:cNvSpPr>
            <p:nvPr/>
          </p:nvSpPr>
          <p:spPr bwMode="auto">
            <a:xfrm>
              <a:off x="521" y="3113"/>
              <a:ext cx="272" cy="2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81" name="Line 57"/>
            <p:cNvSpPr>
              <a:spLocks noChangeShapeType="1"/>
            </p:cNvSpPr>
            <p:nvPr/>
          </p:nvSpPr>
          <p:spPr bwMode="auto">
            <a:xfrm>
              <a:off x="1020" y="2840"/>
              <a:ext cx="136" cy="1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82" name="Line 58"/>
            <p:cNvSpPr>
              <a:spLocks noChangeShapeType="1"/>
            </p:cNvSpPr>
            <p:nvPr/>
          </p:nvSpPr>
          <p:spPr bwMode="auto">
            <a:xfrm flipV="1">
              <a:off x="657" y="2840"/>
              <a:ext cx="363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83" name="Line 59"/>
            <p:cNvSpPr>
              <a:spLocks noChangeShapeType="1"/>
            </p:cNvSpPr>
            <p:nvPr/>
          </p:nvSpPr>
          <p:spPr bwMode="auto">
            <a:xfrm flipV="1">
              <a:off x="793" y="3022"/>
              <a:ext cx="363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84" name="Line 60"/>
            <p:cNvSpPr>
              <a:spLocks noChangeShapeType="1"/>
            </p:cNvSpPr>
            <p:nvPr/>
          </p:nvSpPr>
          <p:spPr bwMode="auto">
            <a:xfrm flipH="1">
              <a:off x="521" y="2931"/>
              <a:ext cx="136" cy="1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6185" name="Rectangle 61"/>
          <p:cNvSpPr>
            <a:spLocks noChangeArrowheads="1"/>
          </p:cNvSpPr>
          <p:nvPr/>
        </p:nvSpPr>
        <p:spPr bwMode="auto">
          <a:xfrm>
            <a:off x="4427538" y="3476625"/>
            <a:ext cx="9667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pic>
        <p:nvPicPr>
          <p:cNvPr id="6186" name="Picture 6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1375" y="4483100"/>
            <a:ext cx="2971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7" name="WordArt 63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376487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温故知新</a:t>
            </a:r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4211638" y="765175"/>
            <a:ext cx="9667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4859338" y="765175"/>
            <a:ext cx="9667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5580063" y="765175"/>
            <a:ext cx="9667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grpSp>
        <p:nvGrpSpPr>
          <p:cNvPr id="5187" name="Group 67"/>
          <p:cNvGrpSpPr/>
          <p:nvPr/>
        </p:nvGrpSpPr>
        <p:grpSpPr bwMode="auto">
          <a:xfrm>
            <a:off x="468313" y="4843463"/>
            <a:ext cx="1008062" cy="792162"/>
            <a:chOff x="521" y="2840"/>
            <a:chExt cx="635" cy="499"/>
          </a:xfrm>
        </p:grpSpPr>
        <p:sp>
          <p:nvSpPr>
            <p:cNvPr id="6192" name="Line 68"/>
            <p:cNvSpPr>
              <a:spLocks noChangeShapeType="1"/>
            </p:cNvSpPr>
            <p:nvPr/>
          </p:nvSpPr>
          <p:spPr bwMode="auto">
            <a:xfrm>
              <a:off x="521" y="3113"/>
              <a:ext cx="272" cy="2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93" name="Line 69"/>
            <p:cNvSpPr>
              <a:spLocks noChangeShapeType="1"/>
            </p:cNvSpPr>
            <p:nvPr/>
          </p:nvSpPr>
          <p:spPr bwMode="auto">
            <a:xfrm>
              <a:off x="1020" y="2840"/>
              <a:ext cx="136" cy="1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94" name="Line 70"/>
            <p:cNvSpPr>
              <a:spLocks noChangeShapeType="1"/>
            </p:cNvSpPr>
            <p:nvPr/>
          </p:nvSpPr>
          <p:spPr bwMode="auto">
            <a:xfrm flipV="1">
              <a:off x="657" y="2840"/>
              <a:ext cx="363" cy="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95" name="Line 71"/>
            <p:cNvSpPr>
              <a:spLocks noChangeShapeType="1"/>
            </p:cNvSpPr>
            <p:nvPr/>
          </p:nvSpPr>
          <p:spPr bwMode="auto">
            <a:xfrm flipV="1">
              <a:off x="793" y="3022"/>
              <a:ext cx="363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196" name="Line 72"/>
            <p:cNvSpPr>
              <a:spLocks noChangeShapeType="1"/>
            </p:cNvSpPr>
            <p:nvPr/>
          </p:nvSpPr>
          <p:spPr bwMode="auto">
            <a:xfrm flipH="1">
              <a:off x="521" y="2931"/>
              <a:ext cx="136" cy="1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11111E-6 L 0.19688 -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4" grpId="0"/>
      <p:bldP spid="5185" grpId="0"/>
      <p:bldP spid="5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32"/>
          <p:cNvSpPr txBox="1">
            <a:spLocks noChangeArrowheads="1"/>
          </p:cNvSpPr>
          <p:nvPr/>
        </p:nvSpPr>
        <p:spPr bwMode="auto">
          <a:xfrm>
            <a:off x="395288" y="5705475"/>
            <a:ext cx="7434262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　　上节课我们用了什么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方法，找出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△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ABC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直线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成轴对称的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图形？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0" name="WordArt 33"/>
          <p:cNvSpPr>
            <a:spLocks noChangeArrowheads="1" noChangeShapeType="1" noTextEdit="1"/>
          </p:cNvSpPr>
          <p:nvPr/>
        </p:nvSpPr>
        <p:spPr bwMode="auto">
          <a:xfrm>
            <a:off x="755650" y="5013325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dirty="0" smtClean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思考：</a:t>
            </a:r>
            <a:endParaRPr lang="zh-CN" altLang="en-US" sz="3600" b="1" dirty="0">
              <a:ln w="9525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7171" name="WordArt 3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温故知新</a:t>
            </a:r>
          </a:p>
        </p:txBody>
      </p:sp>
      <p:sp>
        <p:nvSpPr>
          <p:cNvPr id="7172" name="Rectangle 36"/>
          <p:cNvSpPr>
            <a:spLocks noChangeArrowheads="1"/>
          </p:cNvSpPr>
          <p:nvPr/>
        </p:nvSpPr>
        <p:spPr bwMode="auto">
          <a:xfrm>
            <a:off x="-71470" y="1125538"/>
            <a:ext cx="9471025" cy="1373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3 .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图中两个三角形关于直线  成轴对称。如果三角形的部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分边长和角的度数如图所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示，说出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未知的边长和角的度数。</a:t>
            </a:r>
            <a:b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7173" name="Picture 3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975" y="2133600"/>
            <a:ext cx="5472113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4" name="Object 38"/>
          <p:cNvGraphicFramePr>
            <a:graphicFrameLocks noGrp="1" noChangeAspect="1"/>
          </p:cNvGraphicFramePr>
          <p:nvPr>
            <p:ph/>
          </p:nvPr>
        </p:nvGraphicFramePr>
        <p:xfrm>
          <a:off x="4357686" y="1196975"/>
          <a:ext cx="21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5" imgW="114300" imgH="228600" progId="Equation.3">
                  <p:embed/>
                </p:oleObj>
              </mc:Choice>
              <mc:Fallback>
                <p:oleObj r:id="rId5" imgW="1143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1196975"/>
                        <a:ext cx="21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38"/>
          <p:cNvGraphicFramePr>
            <a:graphicFrameLocks noChangeAspect="1"/>
          </p:cNvGraphicFramePr>
          <p:nvPr/>
        </p:nvGraphicFramePr>
        <p:xfrm>
          <a:off x="7643834" y="5715016"/>
          <a:ext cx="21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7" imgW="114300" imgH="228600" progId="Equation.3">
                  <p:embed/>
                </p:oleObj>
              </mc:Choice>
              <mc:Fallback>
                <p:oleObj r:id="rId7" imgW="1143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34" y="5715016"/>
                        <a:ext cx="21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2376488" cy="96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创设</a:t>
            </a:r>
            <a:r>
              <a:rPr lang="zh-CN" alt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情景：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7950" y="1393825"/>
            <a:ext cx="9036050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　　如何在黑板上等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折叠、扎孔不方便的情境下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找出△</a:t>
            </a:r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ABC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直线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的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成轴对称的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图形？</a:t>
            </a:r>
            <a:endParaRPr lang="zh-CN" altLang="en-US" sz="32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en-US" altLang="zh-CN" sz="32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27088" y="5368925"/>
            <a:ext cx="7188186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　　如何利用轴对称的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基本性质设计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出</a:t>
            </a:r>
          </a:p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漂亮的轴对称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图案？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2428868"/>
            <a:ext cx="3286148" cy="278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7" y="2428868"/>
            <a:ext cx="38727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6" name="Object 38"/>
          <p:cNvGraphicFramePr>
            <a:graphicFrameLocks noChangeAspect="1"/>
          </p:cNvGraphicFramePr>
          <p:nvPr/>
        </p:nvGraphicFramePr>
        <p:xfrm>
          <a:off x="3929058" y="1928802"/>
          <a:ext cx="21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r:id="rId6" imgW="114300" imgH="228600" progId="Equation.3">
                  <p:embed/>
                </p:oleObj>
              </mc:Choice>
              <mc:Fallback>
                <p:oleObj r:id="rId6" imgW="1143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928802"/>
                        <a:ext cx="21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WordArt 4"/>
          <p:cNvSpPr>
            <a:spLocks noChangeArrowheads="1" noChangeShapeType="1" noTextEdit="1"/>
          </p:cNvSpPr>
          <p:nvPr/>
        </p:nvSpPr>
        <p:spPr bwMode="auto">
          <a:xfrm>
            <a:off x="935832" y="908720"/>
            <a:ext cx="2628056" cy="60198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773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学习</a:t>
            </a:r>
            <a:r>
              <a:rPr lang="zh-CN" alt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目标：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755650" y="2060575"/>
            <a:ext cx="7777163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经历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探索轴对称的基本性质的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过程，理解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轴对称的基本性质。</a:t>
            </a: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能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画出简单平面图形关于给定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对称轴的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对称图形。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WordArt 4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3960813" cy="574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活动</a:t>
            </a:r>
            <a:r>
              <a:rPr lang="zh-CN" alt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一：实验</a:t>
            </a:r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与探究 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做一做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32" y="1052513"/>
            <a:ext cx="9310562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）把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一张纸片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对折，扎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一个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小孔，然后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展开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铺平，记得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到的两个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小孔为点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，折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痕为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，连接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AA′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交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于点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1268" name="Rectangle 21"/>
          <p:cNvSpPr>
            <a:spLocks noChangeArrowheads="1"/>
          </p:cNvSpPr>
          <p:nvPr/>
        </p:nvSpPr>
        <p:spPr bwMode="auto">
          <a:xfrm flipH="1">
            <a:off x="4643438" y="3309938"/>
            <a:ext cx="4465637" cy="30718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269" name="Rectangle 22"/>
          <p:cNvSpPr>
            <a:spLocks noChangeArrowheads="1"/>
          </p:cNvSpPr>
          <p:nvPr/>
        </p:nvSpPr>
        <p:spPr bwMode="auto">
          <a:xfrm>
            <a:off x="6929438" y="3652838"/>
            <a:ext cx="1752600" cy="2343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5064125" y="3657600"/>
            <a:ext cx="1871663" cy="2343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zh-CN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6948488" y="3651250"/>
            <a:ext cx="1741487" cy="234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5" name="Oval 25"/>
          <p:cNvSpPr>
            <a:spLocks noChangeAspect="1" noChangeArrowheads="1"/>
          </p:cNvSpPr>
          <p:nvPr/>
        </p:nvSpPr>
        <p:spPr bwMode="auto">
          <a:xfrm flipH="1" flipV="1">
            <a:off x="8274050" y="5581650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6940550" y="3687763"/>
            <a:ext cx="3175" cy="234315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7" name="Oval 27"/>
          <p:cNvSpPr>
            <a:spLocks noChangeAspect="1" noChangeArrowheads="1"/>
          </p:cNvSpPr>
          <p:nvPr/>
        </p:nvSpPr>
        <p:spPr bwMode="auto">
          <a:xfrm flipH="1" flipV="1">
            <a:off x="5392738" y="5575300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437188" y="5621338"/>
            <a:ext cx="2879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8142288" y="5621338"/>
            <a:ext cx="3492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260975" y="5621338"/>
            <a:ext cx="6794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A′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88163" y="5516563"/>
            <a:ext cx="30008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</a:p>
        </p:txBody>
      </p:sp>
      <p:grpSp>
        <p:nvGrpSpPr>
          <p:cNvPr id="10272" name="Group 32"/>
          <p:cNvGrpSpPr/>
          <p:nvPr/>
        </p:nvGrpSpPr>
        <p:grpSpPr bwMode="auto">
          <a:xfrm>
            <a:off x="6732588" y="3284538"/>
            <a:ext cx="403225" cy="3103562"/>
            <a:chOff x="4241" y="2069"/>
            <a:chExt cx="254" cy="1955"/>
          </a:xfrm>
        </p:grpSpPr>
        <p:sp>
          <p:nvSpPr>
            <p:cNvPr id="11280" name="Text Box 33"/>
            <p:cNvSpPr txBox="1">
              <a:spLocks noChangeArrowheads="1"/>
            </p:cNvSpPr>
            <p:nvPr/>
          </p:nvSpPr>
          <p:spPr bwMode="auto">
            <a:xfrm>
              <a:off x="4241" y="2069"/>
              <a:ext cx="254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M</a:t>
              </a:r>
            </a:p>
          </p:txBody>
        </p:sp>
        <p:sp>
          <p:nvSpPr>
            <p:cNvPr id="11281" name="Text Box 34"/>
            <p:cNvSpPr txBox="1">
              <a:spLocks noChangeArrowheads="1"/>
            </p:cNvSpPr>
            <p:nvPr/>
          </p:nvSpPr>
          <p:spPr bwMode="auto">
            <a:xfrm>
              <a:off x="4248" y="379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N</a:t>
              </a:r>
            </a:p>
          </p:txBody>
        </p:sp>
      </p:grp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5076825" y="3644900"/>
            <a:ext cx="1871663" cy="2343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zh-CN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47625" y="2492375"/>
            <a:ext cx="873187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）如果将纸片沿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重新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折叠，线段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OA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OA′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有怎样的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大小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关系？线段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AA′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与直线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有怎样的位置关系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？猜想一下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59" name="WordArt 37"/>
          <p:cNvSpPr>
            <a:spLocks noChangeArrowheads="1" noChangeShapeType="1" noTextEdit="1"/>
          </p:cNvSpPr>
          <p:nvPr/>
        </p:nvSpPr>
        <p:spPr bwMode="auto">
          <a:xfrm>
            <a:off x="468313" y="2060575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猜一猜</a:t>
            </a:r>
          </a:p>
        </p:txBody>
      </p:sp>
      <p:sp>
        <p:nvSpPr>
          <p:cNvPr id="10260" name="WordArt 38"/>
          <p:cNvSpPr>
            <a:spLocks noChangeArrowheads="1" noChangeShapeType="1" noTextEdit="1"/>
          </p:cNvSpPr>
          <p:nvPr/>
        </p:nvSpPr>
        <p:spPr bwMode="auto">
          <a:xfrm>
            <a:off x="395288" y="3933825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量一量</a:t>
            </a:r>
          </a:p>
        </p:txBody>
      </p:sp>
      <p:sp>
        <p:nvSpPr>
          <p:cNvPr id="10261" name="WordArt 39"/>
          <p:cNvSpPr>
            <a:spLocks noChangeArrowheads="1" noChangeShapeType="1" noTextEdit="1"/>
          </p:cNvSpPr>
          <p:nvPr/>
        </p:nvSpPr>
        <p:spPr bwMode="auto">
          <a:xfrm>
            <a:off x="395288" y="5300663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说一说</a:t>
            </a: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285720" y="5657671"/>
            <a:ext cx="439102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      利用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折叠重合的知识说明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以上结论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成立的理由。（小组交流）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395288" y="3357563"/>
            <a:ext cx="3402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OA=OA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AA′⊥MN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323850" y="4365625"/>
            <a:ext cx="424815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      用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刻度尺和半圆仪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量一量，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和你的猜想是否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一致？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290" name="WordArt 46"/>
          <p:cNvSpPr>
            <a:spLocks noChangeArrowheads="1" noChangeShapeType="1" noTextEdit="1"/>
          </p:cNvSpPr>
          <p:nvPr/>
        </p:nvSpPr>
        <p:spPr bwMode="auto">
          <a:xfrm>
            <a:off x="5003800" y="0"/>
            <a:ext cx="41402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快速 高效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6" grpId="0"/>
      <p:bldP spid="10264" grpId="0" animBg="1"/>
      <p:bldP spid="10265" grpId="0" animBg="1"/>
      <p:bldP spid="10267" grpId="0" animBg="1"/>
      <p:bldP spid="10269" grpId="0"/>
      <p:bldP spid="10270" grpId="0"/>
      <p:bldP spid="10271" grpId="0"/>
      <p:bldP spid="10275" grpId="0" animBg="1"/>
      <p:bldP spid="10276" grpId="0"/>
      <p:bldP spid="10259" grpId="0" animBg="1"/>
      <p:bldP spid="10260" grpId="0" animBg="1"/>
      <p:bldP spid="10261" grpId="0" animBg="1"/>
      <p:bldP spid="10281" grpId="0"/>
      <p:bldP spid="10283" grpId="0"/>
      <p:bldP spid="10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/>
          <p:cNvSpPr>
            <a:spLocks noChangeArrowheads="1"/>
          </p:cNvSpPr>
          <p:nvPr/>
        </p:nvSpPr>
        <p:spPr bwMode="auto">
          <a:xfrm>
            <a:off x="4211638" y="3211513"/>
            <a:ext cx="4608512" cy="34575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4645025" y="3571875"/>
            <a:ext cx="3671888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1" name="Oval 7"/>
          <p:cNvSpPr>
            <a:spLocks noChangeAspect="1" noChangeArrowheads="1"/>
          </p:cNvSpPr>
          <p:nvPr/>
        </p:nvSpPr>
        <p:spPr bwMode="auto">
          <a:xfrm flipH="1" flipV="1">
            <a:off x="7842250" y="4868863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2" name="Oval 8"/>
          <p:cNvSpPr>
            <a:spLocks noChangeAspect="1" noChangeArrowheads="1"/>
          </p:cNvSpPr>
          <p:nvPr/>
        </p:nvSpPr>
        <p:spPr bwMode="auto">
          <a:xfrm flipH="1" flipV="1">
            <a:off x="5100638" y="4887913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3" name="Oval 9"/>
          <p:cNvSpPr>
            <a:spLocks noChangeAspect="1" noChangeArrowheads="1"/>
          </p:cNvSpPr>
          <p:nvPr/>
        </p:nvSpPr>
        <p:spPr bwMode="auto">
          <a:xfrm flipH="1" flipV="1">
            <a:off x="7264400" y="4321175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4" name="Oval 10"/>
          <p:cNvSpPr>
            <a:spLocks noChangeAspect="1" noChangeArrowheads="1"/>
          </p:cNvSpPr>
          <p:nvPr/>
        </p:nvSpPr>
        <p:spPr bwMode="auto">
          <a:xfrm flipH="1" flipV="1">
            <a:off x="5683250" y="4321175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5" name="Oval 11"/>
          <p:cNvSpPr>
            <a:spLocks noChangeAspect="1" noChangeArrowheads="1"/>
          </p:cNvSpPr>
          <p:nvPr/>
        </p:nvSpPr>
        <p:spPr bwMode="auto">
          <a:xfrm flipH="1" flipV="1">
            <a:off x="7050088" y="5969000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6" name="Oval 12"/>
          <p:cNvSpPr>
            <a:spLocks noChangeAspect="1" noChangeArrowheads="1"/>
          </p:cNvSpPr>
          <p:nvPr/>
        </p:nvSpPr>
        <p:spPr bwMode="auto">
          <a:xfrm flipH="1" flipV="1">
            <a:off x="5888038" y="5964238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>
            <a:off x="6516688" y="3571875"/>
            <a:ext cx="0" cy="27368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0425" y="60198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724525" y="43640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1311" name="Group 47"/>
          <p:cNvGrpSpPr/>
          <p:nvPr/>
        </p:nvGrpSpPr>
        <p:grpSpPr bwMode="auto">
          <a:xfrm>
            <a:off x="5148263" y="4349750"/>
            <a:ext cx="2749550" cy="1670050"/>
            <a:chOff x="3243" y="2740"/>
            <a:chExt cx="1732" cy="1052"/>
          </a:xfrm>
        </p:grpSpPr>
        <p:sp>
          <p:nvSpPr>
            <p:cNvPr id="12301" name="Line 17"/>
            <p:cNvSpPr>
              <a:spLocks noChangeShapeType="1"/>
            </p:cNvSpPr>
            <p:nvPr/>
          </p:nvSpPr>
          <p:spPr bwMode="auto">
            <a:xfrm flipH="1" flipV="1">
              <a:off x="4604" y="2749"/>
              <a:ext cx="371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grpSp>
          <p:nvGrpSpPr>
            <p:cNvPr id="12302" name="Group 46"/>
            <p:cNvGrpSpPr/>
            <p:nvPr/>
          </p:nvGrpSpPr>
          <p:grpSpPr bwMode="auto">
            <a:xfrm>
              <a:off x="3243" y="2740"/>
              <a:ext cx="1724" cy="1052"/>
              <a:chOff x="3243" y="2740"/>
              <a:chExt cx="1724" cy="1052"/>
            </a:xfrm>
          </p:grpSpPr>
          <p:sp>
            <p:nvSpPr>
              <p:cNvPr id="12303" name="Line 16"/>
              <p:cNvSpPr>
                <a:spLocks noChangeShapeType="1"/>
              </p:cNvSpPr>
              <p:nvPr/>
            </p:nvSpPr>
            <p:spPr bwMode="auto">
              <a:xfrm flipV="1">
                <a:off x="3243" y="2746"/>
                <a:ext cx="36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12304" name="Line 18"/>
              <p:cNvSpPr>
                <a:spLocks noChangeShapeType="1"/>
              </p:cNvSpPr>
              <p:nvPr/>
            </p:nvSpPr>
            <p:spPr bwMode="auto">
              <a:xfrm>
                <a:off x="3243" y="3112"/>
                <a:ext cx="496" cy="6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12305" name="Line 19"/>
              <p:cNvSpPr>
                <a:spLocks noChangeShapeType="1"/>
              </p:cNvSpPr>
              <p:nvPr/>
            </p:nvSpPr>
            <p:spPr bwMode="auto">
              <a:xfrm flipH="1">
                <a:off x="4471" y="3109"/>
                <a:ext cx="496" cy="6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12306" name="Line 20"/>
              <p:cNvSpPr>
                <a:spLocks noChangeShapeType="1"/>
              </p:cNvSpPr>
              <p:nvPr/>
            </p:nvSpPr>
            <p:spPr bwMode="auto">
              <a:xfrm>
                <a:off x="3607" y="2740"/>
                <a:ext cx="135" cy="10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12307" name="Line 21"/>
              <p:cNvSpPr>
                <a:spLocks noChangeShapeType="1"/>
              </p:cNvSpPr>
              <p:nvPr/>
            </p:nvSpPr>
            <p:spPr bwMode="auto">
              <a:xfrm flipH="1">
                <a:off x="4462" y="2743"/>
                <a:ext cx="132" cy="10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5364163" y="4003675"/>
            <a:ext cx="61277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7339013" y="4003675"/>
            <a:ext cx="7969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A′</a:t>
            </a:r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4860925" y="4940300"/>
            <a:ext cx="6826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7812088" y="4940300"/>
            <a:ext cx="10080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B′</a:t>
            </a: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5795963" y="5948363"/>
            <a:ext cx="61277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6948488" y="5948363"/>
            <a:ext cx="900112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C′</a:t>
            </a:r>
          </a:p>
        </p:txBody>
      </p:sp>
      <p:sp>
        <p:nvSpPr>
          <p:cNvPr id="12314" name="Text Box 28"/>
          <p:cNvSpPr txBox="1">
            <a:spLocks noChangeArrowheads="1"/>
          </p:cNvSpPr>
          <p:nvPr/>
        </p:nvSpPr>
        <p:spPr bwMode="auto">
          <a:xfrm>
            <a:off x="6335713" y="3276600"/>
            <a:ext cx="61277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rPr>
              <a:t>M</a:t>
            </a:r>
          </a:p>
        </p:txBody>
      </p:sp>
      <p:sp>
        <p:nvSpPr>
          <p:cNvPr id="12315" name="Text Box 29"/>
          <p:cNvSpPr txBox="1">
            <a:spLocks noChangeArrowheads="1"/>
          </p:cNvSpPr>
          <p:nvPr/>
        </p:nvSpPr>
        <p:spPr bwMode="auto">
          <a:xfrm>
            <a:off x="6335713" y="6300788"/>
            <a:ext cx="61277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rPr>
              <a:t>N</a:t>
            </a:r>
          </a:p>
        </p:txBody>
      </p:sp>
      <p:sp>
        <p:nvSpPr>
          <p:cNvPr id="12316" name="WordArt 30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3960813" cy="574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活动</a:t>
            </a:r>
            <a:r>
              <a:rPr lang="zh-CN" alt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一：实验</a:t>
            </a:r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与探究 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0" y="1196975"/>
            <a:ext cx="870943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）把一张纸对折后扎出三个不在同一条直线上的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小孔，把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纸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展开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铺平，把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得到的三对对应点分别记为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C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，折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痕记为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B </a:t>
            </a:r>
            <a:r>
              <a:rPr lang="en-US" altLang="zh-CN" sz="2400" b="1" dirty="0" err="1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CC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各与对称轴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有什么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关系？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288" name="WordArt 32"/>
          <p:cNvSpPr>
            <a:spLocks noChangeArrowheads="1" noChangeShapeType="1" noTextEdit="1"/>
          </p:cNvSpPr>
          <p:nvPr/>
        </p:nvSpPr>
        <p:spPr bwMode="auto">
          <a:xfrm>
            <a:off x="395288" y="765175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想一想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0" y="3929066"/>
            <a:ext cx="366158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      用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折叠、扎孔的方法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验证你的结论。</a:t>
            </a:r>
          </a:p>
        </p:txBody>
      </p:sp>
      <p:sp>
        <p:nvSpPr>
          <p:cNvPr id="11290" name="WordArt 35"/>
          <p:cNvSpPr>
            <a:spLocks noChangeArrowheads="1" noChangeShapeType="1" noTextEdit="1"/>
          </p:cNvSpPr>
          <p:nvPr/>
        </p:nvSpPr>
        <p:spPr bwMode="auto">
          <a:xfrm>
            <a:off x="395288" y="3429000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验一验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0" y="5229225"/>
            <a:ext cx="435568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）连接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DD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，交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于点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你发现线段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DD′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与直线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具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有怎样的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关系？利用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折叠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重合的知识说明理由。</a:t>
            </a:r>
          </a:p>
        </p:txBody>
      </p:sp>
      <p:sp>
        <p:nvSpPr>
          <p:cNvPr id="11292" name="WordArt 37"/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说一说</a:t>
            </a:r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5470525" y="537368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7499350" y="537368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5086350" y="5445125"/>
            <a:ext cx="3492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7596188" y="5373688"/>
            <a:ext cx="47160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 ′</a:t>
            </a:r>
          </a:p>
        </p:txBody>
      </p:sp>
      <p:sp>
        <p:nvSpPr>
          <p:cNvPr id="6" name="Line 42"/>
          <p:cNvSpPr>
            <a:spLocks noChangeShapeType="1"/>
          </p:cNvSpPr>
          <p:nvPr/>
        </p:nvSpPr>
        <p:spPr bwMode="auto">
          <a:xfrm>
            <a:off x="5508625" y="5432425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6469063" y="5394325"/>
            <a:ext cx="3365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0" y="2276475"/>
            <a:ext cx="9648825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分别连接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BC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CA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A′B′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B′C′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C′A′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，在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△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ABC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的一条边上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任取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一点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，想一想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与点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关于直线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MN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成轴对称的点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D′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的位置在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哪？为什么？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5148263" y="492918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475413" y="5940425"/>
            <a:ext cx="36353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</a:t>
            </a: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481763" y="4298950"/>
            <a:ext cx="3397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6499225" y="4876800"/>
            <a:ext cx="32543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/>
      <p:bldP spid="11288" grpId="0" animBg="1"/>
      <p:bldP spid="11298" grpId="0"/>
      <p:bldP spid="11290" grpId="0" animBg="1"/>
      <p:bldP spid="11300" grpId="0"/>
      <p:bldP spid="11292" grpId="0" animBg="1"/>
      <p:bldP spid="11302" grpId="0" animBg="1"/>
      <p:bldP spid="11303" grpId="0" animBg="1"/>
      <p:bldP spid="4" grpId="0"/>
      <p:bldP spid="5" grpId="0"/>
      <p:bldP spid="7" grpId="0"/>
      <p:bldP spid="8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2"/>
          <p:cNvGrpSpPr/>
          <p:nvPr/>
        </p:nvGrpSpPr>
        <p:grpSpPr bwMode="auto">
          <a:xfrm>
            <a:off x="4211638" y="3211513"/>
            <a:ext cx="4608512" cy="3457575"/>
            <a:chOff x="2857" y="1888"/>
            <a:chExt cx="2903" cy="2178"/>
          </a:xfrm>
        </p:grpSpPr>
        <p:sp>
          <p:nvSpPr>
            <p:cNvPr id="13314" name="Rectangle 3"/>
            <p:cNvSpPr>
              <a:spLocks noChangeArrowheads="1"/>
            </p:cNvSpPr>
            <p:nvPr/>
          </p:nvSpPr>
          <p:spPr bwMode="auto">
            <a:xfrm>
              <a:off x="2857" y="1888"/>
              <a:ext cx="2903" cy="217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15" name="Rectangle 4"/>
            <p:cNvSpPr>
              <a:spLocks noChangeArrowheads="1"/>
            </p:cNvSpPr>
            <p:nvPr/>
          </p:nvSpPr>
          <p:spPr bwMode="auto">
            <a:xfrm>
              <a:off x="3130" y="2115"/>
              <a:ext cx="2313" cy="17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16" name="Oval 5"/>
            <p:cNvSpPr>
              <a:spLocks noChangeAspect="1" noChangeArrowheads="1"/>
            </p:cNvSpPr>
            <p:nvPr/>
          </p:nvSpPr>
          <p:spPr bwMode="auto">
            <a:xfrm flipH="1" flipV="1">
              <a:off x="5144" y="293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17" name="Oval 6"/>
            <p:cNvSpPr>
              <a:spLocks noChangeAspect="1" noChangeArrowheads="1"/>
            </p:cNvSpPr>
            <p:nvPr/>
          </p:nvSpPr>
          <p:spPr bwMode="auto">
            <a:xfrm flipH="1" flipV="1">
              <a:off x="3417" y="2944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18" name="Oval 7"/>
            <p:cNvSpPr>
              <a:spLocks noChangeAspect="1" noChangeArrowheads="1"/>
            </p:cNvSpPr>
            <p:nvPr/>
          </p:nvSpPr>
          <p:spPr bwMode="auto">
            <a:xfrm flipH="1" flipV="1">
              <a:off x="4780" y="2587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19" name="Oval 8"/>
            <p:cNvSpPr>
              <a:spLocks noChangeAspect="1" noChangeArrowheads="1"/>
            </p:cNvSpPr>
            <p:nvPr/>
          </p:nvSpPr>
          <p:spPr bwMode="auto">
            <a:xfrm flipH="1" flipV="1">
              <a:off x="3784" y="2587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0" name="Oval 9"/>
            <p:cNvSpPr>
              <a:spLocks noChangeAspect="1" noChangeArrowheads="1"/>
            </p:cNvSpPr>
            <p:nvPr/>
          </p:nvSpPr>
          <p:spPr bwMode="auto">
            <a:xfrm flipH="1" flipV="1">
              <a:off x="4645" y="3625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1" name="Oval 10"/>
            <p:cNvSpPr>
              <a:spLocks noChangeAspect="1" noChangeArrowheads="1"/>
            </p:cNvSpPr>
            <p:nvPr/>
          </p:nvSpPr>
          <p:spPr bwMode="auto">
            <a:xfrm flipH="1" flipV="1">
              <a:off x="3913" y="362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2" name="Line 11"/>
            <p:cNvSpPr>
              <a:spLocks noChangeShapeType="1"/>
            </p:cNvSpPr>
            <p:nvPr/>
          </p:nvSpPr>
          <p:spPr bwMode="auto">
            <a:xfrm>
              <a:off x="4309" y="2115"/>
              <a:ext cx="0" cy="17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3" name="Line 12"/>
            <p:cNvSpPr>
              <a:spLocks noChangeShapeType="1"/>
            </p:cNvSpPr>
            <p:nvPr/>
          </p:nvSpPr>
          <p:spPr bwMode="auto">
            <a:xfrm>
              <a:off x="3946" y="3657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4" name="Line 13"/>
            <p:cNvSpPr>
              <a:spLocks noChangeShapeType="1"/>
            </p:cNvSpPr>
            <p:nvPr/>
          </p:nvSpPr>
          <p:spPr bwMode="auto">
            <a:xfrm>
              <a:off x="3810" y="2614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5" name="Line 14"/>
            <p:cNvSpPr>
              <a:spLocks noChangeShapeType="1"/>
            </p:cNvSpPr>
            <p:nvPr/>
          </p:nvSpPr>
          <p:spPr bwMode="auto">
            <a:xfrm flipV="1">
              <a:off x="3447" y="2611"/>
              <a:ext cx="364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6" name="Line 15"/>
            <p:cNvSpPr>
              <a:spLocks noChangeShapeType="1"/>
            </p:cNvSpPr>
            <p:nvPr/>
          </p:nvSpPr>
          <p:spPr bwMode="auto">
            <a:xfrm flipH="1" flipV="1">
              <a:off x="4808" y="2614"/>
              <a:ext cx="371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7" name="Line 16"/>
            <p:cNvSpPr>
              <a:spLocks noChangeShapeType="1"/>
            </p:cNvSpPr>
            <p:nvPr/>
          </p:nvSpPr>
          <p:spPr bwMode="auto">
            <a:xfrm>
              <a:off x="3447" y="2977"/>
              <a:ext cx="496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8" name="Line 17"/>
            <p:cNvSpPr>
              <a:spLocks noChangeShapeType="1"/>
            </p:cNvSpPr>
            <p:nvPr/>
          </p:nvSpPr>
          <p:spPr bwMode="auto">
            <a:xfrm flipH="1">
              <a:off x="4675" y="2974"/>
              <a:ext cx="496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29" name="Line 18"/>
            <p:cNvSpPr>
              <a:spLocks noChangeShapeType="1"/>
            </p:cNvSpPr>
            <p:nvPr/>
          </p:nvSpPr>
          <p:spPr bwMode="auto">
            <a:xfrm>
              <a:off x="3811" y="2605"/>
              <a:ext cx="135" cy="10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30" name="Line 19"/>
            <p:cNvSpPr>
              <a:spLocks noChangeShapeType="1"/>
            </p:cNvSpPr>
            <p:nvPr/>
          </p:nvSpPr>
          <p:spPr bwMode="auto">
            <a:xfrm flipH="1">
              <a:off x="4666" y="2608"/>
              <a:ext cx="132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auto">
            <a:xfrm>
              <a:off x="3583" y="2387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13332" name="Text Box 21"/>
            <p:cNvSpPr txBox="1">
              <a:spLocks noChangeArrowheads="1"/>
            </p:cNvSpPr>
            <p:nvPr/>
          </p:nvSpPr>
          <p:spPr bwMode="auto">
            <a:xfrm>
              <a:off x="4827" y="2387"/>
              <a:ext cx="50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A′</a:t>
              </a:r>
            </a:p>
          </p:txBody>
        </p:sp>
        <p:sp>
          <p:nvSpPr>
            <p:cNvPr id="13333" name="Text Box 22"/>
            <p:cNvSpPr txBox="1">
              <a:spLocks noChangeArrowheads="1"/>
            </p:cNvSpPr>
            <p:nvPr/>
          </p:nvSpPr>
          <p:spPr bwMode="auto">
            <a:xfrm>
              <a:off x="3266" y="2977"/>
              <a:ext cx="43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B</a:t>
              </a:r>
            </a:p>
          </p:txBody>
        </p:sp>
        <p:sp>
          <p:nvSpPr>
            <p:cNvPr id="13334" name="Text Box 23"/>
            <p:cNvSpPr txBox="1">
              <a:spLocks noChangeArrowheads="1"/>
            </p:cNvSpPr>
            <p:nvPr/>
          </p:nvSpPr>
          <p:spPr bwMode="auto">
            <a:xfrm>
              <a:off x="5125" y="2977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B′</a:t>
              </a:r>
            </a:p>
          </p:txBody>
        </p:sp>
        <p:sp>
          <p:nvSpPr>
            <p:cNvPr id="13335" name="Text Box 24"/>
            <p:cNvSpPr txBox="1">
              <a:spLocks noChangeArrowheads="1"/>
            </p:cNvSpPr>
            <p:nvPr/>
          </p:nvSpPr>
          <p:spPr bwMode="auto">
            <a:xfrm>
              <a:off x="3855" y="3612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13336" name="Text Box 25"/>
            <p:cNvSpPr txBox="1">
              <a:spLocks noChangeArrowheads="1"/>
            </p:cNvSpPr>
            <p:nvPr/>
          </p:nvSpPr>
          <p:spPr bwMode="auto">
            <a:xfrm>
              <a:off x="4581" y="3612"/>
              <a:ext cx="56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C′</a:t>
              </a:r>
            </a:p>
          </p:txBody>
        </p:sp>
        <p:sp>
          <p:nvSpPr>
            <p:cNvPr id="13337" name="Text Box 26"/>
            <p:cNvSpPr txBox="1">
              <a:spLocks noChangeArrowheads="1"/>
            </p:cNvSpPr>
            <p:nvPr/>
          </p:nvSpPr>
          <p:spPr bwMode="auto">
            <a:xfrm>
              <a:off x="4195" y="1929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M</a:t>
              </a:r>
            </a:p>
          </p:txBody>
        </p:sp>
        <p:sp>
          <p:nvSpPr>
            <p:cNvPr id="13338" name="Text Box 27"/>
            <p:cNvSpPr txBox="1">
              <a:spLocks noChangeArrowheads="1"/>
            </p:cNvSpPr>
            <p:nvPr/>
          </p:nvSpPr>
          <p:spPr bwMode="auto">
            <a:xfrm>
              <a:off x="4195" y="3834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N</a:t>
              </a:r>
            </a:p>
          </p:txBody>
        </p:sp>
      </p:grpSp>
      <p:sp>
        <p:nvSpPr>
          <p:cNvPr id="13339" name="WordArt 28"/>
          <p:cNvSpPr>
            <a:spLocks noChangeArrowheads="1" noChangeShapeType="1" noTextEdit="1"/>
          </p:cNvSpPr>
          <p:nvPr/>
        </p:nvSpPr>
        <p:spPr bwMode="auto">
          <a:xfrm>
            <a:off x="179388" y="476250"/>
            <a:ext cx="3960812" cy="574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得出</a:t>
            </a:r>
            <a:r>
              <a:rPr lang="zh-CN" alt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结论：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3340" name="Oval 35"/>
          <p:cNvSpPr>
            <a:spLocks noChangeArrowheads="1"/>
          </p:cNvSpPr>
          <p:nvPr/>
        </p:nvSpPr>
        <p:spPr bwMode="auto">
          <a:xfrm>
            <a:off x="5470525" y="537368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3341" name="Oval 36"/>
          <p:cNvSpPr>
            <a:spLocks noChangeArrowheads="1"/>
          </p:cNvSpPr>
          <p:nvPr/>
        </p:nvSpPr>
        <p:spPr bwMode="auto">
          <a:xfrm>
            <a:off x="7499350" y="537368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3342" name="Rectangle 37"/>
          <p:cNvSpPr>
            <a:spLocks noChangeArrowheads="1"/>
          </p:cNvSpPr>
          <p:nvPr/>
        </p:nvSpPr>
        <p:spPr bwMode="auto">
          <a:xfrm>
            <a:off x="5086350" y="5445125"/>
            <a:ext cx="3492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13343" name="Rectangle 38"/>
          <p:cNvSpPr>
            <a:spLocks noChangeArrowheads="1"/>
          </p:cNvSpPr>
          <p:nvPr/>
        </p:nvSpPr>
        <p:spPr bwMode="auto">
          <a:xfrm>
            <a:off x="7596188" y="5373688"/>
            <a:ext cx="47160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 ′</a:t>
            </a:r>
          </a:p>
        </p:txBody>
      </p:sp>
      <p:sp>
        <p:nvSpPr>
          <p:cNvPr id="13344" name="Line 39"/>
          <p:cNvSpPr>
            <a:spLocks noChangeShapeType="1"/>
          </p:cNvSpPr>
          <p:nvPr/>
        </p:nvSpPr>
        <p:spPr bwMode="auto">
          <a:xfrm>
            <a:off x="5508625" y="5432425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3345" name="Rectangle 40"/>
          <p:cNvSpPr>
            <a:spLocks noChangeArrowheads="1"/>
          </p:cNvSpPr>
          <p:nvPr/>
        </p:nvSpPr>
        <p:spPr bwMode="auto">
          <a:xfrm>
            <a:off x="6469063" y="5394325"/>
            <a:ext cx="3365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</a:p>
        </p:txBody>
      </p:sp>
      <p:sp>
        <p:nvSpPr>
          <p:cNvPr id="12298" name="Rectangle 41"/>
          <p:cNvSpPr>
            <a:spLocks noChangeArrowheads="1"/>
          </p:cNvSpPr>
          <p:nvPr/>
        </p:nvSpPr>
        <p:spPr bwMode="auto">
          <a:xfrm>
            <a:off x="395288" y="1125538"/>
            <a:ext cx="8153400" cy="2043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通过以上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探究，我们</a:t>
            </a: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可以归纳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出：</a:t>
            </a:r>
            <a:endParaRPr lang="zh-CN" altLang="en-US" sz="32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  </a:t>
            </a:r>
            <a:r>
              <a:rPr lang="zh-CN" altLang="en-US" sz="32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轴对称的两个图形</a:t>
            </a:r>
            <a:r>
              <a:rPr lang="zh-CN" altLang="en-US" sz="32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中，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对应点的连线被对称轴</a:t>
            </a:r>
            <a:r>
              <a:rPr lang="zh-CN" altLang="en-US" sz="3200" b="1" u="sng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4932363" y="2565400"/>
            <a:ext cx="18161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垂直平分</a:t>
            </a:r>
          </a:p>
        </p:txBody>
      </p:sp>
      <p:sp>
        <p:nvSpPr>
          <p:cNvPr id="13348" name="Line 43"/>
          <p:cNvSpPr>
            <a:spLocks noChangeShapeType="1"/>
          </p:cNvSpPr>
          <p:nvPr/>
        </p:nvSpPr>
        <p:spPr bwMode="auto">
          <a:xfrm>
            <a:off x="5148263" y="492918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95288" y="3573463"/>
            <a:ext cx="3529012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经历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探索轴对称的基本性质的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过程，理解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轴对称的基本性质。</a:t>
            </a:r>
          </a:p>
        </p:txBody>
      </p:sp>
      <p:sp>
        <p:nvSpPr>
          <p:cNvPr id="13350" name="Rectangle 43"/>
          <p:cNvSpPr>
            <a:spLocks noChangeArrowheads="1"/>
          </p:cNvSpPr>
          <p:nvPr/>
        </p:nvSpPr>
        <p:spPr bwMode="auto">
          <a:xfrm>
            <a:off x="6475413" y="5940425"/>
            <a:ext cx="36353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</a:t>
            </a:r>
          </a:p>
        </p:txBody>
      </p:sp>
      <p:sp>
        <p:nvSpPr>
          <p:cNvPr id="13351" name="Rectangle 43"/>
          <p:cNvSpPr>
            <a:spLocks noChangeArrowheads="1"/>
          </p:cNvSpPr>
          <p:nvPr/>
        </p:nvSpPr>
        <p:spPr bwMode="auto">
          <a:xfrm>
            <a:off x="6481763" y="4298950"/>
            <a:ext cx="3397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13352" name="Rectangle 43"/>
          <p:cNvSpPr>
            <a:spLocks noChangeArrowheads="1"/>
          </p:cNvSpPr>
          <p:nvPr/>
        </p:nvSpPr>
        <p:spPr bwMode="auto">
          <a:xfrm>
            <a:off x="6499225" y="4876800"/>
            <a:ext cx="32543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6751638" y="763588"/>
            <a:ext cx="1944687" cy="1079500"/>
          </a:xfrm>
          <a:prstGeom prst="cloudCallout">
            <a:avLst>
              <a:gd name="adj1" fmla="val -101231"/>
              <a:gd name="adj2" fmla="val 81208"/>
            </a:avLst>
          </a:prstGeom>
          <a:gradFill rotWithShape="1">
            <a:gsLst>
              <a:gs pos="0">
                <a:srgbClr val="00CC00"/>
              </a:gs>
              <a:gs pos="50000">
                <a:srgbClr val="66FF99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探究</a:t>
            </a:r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方法</a:t>
            </a:r>
          </a:p>
        </p:txBody>
      </p:sp>
      <p:grpSp>
        <p:nvGrpSpPr>
          <p:cNvPr id="43" name="Group 23"/>
          <p:cNvGrpSpPr/>
          <p:nvPr/>
        </p:nvGrpSpPr>
        <p:grpSpPr bwMode="auto">
          <a:xfrm>
            <a:off x="6299200" y="692150"/>
            <a:ext cx="2520950" cy="1728788"/>
            <a:chOff x="4059" y="2160"/>
            <a:chExt cx="1588" cy="1089"/>
          </a:xfrm>
        </p:grpSpPr>
        <p:sp>
          <p:nvSpPr>
            <p:cNvPr id="13355" name="AutoShape 17"/>
            <p:cNvSpPr>
              <a:spLocks noChangeArrowheads="1"/>
            </p:cNvSpPr>
            <p:nvPr/>
          </p:nvSpPr>
          <p:spPr bwMode="auto">
            <a:xfrm>
              <a:off x="4059" y="2160"/>
              <a:ext cx="1588" cy="1089"/>
            </a:xfrm>
            <a:prstGeom prst="cloudCallout">
              <a:avLst>
                <a:gd name="adj1" fmla="val -59824"/>
                <a:gd name="adj2" fmla="val 18227"/>
              </a:avLst>
            </a:prstGeom>
            <a:gradFill rotWithShape="1">
              <a:gsLst>
                <a:gs pos="0">
                  <a:srgbClr val="00FF00"/>
                </a:gs>
                <a:gs pos="50000">
                  <a:srgbClr val="FFFF00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356" name="Text Box 19"/>
            <p:cNvSpPr txBox="1">
              <a:spLocks noChangeArrowheads="1"/>
            </p:cNvSpPr>
            <p:nvPr/>
          </p:nvSpPr>
          <p:spPr bwMode="auto">
            <a:xfrm>
              <a:off x="4136" y="2328"/>
              <a:ext cx="1466" cy="7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由简单到复杂</a:t>
              </a:r>
            </a:p>
            <a:p>
              <a:pPr algn="ctr"/>
              <a:r>
                <a:rPr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由特殊到一般</a:t>
              </a:r>
            </a:p>
            <a:p>
              <a:pPr algn="ctr"/>
              <a:endParaRPr lang="en-US" altLang="zh-CN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5402" grpId="0"/>
      <p:bldP spid="15405" grpId="0"/>
      <p:bldP spid="4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中文母版（无彩条）</Template>
  <TotalTime>0</TotalTime>
  <Words>1008</Words>
  <Application>Microsoft Office PowerPoint</Application>
  <PresentationFormat>全屏显示(4:3)</PresentationFormat>
  <Paragraphs>211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华文行楷</vt:lpstr>
      <vt:lpstr>华文隶书</vt:lpstr>
      <vt:lpstr>楷体</vt:lpstr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Equation.3</vt:lpstr>
      <vt:lpstr>轴对称的基本性质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2017-09-05T08:19:00Z</dcterms:created>
  <dcterms:modified xsi:type="dcterms:W3CDTF">2023-01-16T21:00:07Z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7DECAC41F1014F33B108D7085FE392E2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