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55A00-25C4-4C91-BC5C-C28B69ED16B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7EF26-8E3A-40FA-877F-84BE995D85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A488-255E-4C19-9815-B542E70ABA9C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9F3AC3-C58D-4FC2-A0C0-6C2EF2E0713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3BB166-B55E-439A-8C5E-E56BA2590B3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D6130B-2ADB-44F7-B182-FBC44BA55D0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6BAEE2-FFD7-4767-BC2D-3402002F69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BB20DD-22D9-4B3C-BB9D-39CC6FE1AE0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2AE824-8315-461A-9989-587966C0D3C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DEA47A-E017-4FC1-8A30-37D7A62EE4F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1811D6-5C7C-4762-83AA-8FA1D9ACF1B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7157E1-35FF-45EF-AC9D-14B491FEC4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AD4189-784D-4E76-AB2F-A9E60EC6F6C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59C158-EC98-4D53-9553-78FE281353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FC8986-5A8A-4695-9654-0C0079FE6F9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-1513" y="138996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Arial Narrow" panose="020B0606020202030204" pitchFamily="34" charset="0"/>
                <a:ea typeface="方正美黑简体" pitchFamily="65" charset="-122"/>
              </a:rPr>
              <a:t>Unit 4</a:t>
            </a:r>
            <a:r>
              <a:rPr lang="zh-CN" altLang="en-US" sz="4800" b="1" dirty="0">
                <a:solidFill>
                  <a:srgbClr val="000000"/>
                </a:solidFill>
                <a:latin typeface="Arial Narrow" panose="020B0606020202030204" pitchFamily="34" charset="0"/>
                <a:ea typeface="方正美黑简体" pitchFamily="65" charset="-122"/>
              </a:rPr>
              <a:t>  </a:t>
            </a:r>
            <a:r>
              <a:rPr lang="en-US" altLang="zh-CN" sz="4800" b="1" dirty="0">
                <a:solidFill>
                  <a:srgbClr val="000000"/>
                </a:solidFill>
                <a:latin typeface="Arial Narrow" panose="020B0606020202030204" pitchFamily="34" charset="0"/>
                <a:ea typeface="方正美黑简体" pitchFamily="65" charset="-122"/>
              </a:rPr>
              <a:t>Where's my schoolbag?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850995" y="3079493"/>
            <a:ext cx="31181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Self Check</a:t>
            </a:r>
            <a:endParaRPr lang="en-US" altLang="zh-CN" sz="44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4356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1371600" y="19812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6248400" y="1905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but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371600" y="2743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6248400" y="2667000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hers 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295400" y="3505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 </a:t>
            </a:r>
          </a:p>
        </p:txBody>
      </p:sp>
      <p:graphicFrame>
        <p:nvGraphicFramePr>
          <p:cNvPr id="228359" name="Object 7"/>
          <p:cNvGraphicFramePr>
            <a:graphicFrameLocks noChangeAspect="1"/>
          </p:cNvGraphicFramePr>
          <p:nvPr/>
        </p:nvGraphicFramePr>
        <p:xfrm>
          <a:off x="609600" y="1219200"/>
          <a:ext cx="8356600" cy="545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8710930" imgH="5680710" progId="Word.Document.8">
                  <p:embed/>
                </p:oleObj>
              </mc:Choice>
              <mc:Fallback>
                <p:oleObj name="文档" r:id="rId3" imgW="8710930" imgH="568071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8356600" cy="545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7315200" y="3505200"/>
            <a:ext cx="684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asks 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1295400" y="4267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038600" y="4953000"/>
            <a:ext cx="712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 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1371600" y="5775325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6858000" y="5715000"/>
            <a:ext cx="1539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grandparents'</a:t>
            </a:r>
          </a:p>
        </p:txBody>
      </p:sp>
      <p:pic>
        <p:nvPicPr>
          <p:cNvPr id="228365" name="Picture 13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  <p:bldP spid="228355" grpId="0"/>
      <p:bldP spid="228356" grpId="0"/>
      <p:bldP spid="228357" grpId="0"/>
      <p:bldP spid="228358" grpId="0"/>
      <p:bldP spid="228360" grpId="0"/>
      <p:bldP spid="228361" grpId="0"/>
      <p:bldP spid="228362" grpId="0"/>
      <p:bldP spid="228363" grpId="0"/>
      <p:bldP spid="228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09600" y="15240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六、完形填空。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photo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room.The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tape player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table.The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tapes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bookcase.Where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pencils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on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table.They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pencil box.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 my pencil box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in my schoolbag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English books are in the schoolbag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too.Oh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where's my dog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49.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know.I'm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50.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boy.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4724400" y="2057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9144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39624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80010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2590800" y="2971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6019800" y="2971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990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4038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8077200" y="3886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2209800" y="4343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  <p:bldP spid="229385" grpId="0"/>
      <p:bldP spid="229386" grpId="0"/>
      <p:bldP spid="229387" grpId="0"/>
      <p:bldP spid="229388" grpId="0"/>
      <p:bldP spid="2293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A.your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his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A.isn't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aren't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46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to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under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A.What's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Where's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How's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A.It is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 are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it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A.isn't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aren't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don't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A.good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nice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tidy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5800" y="16764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七、阅读理解。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is a room in Kate's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house.There's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) a big bed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table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computer and some chairs in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it.There's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 red pen and some books on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table.There's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 picture on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wall.Kate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room.She's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looking at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picture.Her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father and mother are in the school.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in the room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bed.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table and some chairs.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bed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table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computer and some chairs.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4267200" y="4495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5800" y="16002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on the table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 pen.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Some books.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 pen and some books.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53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________ is in the room.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Kate's father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Kate's mother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Kate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54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What color is the pen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Red.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Green.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 don't know.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4038600" y="1676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1752600" y="3124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267200" y="4419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/>
      <p:bldP spid="232453" grpId="0"/>
      <p:bldP spid="2324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609600" y="175260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Kate's father and mother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They're in the room.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They're in the school.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 don't know.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5715000" y="1828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609600" y="13716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Gina.I'm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tidy.In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room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pencil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desk.The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zh-CN" altLang="en-US" sz="20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too.The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notebook is on the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sofa.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baseball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my bed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my keys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in the bookcase.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请根据短文内容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完成下列任务。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Gina tidy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is.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 is.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 isn't.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3352800" y="4191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609600" y="17526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请将画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部分合并为一个句子。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请将画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的句子变为一般疑问句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并作肯定回答。</a:t>
            </a:r>
            <a:endParaRPr lang="zh-CN" altLang="en-US" sz="20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Is the notebook on the sofa?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it is.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请对画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的部分提问。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557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The pencil box and the English book are on the desk.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1219200" y="4572000"/>
            <a:ext cx="238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Where's the baseball?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3505200" y="2362200"/>
            <a:ext cx="1247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pencil box</a:t>
            </a:r>
          </a:p>
        </p:txBody>
      </p:sp>
      <p:graphicFrame>
        <p:nvGraphicFramePr>
          <p:cNvPr id="236548" name="Group 4"/>
          <p:cNvGraphicFramePr>
            <a:graphicFrameLocks noGrp="1"/>
          </p:cNvGraphicFramePr>
          <p:nvPr/>
        </p:nvGraphicFramePr>
        <p:xfrm>
          <a:off x="990600" y="1676400"/>
          <a:ext cx="7153275" cy="4073527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Things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物品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Where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(2)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(3)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(4)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(5)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6578" name="Text Box 34"/>
          <p:cNvSpPr txBox="1">
            <a:spLocks noChangeArrowheads="1"/>
          </p:cNvSpPr>
          <p:nvPr/>
        </p:nvSpPr>
        <p:spPr bwMode="auto">
          <a:xfrm>
            <a:off x="6172200" y="2362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on the desk</a:t>
            </a:r>
          </a:p>
        </p:txBody>
      </p:sp>
      <p:sp>
        <p:nvSpPr>
          <p:cNvPr id="236579" name="Text Box 35"/>
          <p:cNvSpPr txBox="1">
            <a:spLocks noChangeArrowheads="1"/>
          </p:cNvSpPr>
          <p:nvPr/>
        </p:nvSpPr>
        <p:spPr bwMode="auto">
          <a:xfrm>
            <a:off x="3276600" y="3048000"/>
            <a:ext cx="153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English book</a:t>
            </a:r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6172200" y="29718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on the desk</a:t>
            </a:r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3276600" y="3733800"/>
            <a:ext cx="112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notebook</a:t>
            </a:r>
          </a:p>
        </p:txBody>
      </p:sp>
      <p:sp>
        <p:nvSpPr>
          <p:cNvPr id="236582" name="Text Box 38"/>
          <p:cNvSpPr txBox="1">
            <a:spLocks noChangeArrowheads="1"/>
          </p:cNvSpPr>
          <p:nvPr/>
        </p:nvSpPr>
        <p:spPr bwMode="auto">
          <a:xfrm>
            <a:off x="6172200" y="3733800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on the sofa</a:t>
            </a:r>
          </a:p>
        </p:txBody>
      </p:sp>
      <p:sp>
        <p:nvSpPr>
          <p:cNvPr id="236583" name="Text Box 39"/>
          <p:cNvSpPr txBox="1">
            <a:spLocks noChangeArrowheads="1"/>
          </p:cNvSpPr>
          <p:nvPr/>
        </p:nvSpPr>
        <p:spPr bwMode="auto">
          <a:xfrm>
            <a:off x="3276600" y="44196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baseball</a:t>
            </a:r>
          </a:p>
        </p:txBody>
      </p:sp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6172200" y="4419600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under the bed</a:t>
            </a:r>
          </a:p>
        </p:txBody>
      </p:sp>
      <p:sp>
        <p:nvSpPr>
          <p:cNvPr id="236585" name="Text Box 41"/>
          <p:cNvSpPr txBox="1">
            <a:spLocks noChangeArrowheads="1"/>
          </p:cNvSpPr>
          <p:nvPr/>
        </p:nvSpPr>
        <p:spPr bwMode="auto">
          <a:xfrm>
            <a:off x="3581400" y="51054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keys</a:t>
            </a:r>
          </a:p>
        </p:txBody>
      </p:sp>
      <p:sp>
        <p:nvSpPr>
          <p:cNvPr id="236586" name="Text Box 42"/>
          <p:cNvSpPr txBox="1">
            <a:spLocks noChangeArrowheads="1"/>
          </p:cNvSpPr>
          <p:nvPr/>
        </p:nvSpPr>
        <p:spPr bwMode="auto">
          <a:xfrm>
            <a:off x="6019800" y="5105400"/>
            <a:ext cx="176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in the bookcase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/>
      <p:bldP spid="236578" grpId="0"/>
      <p:bldP spid="236579" grpId="0"/>
      <p:bldP spid="236580" grpId="0"/>
      <p:bldP spid="236581" grpId="0"/>
      <p:bldP spid="236582" grpId="0"/>
      <p:bldP spid="236583" grpId="0"/>
      <p:bldP spid="236584" grpId="0"/>
      <p:bldP spid="236585" grpId="0"/>
      <p:bldP spid="2365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762000" y="1295400"/>
            <a:ext cx="7848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一、单项选择。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Where is the tape player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Is ______ on the desk?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they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books are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everywhere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my clock?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 on the bed.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Where's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4343400" y="1828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800600" y="2743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1752600" y="4114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  <p:bldP spid="220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133600" y="1524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6172200" y="2438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609600" y="1447800"/>
            <a:ext cx="7848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______ your keys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Sonia.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am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Grandfather ______ in the room but parents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aren't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isn't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aren't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isn't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your CDs in the desk?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aren't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isn't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1447800" y="4267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  <p:bldP spid="221188" grpId="0"/>
      <p:bldP spid="2211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15240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his keys?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—They are on the sofa.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is 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Where's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are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Dale always______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my apple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ask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asks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find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help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______.Here's a photo of my family.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—It's nice.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Excuse me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Come on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Haha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2971800" y="3429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828800" y="4343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838200" y="1219200"/>
            <a:ext cx="7620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her 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—Sorry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I______know.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isn't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don't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 not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 the baseballs under the table?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They're under the bed.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they're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 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 aren't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 don't know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 under the table?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they are.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Where are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What 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 they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it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2514600" y="1752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1752600" y="3124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133600" y="4495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3238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36" grpId="0"/>
      <p:bldP spid="223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762000" y="13716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room is nice.</a:t>
            </a:r>
            <a:endParaRPr lang="nl-NL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nl-NL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nl-NL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nl-NL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B</a:t>
            </a:r>
            <a:r>
              <a:rPr lang="zh-CN" altLang="nl-NL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nl-NL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nl-NL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nl-NL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isn't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 you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It's ______ English book and ______ English book is on the bed.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an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Where's the bag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 under the table?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isn't.It's on the table.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it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he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 they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676400" y="1905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209800" y="3276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886200" y="4648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4262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1828800" y="1600200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2362200" y="25146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know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609600" y="1066800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二、单词拼写。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_________is my ruler?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—It's in the schoolbag.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don't ________his last name.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English teacher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Mrs.Chen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baseball is ________the bed.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model planes.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have a tape 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播放机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时钟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is on the wall of my room.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that you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帽子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on the sofa?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整洁的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but my sister is not.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books are 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到处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in my room.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Our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200400" y="3505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2743200" y="38862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their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3657600" y="43434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player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1905000" y="48006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clock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2895600" y="52578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hat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2057400" y="57150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tidy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3124200" y="6172200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everywhere</a:t>
            </a:r>
          </a:p>
        </p:txBody>
      </p:sp>
      <p:pic>
        <p:nvPicPr>
          <p:cNvPr id="225293" name="Picture 13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/>
      <p:bldP spid="225285" grpId="0"/>
      <p:bldP spid="225286" grpId="0"/>
      <p:bldP spid="225287" grpId="0"/>
      <p:bldP spid="225288" grpId="0"/>
      <p:bldP spid="225289" grpId="0"/>
      <p:bldP spid="225290" grpId="0"/>
      <p:bldP spid="225291" grpId="0"/>
      <p:bldP spid="225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62000" y="13716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三、根据汉语提示完成句子。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打扰一下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我的橡皮在哪里？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my eraser?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她的钥匙在书包里。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________keys __________the schoolbag.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吉娜的书到处都是。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Gina's books ________________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他的棒球在床底下。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__________baseball is 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我不知道你的电话号码。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______________your phone 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371600" y="2362200"/>
            <a:ext cx="129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Excuse me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3429000" y="2362200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where's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371600" y="32766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2895600" y="32766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in 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2590800" y="4191000"/>
            <a:ext cx="174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everywhere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447800" y="51054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3581400" y="5105400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under the bed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1447800" y="6019800"/>
            <a:ext cx="1373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don't know </a:t>
            </a: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4495800" y="601980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pic>
        <p:nvPicPr>
          <p:cNvPr id="226316" name="Picture 1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14478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四、根据情景写单词补全对话。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Where is my pen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31._______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know.Is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it in your pencil box?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32.____ 33.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34.______ it on your desk?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isn't.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35._______ the floor under the desk.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yes.Thank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Mom.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276600" y="2438400"/>
            <a:ext cx="68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don't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2743200" y="289560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3657600" y="2895600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isn't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2362200" y="3352800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4114800" y="42672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</a:p>
        </p:txBody>
      </p:sp>
      <p:pic>
        <p:nvPicPr>
          <p:cNvPr id="227336" name="Picture 8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  <p:bldP spid="227333" grpId="0"/>
      <p:bldP spid="227334" grpId="0"/>
      <p:bldP spid="227335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1136</Words>
  <Application>Microsoft Office PowerPoint</Application>
  <PresentationFormat>全屏显示(4:3)</PresentationFormat>
  <Paragraphs>214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MingLiU_HKSCS</vt:lpstr>
      <vt:lpstr>方正行楷_GBK</vt:lpstr>
      <vt:lpstr>方正美黑简体</vt:lpstr>
      <vt:lpstr>黑体</vt:lpstr>
      <vt:lpstr>楷体_GB2312</vt:lpstr>
      <vt:lpstr>宋体</vt:lpstr>
      <vt:lpstr>微软雅黑</vt:lpstr>
      <vt:lpstr>Arial</vt:lpstr>
      <vt:lpstr>Arial Narrow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2017-10-11T05:04:00Z</dcterms:created>
  <dcterms:modified xsi:type="dcterms:W3CDTF">2023-01-16T21:00:18Z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9EBCF39316824307A06E0D53D1275723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