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42" r:id="rId2"/>
    <p:sldId id="321" r:id="rId3"/>
    <p:sldId id="313" r:id="rId4"/>
    <p:sldId id="314" r:id="rId5"/>
    <p:sldId id="322" r:id="rId6"/>
    <p:sldId id="301" r:id="rId7"/>
    <p:sldId id="343" r:id="rId8"/>
    <p:sldId id="344" r:id="rId9"/>
    <p:sldId id="345" r:id="rId10"/>
    <p:sldId id="346" r:id="rId11"/>
    <p:sldId id="347" r:id="rId12"/>
    <p:sldId id="315" r:id="rId13"/>
    <p:sldId id="323" r:id="rId14"/>
    <p:sldId id="309" r:id="rId15"/>
    <p:sldId id="310" r:id="rId16"/>
    <p:sldId id="324" r:id="rId17"/>
    <p:sldId id="285" r:id="rId18"/>
    <p:sldId id="284" r:id="rId19"/>
    <p:sldId id="349" r:id="rId20"/>
    <p:sldId id="303" r:id="rId21"/>
    <p:sldId id="304" r:id="rId2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7">
          <p15:clr>
            <a:srgbClr val="A4A3A4"/>
          </p15:clr>
        </p15:guide>
        <p15:guide id="2" pos="28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F00"/>
    <a:srgbClr val="FF0066"/>
    <a:srgbClr val="CCFFCC"/>
    <a:srgbClr val="CCFFFF"/>
    <a:srgbClr val="CCECFF"/>
    <a:srgbClr val="FFFF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970" autoAdjust="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77"/>
        <p:guide pos="28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buFontTx/>
              <a:buNone/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604" name="Rectangle 4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buFontTx/>
              <a:buNone/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0C390EFC-050F-436B-A82C-5F6FBCE7A30C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390EFC-050F-436B-A82C-5F6FBCE7A30C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089A4-ABD5-4C30-B67E-5C6B2A2416C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06600-6FD3-4428-8A22-6C8B7524956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F9785-DB00-4462-A68D-C5D67A151B5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D2612-1B0E-4E55-AC4B-7BB05C1B708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3BE69-8F7A-4DF9-9DA9-54B850619D0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A189A-DC1A-497C-838D-D69EEAC7681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E4AFF-B144-4823-9BB9-C2E1B4E2CF1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64290-499C-4AC2-84D2-C36C90B079B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A2862-3D8F-455E-8CDE-1B779D48D34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42DAE-1CB8-47AC-A0A6-B77C4E6FC30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CN" altLang="en-US" noProof="1" smtClean="0"/>
              <a:t>单击图标添加图片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E6DE8-9831-4454-A097-4FB1FCB9D8C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 noChangeArrowheads="1"/>
          </p:cNvSpPr>
          <p:nvPr>
            <p:ph type="body" idx="9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noProof="1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noProof="1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>
              <a:defRPr/>
            </a:pPr>
            <a:fld id="{478E314C-D20E-480C-9F8F-6005E930A9A4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Documents%20and%20Settings\Administrator\&#26700;&#38754;\&#20161;&#29233;&#29256;&#65288;&#31185;&#23398;&#26222;&#21450;&#20986;&#29256;&#31038;&#65289;&#19971;&#24180;&#32423;&#19979;Unit5%20Topic1\&#35838;&#20214;\SectionB&#21442;&#32771;&#35838;&#20214;\&#35838;&#25991;&#24405;&#38899;SectionB-1a.mp3" TargetMode="External"/><Relationship Id="rId1" Type="http://schemas.microsoft.com/office/2007/relationships/media" Target="file:///C:\Documents%20and%20Settings\Administrator\&#26700;&#38754;\&#20161;&#29233;&#29256;&#65288;&#31185;&#23398;&#26222;&#21450;&#20986;&#29256;&#31038;&#65289;&#19971;&#24180;&#32423;&#19979;Unit5%20Topic1\&#35838;&#20214;\SectionB&#21442;&#32771;&#35838;&#20214;\&#35838;&#25991;&#24405;&#38899;SectionB-1a.mp3" TargetMode="Externa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Documents%20and%20Settings\Administrator\&#26700;&#38754;\&#20161;&#29233;&#29256;&#65288;&#31185;&#23398;&#26222;&#21450;&#20986;&#29256;&#31038;&#65289;&#19971;&#24180;&#32423;&#19979;Unit5%20Topic1\&#35838;&#20214;\SectionB&#21442;&#32771;&#35838;&#20214;\&#35838;&#25991;&#24405;&#38899;SectionB-3.mp3" TargetMode="External"/><Relationship Id="rId1" Type="http://schemas.microsoft.com/office/2007/relationships/media" Target="file:///C:\Documents%20and%20Settings\Administrator\&#26700;&#38754;\&#20161;&#29233;&#29256;&#65288;&#31185;&#23398;&#26222;&#21450;&#20986;&#29256;&#31038;&#65289;&#19971;&#24180;&#32423;&#19979;Unit5%20Topic1\&#35838;&#20214;\SectionB&#21442;&#32771;&#35838;&#20214;\&#35838;&#25991;&#24405;&#38899;SectionB-3.mp3" TargetMode="Externa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3012585" y="955537"/>
            <a:ext cx="3377591" cy="707886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 algn="ctr">
              <a:buFontTx/>
              <a:buNone/>
              <a:defRPr/>
            </a:pPr>
            <a:r>
              <a:rPr lang="en-US" altLang="zh-CN" sz="4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Unit 5  Topic 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" y="2000250"/>
            <a:ext cx="9144000" cy="584200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 usually come to school by subway.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085307" y="3181350"/>
            <a:ext cx="2973387" cy="923925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buFontTx/>
              <a:buNone/>
              <a:defRPr/>
            </a:pPr>
            <a:r>
              <a:rPr lang="en-US" altLang="zh-CN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Section B</a:t>
            </a:r>
          </a:p>
        </p:txBody>
      </p:sp>
      <p:sp>
        <p:nvSpPr>
          <p:cNvPr id="20" name="矩形 19"/>
          <p:cNvSpPr/>
          <p:nvPr/>
        </p:nvSpPr>
        <p:spPr>
          <a:xfrm>
            <a:off x="3054134" y="5517232"/>
            <a:ext cx="3294492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001722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714375"/>
            <a:ext cx="6350000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3214688" y="5572125"/>
            <a:ext cx="3143250" cy="6461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  <a:defRPr/>
            </a:pPr>
            <a:r>
              <a:rPr lang="en-US" altLang="zh-CN" sz="3600" b="1" dirty="0">
                <a:solidFill>
                  <a:srgbClr val="FF0066"/>
                </a:solidFill>
              </a:rPr>
              <a:t>see a movie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0a099004360d002b93e4e03d213905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857250"/>
            <a:ext cx="7632700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132138" y="5516563"/>
            <a:ext cx="2211387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b="1">
                <a:solidFill>
                  <a:srgbClr val="0066FF"/>
                </a:solidFill>
              </a:rPr>
              <a:t>watch TV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untitl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4221163"/>
            <a:ext cx="4140200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333375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dirty="0">
                <a:solidFill>
                  <a:srgbClr val="0000FF"/>
                </a:solidFill>
              </a:rPr>
              <a:t>  </a:t>
            </a:r>
            <a:r>
              <a:rPr lang="en-US" altLang="zh-CN" dirty="0">
                <a:solidFill>
                  <a:srgbClr val="0000FF"/>
                </a:solidFill>
              </a:rPr>
              <a:t>What time do you usually get up?</a:t>
            </a:r>
            <a:endParaRPr lang="en-US" altLang="zh-CN" u="sng" dirty="0">
              <a:solidFill>
                <a:srgbClr val="0000FF"/>
              </a:solidFill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47700" y="908050"/>
            <a:ext cx="6229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rgbClr val="008000"/>
                </a:solidFill>
              </a:rPr>
              <a:t>A: I usually get up at half past six.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36588" y="1484313"/>
            <a:ext cx="45831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9900"/>
                </a:solidFill>
              </a:rPr>
              <a:t>B: I usually get up at six.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11188" y="2060575"/>
            <a:ext cx="12223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3200" dirty="0">
                <a:solidFill>
                  <a:srgbClr val="0066FF"/>
                </a:solidFill>
              </a:rPr>
              <a:t>C:  …</a:t>
            </a:r>
          </a:p>
          <a:p>
            <a:pPr eaLnBrk="1" hangingPunct="1"/>
            <a:endParaRPr lang="zh-CN" altLang="en-US" sz="3200" dirty="0">
              <a:solidFill>
                <a:srgbClr val="0066FF"/>
              </a:solidFill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827088" y="3644900"/>
            <a:ext cx="601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The early bird catches the worm</a:t>
            </a:r>
            <a:r>
              <a:rPr lang="en-US" altLang="zh-CN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68313" y="2636838"/>
            <a:ext cx="814387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/>
              <a:t>We should go to bed early and get up early. </a:t>
            </a:r>
          </a:p>
          <a:p>
            <a:pPr eaLnBrk="1" hangingPunct="1"/>
            <a:r>
              <a:rPr lang="en-US" altLang="zh-CN" sz="3200" dirty="0"/>
              <a:t>As the saying goes, </a:t>
            </a:r>
          </a:p>
          <a:p>
            <a:pPr eaLnBrk="1" hangingPunct="1"/>
            <a:r>
              <a:rPr lang="en-US" altLang="zh-CN" sz="3200" dirty="0"/>
              <a:t>“____________________________ 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  <p:bldP spid="10247" grpId="0"/>
      <p:bldP spid="102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620688"/>
            <a:ext cx="8135937" cy="1143000"/>
          </a:xfrm>
        </p:spPr>
        <p:txBody>
          <a:bodyPr/>
          <a:lstStyle/>
          <a:p>
            <a:pPr algn="l"/>
            <a:r>
              <a:rPr lang="en-US" altLang="zh-CN" sz="3200" b="1" dirty="0">
                <a:solidFill>
                  <a:srgbClr val="0000FF"/>
                </a:solidFill>
              </a:rPr>
              <a:t>Listen to 1a and complete the sentences with </a:t>
            </a:r>
            <a:r>
              <a:rPr lang="en-US" altLang="zh-CN" sz="3200" b="1" i="1" dirty="0">
                <a:solidFill>
                  <a:srgbClr val="0000FF"/>
                </a:solidFill>
              </a:rPr>
              <a:t>usually, always, often, sometime</a:t>
            </a:r>
            <a:r>
              <a:rPr lang="zh-CN" altLang="en-US" sz="3200" b="1" i="1" dirty="0">
                <a:solidFill>
                  <a:srgbClr val="0000FF"/>
                </a:solidFill>
              </a:rPr>
              <a:t>s</a:t>
            </a:r>
            <a:r>
              <a:rPr lang="en-US" altLang="zh-CN" sz="3200" b="1" i="1" dirty="0">
                <a:solidFill>
                  <a:srgbClr val="0000FF"/>
                </a:solidFill>
              </a:rPr>
              <a:t>, seldom, or never</a:t>
            </a:r>
            <a:r>
              <a:rPr lang="en-US" altLang="zh-CN" sz="32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09823" y="2276872"/>
            <a:ext cx="8229600" cy="4525962"/>
          </a:xfrm>
        </p:spPr>
        <p:txBody>
          <a:bodyPr/>
          <a:lstStyle/>
          <a:p>
            <a:r>
              <a:rPr lang="en-US" altLang="zh-CN" dirty="0">
                <a:solidFill>
                  <a:srgbClr val="009900"/>
                </a:solidFill>
              </a:rPr>
              <a:t>1. Michael ________ walks to school but __________ goes by bike.</a:t>
            </a:r>
          </a:p>
          <a:p>
            <a:r>
              <a:rPr lang="en-US" altLang="zh-CN" dirty="0">
                <a:solidFill>
                  <a:srgbClr val="009900"/>
                </a:solidFill>
              </a:rPr>
              <a:t>2. Helen ________ goes to school on foot. She _________ takes the underground.</a:t>
            </a:r>
          </a:p>
          <a:p>
            <a:r>
              <a:rPr lang="en-US" altLang="zh-CN" dirty="0">
                <a:solidFill>
                  <a:srgbClr val="009900"/>
                </a:solidFill>
              </a:rPr>
              <a:t>3. Sally ________ takes the underground. She ________ goes to school by bus.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411661" y="2276872"/>
            <a:ext cx="17287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usually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95536" y="2780109"/>
            <a:ext cx="26638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sometimes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122736" y="4437459"/>
            <a:ext cx="17287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never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546473" y="3861197"/>
            <a:ext cx="17287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often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122736" y="3356372"/>
            <a:ext cx="17287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seldom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475036" y="4940697"/>
            <a:ext cx="17287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always</a:t>
            </a:r>
          </a:p>
        </p:txBody>
      </p:sp>
      <p:pic>
        <p:nvPicPr>
          <p:cNvPr id="13" name="课文录音SectionB-1a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1143000"/>
            <a:ext cx="7239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44252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1268" grpId="0"/>
      <p:bldP spid="11269" grpId="0"/>
      <p:bldP spid="1127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9750" y="4292600"/>
            <a:ext cx="67691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GB" altLang="en-US" sz="3200" b="1" dirty="0"/>
              <a:t>They always </a:t>
            </a:r>
            <a:r>
              <a:rPr lang="en-GB" altLang="en-US" sz="3200" b="1" dirty="0">
                <a:solidFill>
                  <a:srgbClr val="FF0000"/>
                </a:solidFill>
              </a:rPr>
              <a:t>go </a:t>
            </a:r>
            <a:r>
              <a:rPr lang="en-GB" altLang="en-US" sz="3200" b="1" dirty="0"/>
              <a:t>to the zoo </a:t>
            </a:r>
            <a:r>
              <a:rPr lang="en-GB" altLang="en-US" sz="3200" b="1" dirty="0">
                <a:solidFill>
                  <a:srgbClr val="FF0000"/>
                </a:solidFill>
              </a:rPr>
              <a:t>by bus.</a:t>
            </a:r>
            <a:endParaRPr lang="zh-CN" altLang="en-US" sz="3200" b="1" dirty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9750" y="5010150"/>
            <a:ext cx="83200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GB" altLang="en-US" sz="3200" b="1" dirty="0"/>
              <a:t>They always _____ _____ _____to the zoo.</a:t>
            </a:r>
            <a:endParaRPr lang="zh-CN" altLang="en-US" sz="3200" b="1" dirty="0"/>
          </a:p>
        </p:txBody>
      </p:sp>
      <p:pic>
        <p:nvPicPr>
          <p:cNvPr id="16388" name="Picture 4" descr="p3-3a-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052513"/>
            <a:ext cx="5616575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1763713" y="3213100"/>
            <a:ext cx="4318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/>
              <a:t>4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95288" y="246063"/>
            <a:ext cx="70564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0000CC"/>
                </a:solidFill>
              </a:rPr>
              <a:t>Fill in the blanks after the example.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348038" y="5010150"/>
            <a:ext cx="3181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 b="1">
                <a:solidFill>
                  <a:srgbClr val="FF0000"/>
                </a:solidFill>
              </a:rPr>
              <a:t>take     a      bus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68313" y="4005263"/>
            <a:ext cx="809625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/>
              <a:t>E.g. He usually flies to Beijing.</a:t>
            </a:r>
          </a:p>
          <a:p>
            <a:pPr eaLnBrk="1" hangingPunct="1"/>
            <a:r>
              <a:rPr lang="en-US" altLang="zh-CN" sz="3200"/>
              <a:t>   </a:t>
            </a: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3200"/>
              <a:t>  He usually _____ to Beijing ___ _____.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436938" y="4578350"/>
            <a:ext cx="1063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goes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443663" y="4581525"/>
            <a:ext cx="19431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by   plane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971550" y="620713"/>
            <a:ext cx="720090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tabLst>
                <a:tab pos="2153920" algn="l"/>
              </a:tabLst>
            </a:pPr>
            <a:r>
              <a:rPr lang="en-GB" altLang="en-US" sz="3200" dirty="0">
                <a:solidFill>
                  <a:srgbClr val="0000CC"/>
                </a:solidFill>
              </a:rPr>
              <a:t>go…by subway — take the subway</a:t>
            </a:r>
          </a:p>
          <a:p>
            <a:pPr>
              <a:tabLst>
                <a:tab pos="2153920" algn="l"/>
              </a:tabLst>
            </a:pPr>
            <a:r>
              <a:rPr lang="en-GB" altLang="en-US" sz="3200" dirty="0">
                <a:solidFill>
                  <a:srgbClr val="0000CC"/>
                </a:solidFill>
              </a:rPr>
              <a:t>go…by bike — ride a bike</a:t>
            </a:r>
          </a:p>
          <a:p>
            <a:pPr>
              <a:tabLst>
                <a:tab pos="2153920" algn="l"/>
              </a:tabLst>
            </a:pPr>
            <a:r>
              <a:rPr lang="en-GB" altLang="en-US" sz="3200" dirty="0">
                <a:solidFill>
                  <a:srgbClr val="0000CC"/>
                </a:solidFill>
              </a:rPr>
              <a:t>go…on foot — walk</a:t>
            </a:r>
          </a:p>
          <a:p>
            <a:pPr>
              <a:tabLst>
                <a:tab pos="2153920" algn="l"/>
              </a:tabLst>
            </a:pPr>
            <a:r>
              <a:rPr lang="en-GB" altLang="en-US" sz="3200" dirty="0">
                <a:solidFill>
                  <a:srgbClr val="0000CC"/>
                </a:solidFill>
              </a:rPr>
              <a:t>go…by bus — take a bus</a:t>
            </a:r>
          </a:p>
          <a:p>
            <a:pPr>
              <a:tabLst>
                <a:tab pos="2153920" algn="l"/>
              </a:tabLst>
            </a:pPr>
            <a:r>
              <a:rPr lang="en-GB" altLang="en-US" sz="3200" dirty="0">
                <a:solidFill>
                  <a:srgbClr val="0000CC"/>
                </a:solidFill>
              </a:rPr>
              <a:t>go…by car — take a car</a:t>
            </a:r>
          </a:p>
          <a:p>
            <a:pPr>
              <a:tabLst>
                <a:tab pos="2153920" algn="l"/>
              </a:tabLst>
            </a:pPr>
            <a:r>
              <a:rPr lang="en-GB" altLang="en-US" sz="3200" dirty="0">
                <a:solidFill>
                  <a:srgbClr val="0000CC"/>
                </a:solidFill>
              </a:rPr>
              <a:t>go…by plane — fly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pPr algn="l"/>
            <a:r>
              <a:rPr lang="en-US" altLang="zh-CN" sz="3600" dirty="0">
                <a:solidFill>
                  <a:schemeClr val="tx1"/>
                </a:solidFill>
              </a:rPr>
              <a:t>Ask and answer questions about the pictures in 2a with your partner.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1916832"/>
            <a:ext cx="8229600" cy="4525963"/>
          </a:xfrm>
        </p:spPr>
        <p:txBody>
          <a:bodyPr/>
          <a:lstStyle/>
          <a:p>
            <a:r>
              <a:rPr lang="en-GB" altLang="en-US" b="1" dirty="0">
                <a:solidFill>
                  <a:srgbClr val="0000CC"/>
                </a:solidFill>
              </a:rPr>
              <a:t>Example</a:t>
            </a:r>
            <a:r>
              <a:rPr lang="zh-CN" altLang="en-US" b="1" dirty="0">
                <a:solidFill>
                  <a:srgbClr val="0000CC"/>
                </a:solidFill>
              </a:rPr>
              <a:t>：</a:t>
            </a:r>
          </a:p>
          <a:p>
            <a:r>
              <a:rPr lang="en-GB" altLang="en-US" b="1" dirty="0">
                <a:solidFill>
                  <a:srgbClr val="0000CC"/>
                </a:solidFill>
              </a:rPr>
              <a:t>A: How does Li Xiang often come to school?</a:t>
            </a:r>
          </a:p>
          <a:p>
            <a:r>
              <a:rPr lang="en-GB" altLang="en-US" b="1" dirty="0"/>
              <a:t>B: He often </a:t>
            </a:r>
            <a:r>
              <a:rPr lang="en-GB" altLang="en-US" b="1" dirty="0">
                <a:solidFill>
                  <a:srgbClr val="FF0000"/>
                </a:solidFill>
              </a:rPr>
              <a:t>comes</a:t>
            </a:r>
            <a:r>
              <a:rPr lang="en-GB" altLang="en-US" b="1" dirty="0"/>
              <a:t> to school </a:t>
            </a:r>
            <a:r>
              <a:rPr lang="en-GB" altLang="en-US" b="1" dirty="0">
                <a:solidFill>
                  <a:srgbClr val="FF0000"/>
                </a:solidFill>
              </a:rPr>
              <a:t>by bike</a:t>
            </a:r>
            <a:r>
              <a:rPr lang="en-GB" altLang="en-US" b="1" dirty="0"/>
              <a:t>./ He often </a:t>
            </a:r>
            <a:r>
              <a:rPr lang="en-GB" altLang="en-US" b="1" dirty="0">
                <a:solidFill>
                  <a:srgbClr val="FF0000"/>
                </a:solidFill>
              </a:rPr>
              <a:t>rides a bike</a:t>
            </a:r>
            <a:r>
              <a:rPr lang="en-GB" altLang="en-US" b="1" dirty="0"/>
              <a:t> to school.</a:t>
            </a:r>
            <a:endParaRPr lang="zh-CN" altLang="en-US" b="1" dirty="0"/>
          </a:p>
          <a:p>
            <a:endParaRPr lang="zh-CN" altLang="en-US" b="1" dirty="0"/>
          </a:p>
          <a:p>
            <a:endParaRPr lang="en-GB" alt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35" name="Group 55"/>
          <p:cNvGraphicFramePr>
            <a:graphicFrameLocks noGrp="1"/>
          </p:cNvGraphicFramePr>
          <p:nvPr/>
        </p:nvGraphicFramePr>
        <p:xfrm>
          <a:off x="468313" y="1052513"/>
          <a:ext cx="7907337" cy="5614988"/>
        </p:xfrm>
        <a:graphic>
          <a:graphicData uri="http://schemas.openxmlformats.org/drawingml/2006/table">
            <a:tbl>
              <a:tblPr/>
              <a:tblGrid>
                <a:gridCol w="2001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2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72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　　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Activity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walk 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take a bus to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do her homework in the evening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usually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often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seldom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528" name="Text Box 48"/>
          <p:cNvSpPr txBox="1">
            <a:spLocks noChangeArrowheads="1"/>
          </p:cNvSpPr>
          <p:nvPr/>
        </p:nvSpPr>
        <p:spPr bwMode="auto">
          <a:xfrm>
            <a:off x="215900" y="44450"/>
            <a:ext cx="89281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zh-CN" sz="3600" b="1">
                <a:solidFill>
                  <a:srgbClr val="0000CC"/>
                </a:solidFill>
                <a:latin typeface="Times New Roman" panose="02020603050405020304" pitchFamily="18" charset="0"/>
              </a:rPr>
              <a:t>Listen and check (√)</a:t>
            </a:r>
            <a:r>
              <a:rPr lang="en-US" altLang="zh-CN" b="1">
                <a:solidFill>
                  <a:srgbClr val="0000CC"/>
                </a:solidFill>
              </a:rPr>
              <a:t> </a:t>
            </a:r>
            <a:r>
              <a:rPr lang="en-US" altLang="zh-CN" sz="3600" b="1">
                <a:solidFill>
                  <a:srgbClr val="0000CC"/>
                </a:solidFill>
                <a:latin typeface="Times New Roman" panose="02020603050405020304" pitchFamily="18" charset="0"/>
              </a:rPr>
              <a:t> the correct answers</a:t>
            </a:r>
            <a:r>
              <a:rPr lang="en-US" altLang="zh-CN" sz="2400" b="1">
                <a:solidFill>
                  <a:srgbClr val="0000CC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0529" name="Text Box 49"/>
          <p:cNvSpPr txBox="1">
            <a:spLocks noChangeArrowheads="1"/>
          </p:cNvSpPr>
          <p:nvPr/>
        </p:nvSpPr>
        <p:spPr bwMode="auto">
          <a:xfrm>
            <a:off x="2771775" y="4005263"/>
            <a:ext cx="10080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√</a:t>
            </a:r>
          </a:p>
        </p:txBody>
      </p:sp>
      <p:sp>
        <p:nvSpPr>
          <p:cNvPr id="20530" name="Text Box 50"/>
          <p:cNvSpPr txBox="1">
            <a:spLocks noChangeArrowheads="1"/>
          </p:cNvSpPr>
          <p:nvPr/>
        </p:nvSpPr>
        <p:spPr bwMode="auto">
          <a:xfrm>
            <a:off x="4427538" y="4724400"/>
            <a:ext cx="10080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√</a:t>
            </a:r>
          </a:p>
        </p:txBody>
      </p:sp>
      <p:sp>
        <p:nvSpPr>
          <p:cNvPr id="20531" name="Text Box 51"/>
          <p:cNvSpPr txBox="1">
            <a:spLocks noChangeArrowheads="1"/>
          </p:cNvSpPr>
          <p:nvPr/>
        </p:nvSpPr>
        <p:spPr bwMode="auto">
          <a:xfrm>
            <a:off x="6516688" y="2636838"/>
            <a:ext cx="10080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√</a:t>
            </a:r>
          </a:p>
        </p:txBody>
      </p:sp>
      <p:pic>
        <p:nvPicPr>
          <p:cNvPr id="55" name="课文录音SectionB-3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8" y="285750"/>
            <a:ext cx="5810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33646" fill="hold"/>
                                        <p:tgtEl>
                                          <p:spTgt spid="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"/>
                </p:tgtEl>
              </p:cMediaNode>
            </p:audio>
          </p:childTnLst>
        </p:cTn>
      </p:par>
    </p:tnLst>
    <p:bldLst>
      <p:bldP spid="20528" grpId="0"/>
      <p:bldP spid="20529" grpId="0"/>
      <p:bldP spid="20530" grpId="0"/>
      <p:bldP spid="205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Group 2"/>
          <p:cNvGraphicFramePr>
            <a:graphicFrameLocks noGrp="1"/>
          </p:cNvGraphicFramePr>
          <p:nvPr/>
        </p:nvGraphicFramePr>
        <p:xfrm>
          <a:off x="468313" y="1052513"/>
          <a:ext cx="8207375" cy="5030880"/>
        </p:xfrm>
        <a:graphic>
          <a:graphicData uri="http://schemas.openxmlformats.org/drawingml/2006/table">
            <a:tbl>
              <a:tblPr/>
              <a:tblGrid>
                <a:gridCol w="206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543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   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Activity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Frequency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watch TV in the afternoon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play soccer on Sundays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see a movie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always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usually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often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sometimes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seldom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never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3059113" y="5451475"/>
            <a:ext cx="10080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√</a:t>
            </a:r>
          </a:p>
        </p:txBody>
      </p:sp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7164388" y="4868863"/>
            <a:ext cx="10080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√</a:t>
            </a:r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5148263" y="3074988"/>
            <a:ext cx="10080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√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51" grpId="0"/>
      <p:bldP spid="21552" grpId="0"/>
      <p:bldP spid="2155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323850" y="620688"/>
            <a:ext cx="8066088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0000CC"/>
                </a:solidFill>
              </a:rPr>
              <a:t>Chant and then match the first four sentences with the pictures.</a:t>
            </a:r>
          </a:p>
        </p:txBody>
      </p:sp>
    </p:spTree>
  </p:cSld>
  <p:clrMapOvr>
    <a:masterClrMapping/>
  </p:clrMapOvr>
  <p:transition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201j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3663950"/>
            <a:ext cx="2133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2011021910260216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3644900"/>
            <a:ext cx="21240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0" y="1916113"/>
            <a:ext cx="3779838" cy="1152525"/>
          </a:xfrm>
          <a:prstGeom prst="wedgeEllipseCallout">
            <a:avLst>
              <a:gd name="adj1" fmla="val 14218"/>
              <a:gd name="adj2" fmla="val 136500"/>
            </a:avLst>
          </a:prstGeom>
          <a:solidFill>
            <a:srgbClr val="CCECFF">
              <a:alpha val="5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227763" y="4076700"/>
            <a:ext cx="1944687" cy="720725"/>
          </a:xfrm>
          <a:prstGeom prst="wedgeEllipseCallout">
            <a:avLst>
              <a:gd name="adj1" fmla="val -111222"/>
              <a:gd name="adj2" fmla="val 18282"/>
            </a:avLst>
          </a:prstGeom>
          <a:solidFill>
            <a:srgbClr val="CCECFF">
              <a:alpha val="59999"/>
            </a:srgbClr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endParaRPr lang="zh-CN" altLang="en-US" sz="32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7092950" y="765175"/>
            <a:ext cx="1439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zh-CN" altLang="en-US" sz="32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68313" y="1989138"/>
            <a:ext cx="3816350" cy="904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  <a:buFontTx/>
              <a:buNone/>
              <a:defRPr/>
            </a:pPr>
            <a:r>
              <a:rPr lang="en-US" altLang="zh-CN" sz="2800" b="1" dirty="0">
                <a:solidFill>
                  <a:srgbClr val="0000FF"/>
                </a:solidFill>
                <a:latin typeface="+mn-lt"/>
              </a:rPr>
              <a:t>How do you usually </a:t>
            </a:r>
          </a:p>
          <a:p>
            <a:pPr>
              <a:lnSpc>
                <a:spcPct val="95000"/>
              </a:lnSpc>
              <a:buFontTx/>
              <a:buNone/>
              <a:defRPr/>
            </a:pPr>
            <a:r>
              <a:rPr lang="en-US" altLang="zh-CN" sz="2800" b="1" dirty="0">
                <a:solidFill>
                  <a:srgbClr val="0000FF"/>
                </a:solidFill>
                <a:latin typeface="+mn-lt"/>
              </a:rPr>
              <a:t>come to school ?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478588" y="4149725"/>
            <a:ext cx="26654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solidFill>
                  <a:srgbClr val="FF3300"/>
                </a:solidFill>
                <a:latin typeface="Tahoma" panose="020B0604030504040204" pitchFamily="34" charset="0"/>
              </a:rPr>
              <a:t>By bike.</a:t>
            </a:r>
          </a:p>
        </p:txBody>
      </p:sp>
      <p:pic>
        <p:nvPicPr>
          <p:cNvPr id="4105" name="Picture 9" descr="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4163" y="0"/>
            <a:ext cx="3779837" cy="361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11188" y="404813"/>
            <a:ext cx="446405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zh-CN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Ask and answer.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  <p:bldP spid="512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95288" y="1268413"/>
            <a:ext cx="8532812" cy="2400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None/>
              <a:defRPr/>
            </a:pPr>
            <a:r>
              <a:rPr lang="zh-CN" altLang="en-US" sz="3200" b="1" dirty="0">
                <a:latin typeface="+mn-lt"/>
              </a:rPr>
              <a:t>1</a:t>
            </a:r>
            <a:r>
              <a:rPr lang="zh-CN" altLang="en-US" sz="3200" dirty="0">
                <a:latin typeface="+mn-lt"/>
              </a:rPr>
              <a:t>. </a:t>
            </a:r>
            <a:r>
              <a:rPr lang="en-GB" altLang="en-US" sz="2800" b="1" dirty="0">
                <a:latin typeface="+mn-lt"/>
              </a:rPr>
              <a:t>Go on learning adverbs of frequency</a:t>
            </a:r>
            <a:r>
              <a:rPr lang="zh-CN" altLang="en-US" sz="2800" b="1" dirty="0">
                <a:latin typeface="+mn-lt"/>
              </a:rPr>
              <a:t>.</a:t>
            </a:r>
          </a:p>
          <a:p>
            <a:pPr marL="342900" indent="-342900">
              <a:spcBef>
                <a:spcPct val="50000"/>
              </a:spcBef>
              <a:buFontTx/>
              <a:buNone/>
              <a:defRPr/>
            </a:pPr>
            <a:r>
              <a:rPr lang="zh-CN" altLang="en-US" sz="2800" dirty="0">
                <a:latin typeface="+mn-lt"/>
              </a:rPr>
              <a:t>   _______________________________________</a:t>
            </a:r>
          </a:p>
          <a:p>
            <a:pPr marL="342900" indent="-342900">
              <a:spcBef>
                <a:spcPct val="50000"/>
              </a:spcBef>
              <a:buFontTx/>
              <a:buNone/>
              <a:defRPr/>
            </a:pPr>
            <a:r>
              <a:rPr lang="zh-CN" altLang="en-US" sz="3200" b="1" dirty="0">
                <a:latin typeface="+mn-lt"/>
              </a:rPr>
              <a:t>2</a:t>
            </a:r>
            <a:r>
              <a:rPr lang="zh-CN" altLang="en-US" sz="2800" dirty="0">
                <a:latin typeface="+mn-lt"/>
              </a:rPr>
              <a:t>. </a:t>
            </a:r>
            <a:r>
              <a:rPr lang="zh-CN" altLang="en-US" sz="2800" b="1" dirty="0">
                <a:latin typeface="+mn-lt"/>
              </a:rPr>
              <a:t>Learn </a:t>
            </a:r>
            <a:r>
              <a:rPr lang="en-GB" altLang="en-US" sz="2800" b="1" dirty="0">
                <a:latin typeface="+mn-lt"/>
              </a:rPr>
              <a:t>the means of transportation in different expressions. </a:t>
            </a:r>
            <a:endParaRPr lang="zh-CN" altLang="en-US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84213" y="1989138"/>
            <a:ext cx="79232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i="1" dirty="0">
                <a:solidFill>
                  <a:srgbClr val="0000FF"/>
                </a:solidFill>
              </a:rPr>
              <a:t>always, usually, often, sometimes, seldom, never</a:t>
            </a: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755650" y="3573463"/>
            <a:ext cx="72009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tabLst>
                <a:tab pos="2153920" algn="l"/>
              </a:tabLst>
            </a:pPr>
            <a:r>
              <a:rPr lang="en-GB" altLang="en-US" sz="2800" dirty="0">
                <a:solidFill>
                  <a:srgbClr val="0000CC"/>
                </a:solidFill>
              </a:rPr>
              <a:t>go…by subway — take the subway</a:t>
            </a:r>
          </a:p>
          <a:p>
            <a:pPr>
              <a:tabLst>
                <a:tab pos="2153920" algn="l"/>
              </a:tabLst>
            </a:pPr>
            <a:r>
              <a:rPr lang="en-GB" altLang="en-US" sz="2800" dirty="0">
                <a:solidFill>
                  <a:srgbClr val="0000CC"/>
                </a:solidFill>
              </a:rPr>
              <a:t>go…by bike — _____ a bike</a:t>
            </a:r>
          </a:p>
          <a:p>
            <a:pPr>
              <a:tabLst>
                <a:tab pos="2153920" algn="l"/>
              </a:tabLst>
            </a:pPr>
            <a:r>
              <a:rPr lang="en-GB" altLang="en-US" sz="2800" dirty="0">
                <a:solidFill>
                  <a:srgbClr val="0000CC"/>
                </a:solidFill>
              </a:rPr>
              <a:t>go…on foot — ______</a:t>
            </a:r>
          </a:p>
          <a:p>
            <a:pPr>
              <a:tabLst>
                <a:tab pos="2153920" algn="l"/>
              </a:tabLst>
            </a:pPr>
            <a:r>
              <a:rPr lang="en-GB" altLang="en-US" sz="2800" dirty="0">
                <a:solidFill>
                  <a:srgbClr val="0000CC"/>
                </a:solidFill>
              </a:rPr>
              <a:t>__…by bus — take a bus</a:t>
            </a:r>
          </a:p>
          <a:p>
            <a:pPr>
              <a:tabLst>
                <a:tab pos="2153920" algn="l"/>
              </a:tabLst>
            </a:pPr>
            <a:r>
              <a:rPr lang="en-GB" altLang="en-US" sz="2800" dirty="0">
                <a:solidFill>
                  <a:srgbClr val="0000CC"/>
                </a:solidFill>
              </a:rPr>
              <a:t>go…by car — _____ a car</a:t>
            </a:r>
          </a:p>
          <a:p>
            <a:pPr>
              <a:tabLst>
                <a:tab pos="2153920" algn="l"/>
              </a:tabLst>
            </a:pPr>
            <a:r>
              <a:rPr lang="en-GB" altLang="en-US" sz="2800" dirty="0">
                <a:solidFill>
                  <a:srgbClr val="0000CC"/>
                </a:solidFill>
              </a:rPr>
              <a:t>go…_______ — fly 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419475" y="4005263"/>
            <a:ext cx="7794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>
                <a:solidFill>
                  <a:srgbClr val="FF0000"/>
                </a:solidFill>
              </a:rPr>
              <a:t>ride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276600" y="4422775"/>
            <a:ext cx="8969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>
                <a:solidFill>
                  <a:srgbClr val="FF0000"/>
                </a:solidFill>
              </a:rPr>
              <a:t>walk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755650" y="4854575"/>
            <a:ext cx="581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>
                <a:solidFill>
                  <a:srgbClr val="FF0000"/>
                </a:solidFill>
              </a:rPr>
              <a:t>go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209925" y="5286375"/>
            <a:ext cx="857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>
                <a:solidFill>
                  <a:srgbClr val="FF0000"/>
                </a:solidFill>
              </a:rPr>
              <a:t>take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476375" y="5734050"/>
            <a:ext cx="15319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>
                <a:solidFill>
                  <a:srgbClr val="FF0000"/>
                </a:solidFill>
              </a:rPr>
              <a:t>by plane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8" grpId="0"/>
      <p:bldP spid="2355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500188" y="1500188"/>
            <a:ext cx="56165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175" lvl="2" algn="just"/>
            <a:r>
              <a:rPr lang="en-US" altLang="zh-CN" sz="2800" b="1" dirty="0">
                <a:solidFill>
                  <a:srgbClr val="0000FF"/>
                </a:solidFill>
              </a:rPr>
              <a:t>Please write a short passage according to Section B, 3.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071563" y="3000375"/>
            <a:ext cx="694848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0000FF"/>
                </a:solidFill>
              </a:rPr>
              <a:t>E.g.</a:t>
            </a:r>
            <a:r>
              <a:rPr lang="en-US" altLang="zh-CN" sz="2800" dirty="0"/>
              <a:t> Nancy is my good friend. </a:t>
            </a:r>
          </a:p>
          <a:p>
            <a:r>
              <a:rPr lang="en-US" altLang="zh-CN" sz="2800" dirty="0"/>
              <a:t>       She </a:t>
            </a:r>
            <a:r>
              <a:rPr lang="en-US" altLang="zh-CN" sz="2800" dirty="0">
                <a:solidFill>
                  <a:srgbClr val="FF0000"/>
                </a:solidFill>
              </a:rPr>
              <a:t>often </a:t>
            </a:r>
            <a:r>
              <a:rPr lang="en-US" altLang="zh-CN" sz="2800" dirty="0"/>
              <a:t>walks to school. </a:t>
            </a:r>
          </a:p>
          <a:p>
            <a:r>
              <a:rPr lang="en-US" altLang="zh-CN" sz="2800" dirty="0"/>
              <a:t>       She </a:t>
            </a:r>
            <a:r>
              <a:rPr lang="en-US" altLang="zh-CN" sz="2800" dirty="0">
                <a:solidFill>
                  <a:srgbClr val="FF0000"/>
                </a:solidFill>
              </a:rPr>
              <a:t>sometimes</a:t>
            </a:r>
            <a:r>
              <a:rPr lang="en-US" altLang="zh-CN" sz="2800" dirty="0"/>
              <a:t> takes a bus to school.         </a:t>
            </a:r>
          </a:p>
          <a:p>
            <a:r>
              <a:rPr lang="en-US" altLang="zh-CN" sz="2800" dirty="0"/>
              <a:t>       She </a:t>
            </a:r>
            <a:r>
              <a:rPr lang="en-US" altLang="zh-CN" sz="2800" dirty="0">
                <a:solidFill>
                  <a:srgbClr val="FF0000"/>
                </a:solidFill>
              </a:rPr>
              <a:t>always </a:t>
            </a:r>
            <a:r>
              <a:rPr lang="en-US" altLang="zh-CN" sz="2800" dirty="0"/>
              <a:t>does her homework …</a:t>
            </a:r>
          </a:p>
        </p:txBody>
      </p:sp>
      <p:pic>
        <p:nvPicPr>
          <p:cNvPr id="22532" name="Picture 4" descr="A1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80225" y="5419725"/>
            <a:ext cx="145415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>
            <a:off x="3000375" y="642938"/>
            <a:ext cx="2879725" cy="7699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buFontTx/>
              <a:buNone/>
              <a:defRPr/>
            </a:pPr>
            <a:r>
              <a:rPr lang="en-US" altLang="zh-CN" sz="44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endParaRPr lang="zh-CN" altLang="en-US" sz="4400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908175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203575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72000" y="3716338"/>
            <a:ext cx="719138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013450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308850" y="3716338"/>
            <a:ext cx="6477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684213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908175" y="3716338"/>
            <a:ext cx="144463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3203575" y="3716338"/>
            <a:ext cx="2159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572000" y="3716338"/>
            <a:ext cx="360363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6011863" y="3716338"/>
            <a:ext cx="4318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706438" y="3284538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 b="1"/>
              <a:t>0%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7278688" y="3284538"/>
            <a:ext cx="96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 b="1"/>
              <a:t>100%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468313" y="2924175"/>
            <a:ext cx="2303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/>
              <a:t>never    ______  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592263" y="2924175"/>
            <a:ext cx="125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 b="1" dirty="0">
                <a:solidFill>
                  <a:srgbClr val="FF0000"/>
                </a:solidFill>
              </a:rPr>
              <a:t>seldom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843213" y="2924175"/>
            <a:ext cx="2881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/>
              <a:t>sometimes  ______ 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4500563" y="2924175"/>
            <a:ext cx="1079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 b="1">
                <a:solidFill>
                  <a:srgbClr val="FF0000"/>
                </a:solidFill>
              </a:rPr>
              <a:t>often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5859463" y="2924175"/>
            <a:ext cx="2744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/>
              <a:t>usually     _______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7237413" y="2924175"/>
            <a:ext cx="1184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 b="1">
                <a:solidFill>
                  <a:srgbClr val="FF0000"/>
                </a:solidFill>
              </a:rPr>
              <a:t>always</a:t>
            </a: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684213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1908175" y="3716338"/>
            <a:ext cx="144463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684213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1908175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1908175" y="3716338"/>
            <a:ext cx="144463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684213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4572000" y="3716338"/>
            <a:ext cx="360363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1908175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1908175" y="3716338"/>
            <a:ext cx="144463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684213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4572000" y="3716338"/>
            <a:ext cx="719138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4572000" y="3716338"/>
            <a:ext cx="360363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52" name="Rectangle 32"/>
          <p:cNvSpPr>
            <a:spLocks noChangeArrowheads="1"/>
          </p:cNvSpPr>
          <p:nvPr/>
        </p:nvSpPr>
        <p:spPr bwMode="auto">
          <a:xfrm>
            <a:off x="1908175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1908175" y="3716338"/>
            <a:ext cx="144463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54" name="Rectangle 34"/>
          <p:cNvSpPr>
            <a:spLocks noChangeArrowheads="1"/>
          </p:cNvSpPr>
          <p:nvPr/>
        </p:nvSpPr>
        <p:spPr bwMode="auto">
          <a:xfrm>
            <a:off x="684213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6011863" y="3716338"/>
            <a:ext cx="4318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56" name="Rectangle 36"/>
          <p:cNvSpPr>
            <a:spLocks noChangeArrowheads="1"/>
          </p:cNvSpPr>
          <p:nvPr/>
        </p:nvSpPr>
        <p:spPr bwMode="auto">
          <a:xfrm>
            <a:off x="4572000" y="3716338"/>
            <a:ext cx="719138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57" name="Rectangle 37"/>
          <p:cNvSpPr>
            <a:spLocks noChangeArrowheads="1"/>
          </p:cNvSpPr>
          <p:nvPr/>
        </p:nvSpPr>
        <p:spPr bwMode="auto">
          <a:xfrm>
            <a:off x="4572000" y="3716338"/>
            <a:ext cx="360363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1908175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1908175" y="3716338"/>
            <a:ext cx="144463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0" name="Rectangle 40"/>
          <p:cNvSpPr>
            <a:spLocks noChangeArrowheads="1"/>
          </p:cNvSpPr>
          <p:nvPr/>
        </p:nvSpPr>
        <p:spPr bwMode="auto">
          <a:xfrm>
            <a:off x="684213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1" name="Rectangle 41"/>
          <p:cNvSpPr>
            <a:spLocks noChangeArrowheads="1"/>
          </p:cNvSpPr>
          <p:nvPr/>
        </p:nvSpPr>
        <p:spPr bwMode="auto">
          <a:xfrm>
            <a:off x="6011863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2" name="Rectangle 42"/>
          <p:cNvSpPr>
            <a:spLocks noChangeArrowheads="1"/>
          </p:cNvSpPr>
          <p:nvPr/>
        </p:nvSpPr>
        <p:spPr bwMode="auto">
          <a:xfrm>
            <a:off x="6010275" y="3716338"/>
            <a:ext cx="4318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4570413" y="3716338"/>
            <a:ext cx="719137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4" name="Rectangle 44"/>
          <p:cNvSpPr>
            <a:spLocks noChangeArrowheads="1"/>
          </p:cNvSpPr>
          <p:nvPr/>
        </p:nvSpPr>
        <p:spPr bwMode="auto">
          <a:xfrm>
            <a:off x="4570413" y="3716338"/>
            <a:ext cx="360362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1906588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1906588" y="3716338"/>
            <a:ext cx="144462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7" name="Rectangle 47"/>
          <p:cNvSpPr>
            <a:spLocks noChangeArrowheads="1"/>
          </p:cNvSpPr>
          <p:nvPr/>
        </p:nvSpPr>
        <p:spPr bwMode="auto">
          <a:xfrm>
            <a:off x="682625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8" name="Rectangle 48"/>
          <p:cNvSpPr>
            <a:spLocks noChangeArrowheads="1"/>
          </p:cNvSpPr>
          <p:nvPr/>
        </p:nvSpPr>
        <p:spPr bwMode="auto">
          <a:xfrm>
            <a:off x="7308850" y="3716338"/>
            <a:ext cx="6477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69" name="Rectangle 49"/>
          <p:cNvSpPr>
            <a:spLocks noChangeArrowheads="1"/>
          </p:cNvSpPr>
          <p:nvPr/>
        </p:nvSpPr>
        <p:spPr bwMode="auto">
          <a:xfrm>
            <a:off x="6011863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70" name="Rectangle 50"/>
          <p:cNvSpPr>
            <a:spLocks noChangeArrowheads="1"/>
          </p:cNvSpPr>
          <p:nvPr/>
        </p:nvSpPr>
        <p:spPr bwMode="auto">
          <a:xfrm>
            <a:off x="6010275" y="3716338"/>
            <a:ext cx="4318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71" name="Rectangle 51"/>
          <p:cNvSpPr>
            <a:spLocks noChangeArrowheads="1"/>
          </p:cNvSpPr>
          <p:nvPr/>
        </p:nvSpPr>
        <p:spPr bwMode="auto">
          <a:xfrm>
            <a:off x="4570413" y="3716338"/>
            <a:ext cx="719137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72" name="Rectangle 52"/>
          <p:cNvSpPr>
            <a:spLocks noChangeArrowheads="1"/>
          </p:cNvSpPr>
          <p:nvPr/>
        </p:nvSpPr>
        <p:spPr bwMode="auto">
          <a:xfrm>
            <a:off x="4570413" y="3716338"/>
            <a:ext cx="360362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73" name="Rectangle 53"/>
          <p:cNvSpPr>
            <a:spLocks noChangeArrowheads="1"/>
          </p:cNvSpPr>
          <p:nvPr/>
        </p:nvSpPr>
        <p:spPr bwMode="auto">
          <a:xfrm>
            <a:off x="1906588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74" name="Rectangle 54"/>
          <p:cNvSpPr>
            <a:spLocks noChangeArrowheads="1"/>
          </p:cNvSpPr>
          <p:nvPr/>
        </p:nvSpPr>
        <p:spPr bwMode="auto">
          <a:xfrm>
            <a:off x="1906588" y="3716338"/>
            <a:ext cx="144462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75" name="Rectangle 55"/>
          <p:cNvSpPr>
            <a:spLocks noChangeArrowheads="1"/>
          </p:cNvSpPr>
          <p:nvPr/>
        </p:nvSpPr>
        <p:spPr bwMode="auto">
          <a:xfrm>
            <a:off x="682625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76" name="Rectangle 56"/>
          <p:cNvSpPr>
            <a:spLocks noChangeArrowheads="1"/>
          </p:cNvSpPr>
          <p:nvPr/>
        </p:nvSpPr>
        <p:spPr bwMode="auto">
          <a:xfrm>
            <a:off x="7308850" y="3716338"/>
            <a:ext cx="6477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77" name="Rectangle 57"/>
          <p:cNvSpPr>
            <a:spLocks noChangeArrowheads="1"/>
          </p:cNvSpPr>
          <p:nvPr/>
        </p:nvSpPr>
        <p:spPr bwMode="auto">
          <a:xfrm>
            <a:off x="6011863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78" name="Rectangle 58"/>
          <p:cNvSpPr>
            <a:spLocks noChangeArrowheads="1"/>
          </p:cNvSpPr>
          <p:nvPr/>
        </p:nvSpPr>
        <p:spPr bwMode="auto">
          <a:xfrm>
            <a:off x="6010275" y="3716338"/>
            <a:ext cx="4318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79" name="Rectangle 59"/>
          <p:cNvSpPr>
            <a:spLocks noChangeArrowheads="1"/>
          </p:cNvSpPr>
          <p:nvPr/>
        </p:nvSpPr>
        <p:spPr bwMode="auto">
          <a:xfrm>
            <a:off x="4570413" y="3716338"/>
            <a:ext cx="719137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0" name="Rectangle 60"/>
          <p:cNvSpPr>
            <a:spLocks noChangeArrowheads="1"/>
          </p:cNvSpPr>
          <p:nvPr/>
        </p:nvSpPr>
        <p:spPr bwMode="auto">
          <a:xfrm>
            <a:off x="4570413" y="3716338"/>
            <a:ext cx="360362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1" name="Rectangle 61"/>
          <p:cNvSpPr>
            <a:spLocks noChangeArrowheads="1"/>
          </p:cNvSpPr>
          <p:nvPr/>
        </p:nvSpPr>
        <p:spPr bwMode="auto">
          <a:xfrm>
            <a:off x="1906588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2" name="Rectangle 62"/>
          <p:cNvSpPr>
            <a:spLocks noChangeArrowheads="1"/>
          </p:cNvSpPr>
          <p:nvPr/>
        </p:nvSpPr>
        <p:spPr bwMode="auto">
          <a:xfrm>
            <a:off x="1906588" y="3716338"/>
            <a:ext cx="144462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3" name="Rectangle 63"/>
          <p:cNvSpPr>
            <a:spLocks noChangeArrowheads="1"/>
          </p:cNvSpPr>
          <p:nvPr/>
        </p:nvSpPr>
        <p:spPr bwMode="auto">
          <a:xfrm>
            <a:off x="682625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4" name="Line 64"/>
          <p:cNvSpPr>
            <a:spLocks noChangeShapeType="1"/>
          </p:cNvSpPr>
          <p:nvPr/>
        </p:nvSpPr>
        <p:spPr bwMode="auto">
          <a:xfrm>
            <a:off x="1403350" y="38608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85" name="Rectangle 65"/>
          <p:cNvSpPr>
            <a:spLocks noChangeArrowheads="1"/>
          </p:cNvSpPr>
          <p:nvPr/>
        </p:nvSpPr>
        <p:spPr bwMode="auto">
          <a:xfrm>
            <a:off x="7308850" y="3716338"/>
            <a:ext cx="64770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6" name="Rectangle 66"/>
          <p:cNvSpPr>
            <a:spLocks noChangeArrowheads="1"/>
          </p:cNvSpPr>
          <p:nvPr/>
        </p:nvSpPr>
        <p:spPr bwMode="auto">
          <a:xfrm>
            <a:off x="6011863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7" name="Rectangle 67"/>
          <p:cNvSpPr>
            <a:spLocks noChangeArrowheads="1"/>
          </p:cNvSpPr>
          <p:nvPr/>
        </p:nvSpPr>
        <p:spPr bwMode="auto">
          <a:xfrm>
            <a:off x="6011863" y="3716338"/>
            <a:ext cx="5048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8" name="Rectangle 68"/>
          <p:cNvSpPr>
            <a:spLocks noChangeArrowheads="1"/>
          </p:cNvSpPr>
          <p:nvPr/>
        </p:nvSpPr>
        <p:spPr bwMode="auto">
          <a:xfrm>
            <a:off x="4570413" y="3716338"/>
            <a:ext cx="719137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89" name="Rectangle 69"/>
          <p:cNvSpPr>
            <a:spLocks noChangeArrowheads="1"/>
          </p:cNvSpPr>
          <p:nvPr/>
        </p:nvSpPr>
        <p:spPr bwMode="auto">
          <a:xfrm>
            <a:off x="4572000" y="3716338"/>
            <a:ext cx="5048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90" name="Rectangle 70"/>
          <p:cNvSpPr>
            <a:spLocks noChangeArrowheads="1"/>
          </p:cNvSpPr>
          <p:nvPr/>
        </p:nvSpPr>
        <p:spPr bwMode="auto">
          <a:xfrm>
            <a:off x="1906588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91" name="Rectangle 71"/>
          <p:cNvSpPr>
            <a:spLocks noChangeArrowheads="1"/>
          </p:cNvSpPr>
          <p:nvPr/>
        </p:nvSpPr>
        <p:spPr bwMode="auto">
          <a:xfrm>
            <a:off x="1906588" y="3716338"/>
            <a:ext cx="144462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92" name="Rectangle 72"/>
          <p:cNvSpPr>
            <a:spLocks noChangeArrowheads="1"/>
          </p:cNvSpPr>
          <p:nvPr/>
        </p:nvSpPr>
        <p:spPr bwMode="auto">
          <a:xfrm>
            <a:off x="684213" y="3716338"/>
            <a:ext cx="6477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93" name="Line 73"/>
          <p:cNvSpPr>
            <a:spLocks noChangeShapeType="1"/>
          </p:cNvSpPr>
          <p:nvPr/>
        </p:nvSpPr>
        <p:spPr bwMode="auto">
          <a:xfrm>
            <a:off x="2700338" y="38608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94" name="Line 74"/>
          <p:cNvSpPr>
            <a:spLocks noChangeShapeType="1"/>
          </p:cNvSpPr>
          <p:nvPr/>
        </p:nvSpPr>
        <p:spPr bwMode="auto">
          <a:xfrm>
            <a:off x="3995738" y="38608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95" name="Line 75"/>
          <p:cNvSpPr>
            <a:spLocks noChangeShapeType="1"/>
          </p:cNvSpPr>
          <p:nvPr/>
        </p:nvSpPr>
        <p:spPr bwMode="auto">
          <a:xfrm>
            <a:off x="5435600" y="38608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96" name="Line 76"/>
          <p:cNvSpPr>
            <a:spLocks noChangeShapeType="1"/>
          </p:cNvSpPr>
          <p:nvPr/>
        </p:nvSpPr>
        <p:spPr bwMode="auto">
          <a:xfrm>
            <a:off x="6732588" y="38608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221" name="Text Box 77"/>
          <p:cNvSpPr txBox="1">
            <a:spLocks noChangeArrowheads="1"/>
          </p:cNvSpPr>
          <p:nvPr/>
        </p:nvSpPr>
        <p:spPr bwMode="auto">
          <a:xfrm>
            <a:off x="539750" y="1557338"/>
            <a:ext cx="7848600" cy="10779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zh-CN" sz="3200" b="1" dirty="0">
                <a:solidFill>
                  <a:srgbClr val="0000FF"/>
                </a:solidFill>
              </a:rPr>
              <a:t>Fill in the blanks with </a:t>
            </a:r>
            <a:r>
              <a:rPr lang="en-US" altLang="zh-CN" sz="3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b="1" i="1" dirty="0">
                <a:solidFill>
                  <a:srgbClr val="0000FF"/>
                </a:solidFill>
                <a:latin typeface="+mn-lt"/>
              </a:rPr>
              <a:t>always, often, seldom.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/>
      <p:bldP spid="6161" grpId="0"/>
      <p:bldP spid="61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11188" y="2445544"/>
            <a:ext cx="61150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GB" altLang="en-US" sz="3200" dirty="0"/>
              <a:t>A: I </a:t>
            </a:r>
            <a:r>
              <a:rPr lang="en-GB" altLang="en-US" sz="3200" dirty="0">
                <a:solidFill>
                  <a:srgbClr val="FF0000"/>
                </a:solidFill>
              </a:rPr>
              <a:t>often </a:t>
            </a:r>
            <a:r>
              <a:rPr lang="en-GB" altLang="en-US" sz="3200" dirty="0"/>
              <a:t>come to school on foot.</a:t>
            </a:r>
            <a:endParaRPr lang="zh-CN" altLang="en-US" sz="3200" dirty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81025" y="3021806"/>
            <a:ext cx="6296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dirty="0"/>
              <a:t>B: </a:t>
            </a:r>
            <a:r>
              <a:rPr lang="en-GB" altLang="en-US" sz="3200" dirty="0"/>
              <a:t>I </a:t>
            </a:r>
            <a:r>
              <a:rPr lang="en-GB" altLang="en-US" sz="3200" dirty="0">
                <a:solidFill>
                  <a:srgbClr val="FF0000"/>
                </a:solidFill>
              </a:rPr>
              <a:t>never</a:t>
            </a:r>
            <a:r>
              <a:rPr lang="en-GB" altLang="en-US" sz="3200" dirty="0"/>
              <a:t> come to school by bus. </a:t>
            </a:r>
            <a:endParaRPr lang="zh-CN" altLang="en-US" sz="3200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9750" y="3669506"/>
            <a:ext cx="84169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dirty="0"/>
              <a:t>C: </a:t>
            </a:r>
            <a:r>
              <a:rPr lang="en-GB" altLang="en-US" sz="3200" dirty="0"/>
              <a:t>My father </a:t>
            </a:r>
            <a:r>
              <a:rPr lang="en-GB" altLang="en-US" sz="3200" dirty="0">
                <a:solidFill>
                  <a:srgbClr val="FF0000"/>
                </a:solidFill>
              </a:rPr>
              <a:t>always</a:t>
            </a:r>
            <a:r>
              <a:rPr lang="en-GB" altLang="en-US" sz="3200" dirty="0"/>
              <a:t> goes to work by subway. </a:t>
            </a:r>
            <a:endParaRPr lang="zh-CN" altLang="en-US" sz="3200" dirty="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9750" y="4245769"/>
            <a:ext cx="6611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dirty="0"/>
              <a:t>D: </a:t>
            </a:r>
            <a:r>
              <a:rPr lang="en-GB" altLang="en-US" sz="3200" dirty="0"/>
              <a:t>He </a:t>
            </a:r>
            <a:r>
              <a:rPr lang="en-GB" altLang="en-US" sz="3200" dirty="0">
                <a:solidFill>
                  <a:srgbClr val="FF0000"/>
                </a:solidFill>
              </a:rPr>
              <a:t>seldom</a:t>
            </a:r>
            <a:r>
              <a:rPr lang="en-GB" altLang="en-US" sz="3200" dirty="0"/>
              <a:t> goes to work by train.</a:t>
            </a:r>
            <a:endParaRPr lang="zh-CN" altLang="en-US" sz="3200" dirty="0"/>
          </a:p>
          <a:p>
            <a:pPr eaLnBrk="1" hangingPunct="1"/>
            <a:endParaRPr lang="zh-CN" altLang="en-US" sz="3200" dirty="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39750" y="4895056"/>
            <a:ext cx="728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GB" altLang="en-US" sz="3200" dirty="0"/>
              <a:t>E: </a:t>
            </a:r>
            <a:r>
              <a:rPr lang="en-GB" altLang="en-US" sz="3200" dirty="0">
                <a:solidFill>
                  <a:srgbClr val="FF0000"/>
                </a:solidFill>
              </a:rPr>
              <a:t>Sometimes</a:t>
            </a:r>
            <a:r>
              <a:rPr lang="en-GB" altLang="en-US" sz="3200" dirty="0"/>
              <a:t> I come to school by bike.</a:t>
            </a:r>
            <a:endParaRPr lang="zh-CN" altLang="en-US" sz="3200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00113" y="5153819"/>
            <a:ext cx="590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/>
              <a:t>…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23850" y="764704"/>
            <a:ext cx="835342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008000"/>
                </a:solidFill>
              </a:rPr>
              <a:t>Use</a:t>
            </a:r>
            <a:r>
              <a:rPr lang="en-US" altLang="zh-CN" sz="2800" b="1" dirty="0"/>
              <a:t> </a:t>
            </a:r>
            <a:r>
              <a:rPr lang="en-US" altLang="zh-CN" sz="2800" i="1" dirty="0">
                <a:solidFill>
                  <a:srgbClr val="0000FF"/>
                </a:solidFill>
              </a:rPr>
              <a:t>always, usually, often, sometimes, seldom, never</a:t>
            </a:r>
            <a:r>
              <a:rPr lang="en-US" altLang="zh-CN" sz="2800" dirty="0"/>
              <a:t> </a:t>
            </a:r>
            <a:r>
              <a:rPr lang="en-US" altLang="zh-CN" sz="2800" b="1" dirty="0">
                <a:solidFill>
                  <a:srgbClr val="008000"/>
                </a:solidFill>
              </a:rPr>
              <a:t>and the means of transportation to make sentences</a:t>
            </a:r>
            <a:r>
              <a:rPr lang="en-US" altLang="zh-CN" sz="2800" b="1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  <p:bldP spid="7172" grpId="0"/>
      <p:bldP spid="7173" grpId="0"/>
      <p:bldP spid="7174" grpId="0"/>
      <p:bldP spid="71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2008531872711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125538"/>
            <a:ext cx="7921625" cy="359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157788"/>
            <a:ext cx="8229600" cy="1143000"/>
          </a:xfrm>
        </p:spPr>
        <p:txBody>
          <a:bodyPr/>
          <a:lstStyle/>
          <a:p>
            <a:r>
              <a:rPr lang="en-US" altLang="zh-CN"/>
              <a:t>weekdays</a:t>
            </a:r>
          </a:p>
        </p:txBody>
      </p:sp>
      <p:sp>
        <p:nvSpPr>
          <p:cNvPr id="30724" name="AutoShape 4"/>
          <p:cNvSpPr/>
          <p:nvPr/>
        </p:nvSpPr>
        <p:spPr bwMode="auto">
          <a:xfrm rot="5400000">
            <a:off x="4103688" y="2312988"/>
            <a:ext cx="504825" cy="5184775"/>
          </a:xfrm>
          <a:prstGeom prst="rightBrace">
            <a:avLst>
              <a:gd name="adj1" fmla="val 85539"/>
              <a:gd name="adj2" fmla="val 50000"/>
            </a:avLst>
          </a:prstGeom>
          <a:solidFill>
            <a:srgbClr val="CCECFF"/>
          </a:solidFill>
          <a:ln w="38100">
            <a:solidFill>
              <a:schemeClr val="tx1"/>
            </a:solidFill>
            <a:round/>
          </a:ln>
        </p:spPr>
        <p:txBody>
          <a:bodyPr rot="10800000" vert="eaVert" wrap="none" anchor="ctr"/>
          <a:lstStyle/>
          <a:p>
            <a:pPr algn="ctr"/>
            <a:endParaRPr lang="zh-CN" altLang="en-US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307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2304-110126164522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857250"/>
            <a:ext cx="5761038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357438" y="5357813"/>
            <a:ext cx="4630737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b="1">
                <a:solidFill>
                  <a:srgbClr val="FF0066"/>
                </a:solidFill>
              </a:rPr>
              <a:t>do one’s homework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642938"/>
            <a:ext cx="7920038" cy="432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714750" y="5286375"/>
            <a:ext cx="141605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b="1">
                <a:solidFill>
                  <a:srgbClr val="FF0066"/>
                </a:solidFill>
              </a:rPr>
              <a:t>worm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a6823e107173f938b8127b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125538"/>
            <a:ext cx="7127875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419475" y="5589588"/>
            <a:ext cx="1057275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b="1"/>
              <a:t>bird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footb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428625"/>
            <a:ext cx="566737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928813" y="5643563"/>
            <a:ext cx="5286375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3600" b="1">
                <a:solidFill>
                  <a:srgbClr val="FF0066"/>
                </a:solidFill>
              </a:rPr>
              <a:t>play soccer/football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theme/theme1.xml><?xml version="1.0" encoding="utf-8"?>
<a:theme xmlns:a="http://schemas.openxmlformats.org/drawingml/2006/main" name="WWW.2PPT.COM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581</Words>
  <Application>Microsoft Office PowerPoint</Application>
  <PresentationFormat>全屏显示(4:3)</PresentationFormat>
  <Paragraphs>125</Paragraphs>
  <Slides>21</Slides>
  <Notes>1</Notes>
  <HiddenSlides>0</HiddenSlides>
  <MMClips>2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7" baseType="lpstr">
      <vt:lpstr>宋体</vt:lpstr>
      <vt:lpstr>微软雅黑</vt:lpstr>
      <vt:lpstr>Arial</vt:lpstr>
      <vt:lpstr>Tahoma</vt:lpstr>
      <vt:lpstr>Times New Roman</vt:lpstr>
      <vt:lpstr>WWW.2PPT.COM</vt:lpstr>
      <vt:lpstr>PowerPoint 演示文稿</vt:lpstr>
      <vt:lpstr>PowerPoint 演示文稿</vt:lpstr>
      <vt:lpstr>PowerPoint 演示文稿</vt:lpstr>
      <vt:lpstr>PowerPoint 演示文稿</vt:lpstr>
      <vt:lpstr>weekdays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Listen to 1a and complete the sentences with usually, always, often, sometimes, seldom, or never.</vt:lpstr>
      <vt:lpstr>PowerPoint 演示文稿</vt:lpstr>
      <vt:lpstr>PowerPoint 演示文稿</vt:lpstr>
      <vt:lpstr>Ask and answer questions about the pictures in 2a with your partner.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2006-10-16T02:29:00Z</dcterms:created>
  <dcterms:modified xsi:type="dcterms:W3CDTF">2023-01-16T21:00:38Z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11E27A4321C54A7FA3786E205B02D2BB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