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37" r:id="rId2"/>
    <p:sldId id="510" r:id="rId3"/>
    <p:sldId id="522" r:id="rId4"/>
    <p:sldId id="527" r:id="rId5"/>
    <p:sldId id="502" r:id="rId6"/>
    <p:sldId id="517" r:id="rId7"/>
    <p:sldId id="526" r:id="rId8"/>
    <p:sldId id="521" r:id="rId9"/>
    <p:sldId id="535" r:id="rId10"/>
    <p:sldId id="536" r:id="rId11"/>
    <p:sldId id="507" r:id="rId12"/>
    <p:sldId id="50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黑体" panose="02010609060101010101" pitchFamily="49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楷体_GB2312" panose="02010600030101010101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2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582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41987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221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认识万以内的数 万以内数的认识（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二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971600" y="585105"/>
            <a:ext cx="2663230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 smtClean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认识万以内的数</a:t>
            </a:r>
            <a:endParaRPr lang="zh-CN" altLang="en-US" sz="2800" b="1" dirty="0">
              <a:solidFill>
                <a:srgbClr val="0050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4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0" y="1435155"/>
            <a:ext cx="9144000" cy="173124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认识万以内的数</a:t>
            </a:r>
            <a:endParaRPr lang="en-US" altLang="zh-CN" sz="4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en-US" altLang="zh-CN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17150" y="408391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497550" y="771550"/>
            <a:ext cx="76028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7.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先读一读，再根据每组数的排列规律接着写。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107504" y="1678037"/>
            <a:ext cx="669674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）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2997，2998，2999，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）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）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07504" y="2254101"/>
            <a:ext cx="669674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）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1700，1800，1900，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）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）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07504" y="3016572"/>
            <a:ext cx="669674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）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7070，7080，7090，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）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）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4102053" y="1678037"/>
            <a:ext cx="936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3000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5650910" y="1678037"/>
            <a:ext cx="936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3001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4067944" y="2254101"/>
            <a:ext cx="936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2000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5652120" y="2254101"/>
            <a:ext cx="936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2100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4102053" y="3016572"/>
            <a:ext cx="936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7100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5650910" y="3016572"/>
            <a:ext cx="936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7110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18958" y="1680201"/>
            <a:ext cx="2100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一个一个地数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20272" y="2409061"/>
            <a:ext cx="210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一百一百地数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020272" y="3118197"/>
            <a:ext cx="202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一十一十地数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87624" y="2139702"/>
            <a:ext cx="4426585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读数时，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从高位读起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</a:p>
        </p:txBody>
      </p:sp>
      <p:sp>
        <p:nvSpPr>
          <p:cNvPr id="19" name="矩形 18"/>
          <p:cNvSpPr/>
          <p:nvPr/>
        </p:nvSpPr>
        <p:spPr>
          <a:xfrm>
            <a:off x="1187624" y="2787774"/>
            <a:ext cx="6192688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中间有一个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或者两个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都只读一个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87624" y="3435846"/>
            <a:ext cx="3803015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末尾的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不读。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7" name="图片 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8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352" y="2183172"/>
            <a:ext cx="818073" cy="125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组合 47"/>
          <p:cNvGrpSpPr/>
          <p:nvPr/>
        </p:nvGrpSpPr>
        <p:grpSpPr>
          <a:xfrm>
            <a:off x="5302250" y="2117687"/>
            <a:ext cx="2065020" cy="860425"/>
            <a:chOff x="3230096" y="3306063"/>
            <a:chExt cx="2785058" cy="1227401"/>
          </a:xfrm>
          <a:noFill/>
        </p:grpSpPr>
        <p:sp>
          <p:nvSpPr>
            <p:cNvPr id="49" name="AutoShape 27"/>
            <p:cNvSpPr>
              <a:spLocks noChangeArrowheads="1"/>
            </p:cNvSpPr>
            <p:nvPr/>
          </p:nvSpPr>
          <p:spPr bwMode="auto">
            <a:xfrm>
              <a:off x="3230096" y="3306063"/>
              <a:ext cx="2785058" cy="1227401"/>
            </a:xfrm>
            <a:prstGeom prst="cloudCallout">
              <a:avLst>
                <a:gd name="adj1" fmla="val 65278"/>
                <a:gd name="adj2" fmla="val 28403"/>
              </a:avLst>
            </a:prstGeom>
            <a:grpFill/>
            <a:ln w="19050">
              <a:solidFill>
                <a:srgbClr val="3399FF"/>
              </a:solidFill>
              <a:miter lim="800000"/>
            </a:ln>
          </p:spPr>
          <p:txBody>
            <a:bodyPr lIns="68580" tIns="34290" rIns="68580" bIns="34290"/>
            <a:lstStyle>
              <a:lvl1pPr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endPara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494913" y="3546575"/>
              <a:ext cx="2255423" cy="74637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二百零七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2078990" y="2859782"/>
            <a:ext cx="3013075" cy="901786"/>
          </a:xfrm>
          <a:prstGeom prst="wedgeRoundRectCallout">
            <a:avLst>
              <a:gd name="adj1" fmla="val -62773"/>
              <a:gd name="adj2" fmla="val 5922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那2007呢？你还会读吗？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2070100" y="3260725"/>
            <a:ext cx="3030220" cy="823193"/>
          </a:xfrm>
          <a:prstGeom prst="wedgeRoundRectCallout">
            <a:avLst>
              <a:gd name="adj1" fmla="val -62183"/>
              <a:gd name="adj2" fmla="val -42102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今天我们就来学习中间有0数的读写。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23472" y="1099317"/>
            <a:ext cx="1023387" cy="1466585"/>
          </a:xfrm>
          <a:prstGeom prst="rect">
            <a:avLst/>
          </a:prstGeom>
        </p:spPr>
      </p:pic>
      <p:sp>
        <p:nvSpPr>
          <p:cNvPr id="46" name="AutoShape 27"/>
          <p:cNvSpPr>
            <a:spLocks noChangeArrowheads="1"/>
          </p:cNvSpPr>
          <p:nvPr/>
        </p:nvSpPr>
        <p:spPr bwMode="auto">
          <a:xfrm>
            <a:off x="1835696" y="1271270"/>
            <a:ext cx="2760345" cy="868432"/>
          </a:xfrm>
          <a:prstGeom prst="wedgeRoundRectCallout">
            <a:avLst>
              <a:gd name="adj1" fmla="val -61628"/>
              <a:gd name="adj2" fmla="val -14850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小朋友们，你知道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207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怎么读吗？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98607" y="2865876"/>
            <a:ext cx="1023387" cy="146658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6" grpId="0" bldLvl="0" animBg="1"/>
      <p:bldP spid="4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4"/>
          <p:cNvGrpSpPr/>
          <p:nvPr/>
        </p:nvGrpSpPr>
        <p:grpSpPr>
          <a:xfrm>
            <a:off x="558943" y="915566"/>
            <a:ext cx="459671" cy="584775"/>
            <a:chOff x="1075123" y="81902"/>
            <a:chExt cx="459671" cy="584775"/>
          </a:xfrm>
        </p:grpSpPr>
        <p:pic>
          <p:nvPicPr>
            <p:cNvPr id="17" name="Picture 6"/>
            <p:cNvPicPr>
              <a:picLocks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123" y="123477"/>
              <a:ext cx="459671" cy="533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3"/>
            <p:cNvSpPr txBox="1"/>
            <p:nvPr/>
          </p:nvSpPr>
          <p:spPr>
            <a:xfrm>
              <a:off x="1199748" y="81902"/>
              <a:ext cx="216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971600" y="987574"/>
            <a:ext cx="70567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先在算盘上拨一拨，再写一写、读一读。</a:t>
            </a:r>
            <a:endParaRPr lang="zh-CN" altLang="en-US" sz="28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8" name="图片 27" descr="41-例7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795" y="1572668"/>
            <a:ext cx="2166667" cy="1764286"/>
          </a:xfrm>
          <a:prstGeom prst="rect">
            <a:avLst/>
          </a:prstGeom>
        </p:spPr>
      </p:pic>
      <p:pic>
        <p:nvPicPr>
          <p:cNvPr id="31" name="图片 30" descr="41-例7-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3" y="1516954"/>
            <a:ext cx="2172857" cy="1820000"/>
          </a:xfrm>
          <a:prstGeom prst="rect">
            <a:avLst/>
          </a:prstGeom>
        </p:spPr>
      </p:pic>
      <p:sp>
        <p:nvSpPr>
          <p:cNvPr id="34" name="文本框 10245"/>
          <p:cNvSpPr txBox="1">
            <a:spLocks noChangeArrowheads="1"/>
          </p:cNvSpPr>
          <p:nvPr/>
        </p:nvSpPr>
        <p:spPr bwMode="auto">
          <a:xfrm>
            <a:off x="1497016" y="3271264"/>
            <a:ext cx="201622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     ）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1658119" y="3279731"/>
            <a:ext cx="1745049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4   0   6   0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6" name="文本框 10245"/>
          <p:cNvSpPr txBox="1">
            <a:spLocks noChangeArrowheads="1"/>
          </p:cNvSpPr>
          <p:nvPr/>
        </p:nvSpPr>
        <p:spPr bwMode="auto">
          <a:xfrm>
            <a:off x="5478508" y="3271264"/>
            <a:ext cx="201622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     ）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" name="文本框 10245"/>
          <p:cNvSpPr txBox="1">
            <a:spLocks noChangeArrowheads="1"/>
          </p:cNvSpPr>
          <p:nvPr/>
        </p:nvSpPr>
        <p:spPr bwMode="auto">
          <a:xfrm>
            <a:off x="5656546" y="3279731"/>
            <a:ext cx="1685780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7   0   0   3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899592" y="3726200"/>
            <a:ext cx="3528392" cy="860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个千和</a:t>
            </a:r>
            <a:r>
              <a:rPr lang="zh-CN" altLang="en-US" sz="2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个十组成的数是</a:t>
            </a:r>
            <a:r>
              <a:rPr lang="zh-CN" altLang="en-US" sz="2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   ）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9" name="文本框 10245"/>
          <p:cNvSpPr txBox="1">
            <a:spLocks noChangeArrowheads="1"/>
          </p:cNvSpPr>
          <p:nvPr/>
        </p:nvSpPr>
        <p:spPr bwMode="auto">
          <a:xfrm>
            <a:off x="4722366" y="3720485"/>
            <a:ext cx="3528392" cy="860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个千和</a:t>
            </a:r>
            <a:r>
              <a:rPr lang="zh-CN" altLang="en-US" sz="2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个一组成的数是</a:t>
            </a:r>
            <a:r>
              <a:rPr lang="zh-CN" altLang="en-US" sz="2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   ）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27584" y="1491630"/>
            <a:ext cx="7344816" cy="3096344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cxnSp>
        <p:nvCxnSpPr>
          <p:cNvPr id="41" name="直接连接符 40"/>
          <p:cNvCxnSpPr>
            <a:stCxn id="40" idx="0"/>
            <a:endCxn id="40" idx="2"/>
          </p:cNvCxnSpPr>
          <p:nvPr/>
        </p:nvCxnSpPr>
        <p:spPr>
          <a:xfrm>
            <a:off x="4428237" y="1491630"/>
            <a:ext cx="0" cy="30962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10245"/>
          <p:cNvSpPr txBox="1">
            <a:spLocks noChangeArrowheads="1"/>
          </p:cNvSpPr>
          <p:nvPr/>
        </p:nvSpPr>
        <p:spPr bwMode="auto">
          <a:xfrm>
            <a:off x="1208830" y="3728150"/>
            <a:ext cx="43204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3" name="文本框 10245"/>
          <p:cNvSpPr txBox="1">
            <a:spLocks noChangeArrowheads="1"/>
          </p:cNvSpPr>
          <p:nvPr/>
        </p:nvSpPr>
        <p:spPr bwMode="auto">
          <a:xfrm>
            <a:off x="2881948" y="3728150"/>
            <a:ext cx="43204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4" name="文本框 10245"/>
          <p:cNvSpPr txBox="1">
            <a:spLocks noChangeArrowheads="1"/>
          </p:cNvSpPr>
          <p:nvPr/>
        </p:nvSpPr>
        <p:spPr bwMode="auto">
          <a:xfrm>
            <a:off x="2538842" y="4105124"/>
            <a:ext cx="1008112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4060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5" name="文本框 10245"/>
          <p:cNvSpPr txBox="1">
            <a:spLocks noChangeArrowheads="1"/>
          </p:cNvSpPr>
          <p:nvPr/>
        </p:nvSpPr>
        <p:spPr bwMode="auto">
          <a:xfrm>
            <a:off x="5016787" y="3728150"/>
            <a:ext cx="43204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6" name="文本框 10245"/>
          <p:cNvSpPr txBox="1">
            <a:spLocks noChangeArrowheads="1"/>
          </p:cNvSpPr>
          <p:nvPr/>
        </p:nvSpPr>
        <p:spPr bwMode="auto">
          <a:xfrm>
            <a:off x="6689905" y="3728150"/>
            <a:ext cx="43204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7" name="文本框 10245"/>
          <p:cNvSpPr txBox="1">
            <a:spLocks noChangeArrowheads="1"/>
          </p:cNvSpPr>
          <p:nvPr/>
        </p:nvSpPr>
        <p:spPr bwMode="auto">
          <a:xfrm>
            <a:off x="6346799" y="4105124"/>
            <a:ext cx="1008112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7003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5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683568" y="915566"/>
            <a:ext cx="388843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写一写，读一读。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4" name="图片 43" descr="40-第5题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80815" y="1635646"/>
            <a:ext cx="5737143" cy="1523034"/>
          </a:xfrm>
          <a:prstGeom prst="rect">
            <a:avLst/>
          </a:prstGeom>
        </p:spPr>
      </p:pic>
      <p:sp>
        <p:nvSpPr>
          <p:cNvPr id="45" name="文本框 10245"/>
          <p:cNvSpPr txBox="1">
            <a:spLocks noChangeArrowheads="1"/>
          </p:cNvSpPr>
          <p:nvPr/>
        </p:nvSpPr>
        <p:spPr bwMode="auto">
          <a:xfrm>
            <a:off x="1259632" y="3196967"/>
            <a:ext cx="201622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      ）</a:t>
            </a:r>
            <a:endParaRPr lang="zh-CN" altLang="en-US" sz="22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6" name="文本框 10245"/>
          <p:cNvSpPr txBox="1">
            <a:spLocks noChangeArrowheads="1"/>
          </p:cNvSpPr>
          <p:nvPr/>
        </p:nvSpPr>
        <p:spPr bwMode="auto">
          <a:xfrm>
            <a:off x="1674669" y="3194277"/>
            <a:ext cx="1440160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5  0  3  7</a:t>
            </a:r>
            <a:endParaRPr lang="zh-CN" altLang="en-US" sz="22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7" name="文本框 10245"/>
          <p:cNvSpPr txBox="1">
            <a:spLocks noChangeArrowheads="1"/>
          </p:cNvSpPr>
          <p:nvPr/>
        </p:nvSpPr>
        <p:spPr bwMode="auto">
          <a:xfrm>
            <a:off x="3225131" y="3196967"/>
            <a:ext cx="201622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      ）</a:t>
            </a:r>
            <a:endParaRPr lang="zh-CN" altLang="en-US" sz="22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8" name="文本框 10245"/>
          <p:cNvSpPr txBox="1">
            <a:spLocks noChangeArrowheads="1"/>
          </p:cNvSpPr>
          <p:nvPr/>
        </p:nvSpPr>
        <p:spPr bwMode="auto">
          <a:xfrm>
            <a:off x="5211759" y="3196967"/>
            <a:ext cx="201622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      ）</a:t>
            </a:r>
            <a:endParaRPr lang="zh-CN" altLang="en-US" sz="22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9" name="文本框 10245"/>
          <p:cNvSpPr txBox="1">
            <a:spLocks noChangeArrowheads="1"/>
          </p:cNvSpPr>
          <p:nvPr/>
        </p:nvSpPr>
        <p:spPr bwMode="auto">
          <a:xfrm>
            <a:off x="3657179" y="3204273"/>
            <a:ext cx="1440160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9  0  0  6</a:t>
            </a:r>
            <a:endParaRPr lang="zh-CN" altLang="en-US" sz="22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0" name="文本框 10245"/>
          <p:cNvSpPr txBox="1">
            <a:spLocks noChangeArrowheads="1"/>
          </p:cNvSpPr>
          <p:nvPr/>
        </p:nvSpPr>
        <p:spPr bwMode="auto">
          <a:xfrm>
            <a:off x="5614134" y="3194277"/>
            <a:ext cx="1440160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3  8  0  3</a:t>
            </a:r>
            <a:endParaRPr lang="zh-CN" altLang="en-US" sz="22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64275" y="3723878"/>
            <a:ext cx="20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五千零三十七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70265" y="3723878"/>
            <a:ext cx="182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九千零六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66655" y="3723878"/>
            <a:ext cx="204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三千八百零三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50" grpId="0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637251" y="483518"/>
            <a:ext cx="43204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 descr="41-第2题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591146"/>
            <a:ext cx="3096344" cy="2101324"/>
          </a:xfrm>
          <a:prstGeom prst="rect">
            <a:avLst/>
          </a:prstGeom>
        </p:spPr>
      </p:pic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385680" y="641537"/>
            <a:ext cx="4320479" cy="406591"/>
          </a:xfrm>
          <a:prstGeom prst="wedgeRoundRectCallout">
            <a:avLst>
              <a:gd name="adj1" fmla="val 55710"/>
              <a:gd name="adj2" fmla="val 6602"/>
              <a:gd name="adj3" fmla="val 16667"/>
            </a:avLst>
          </a:prstGeom>
          <a:noFill/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" name="图片 12" descr="茄子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216" y="586463"/>
            <a:ext cx="612000" cy="689143"/>
          </a:xfrm>
          <a:prstGeom prst="rect">
            <a:avLst/>
          </a:prstGeom>
        </p:spPr>
      </p:pic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1313672" y="628854"/>
            <a:ext cx="43924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先说出各数的组成，再读一读。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4067944" y="2383234"/>
            <a:ext cx="4032448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2040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由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个千和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个十组成。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4067944" y="3247330"/>
            <a:ext cx="3816424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8007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由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个千和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个一组成。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4067944" y="2815282"/>
            <a:ext cx="4896544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6105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由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个千、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个百和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个一组成。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442142" y="555526"/>
            <a:ext cx="43458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写出下面横线上的数。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8" name="图片 7" descr="41－第6题－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429931"/>
            <a:ext cx="2592288" cy="1398629"/>
          </a:xfrm>
          <a:prstGeom prst="rect">
            <a:avLst/>
          </a:prstGeom>
        </p:spPr>
      </p:pic>
      <p:pic>
        <p:nvPicPr>
          <p:cNvPr id="9" name="图片 8" descr="41－第6题－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46044" y="1489911"/>
            <a:ext cx="2410132" cy="1303556"/>
          </a:xfrm>
          <a:prstGeom prst="rect">
            <a:avLst/>
          </a:prstGeom>
        </p:spPr>
      </p:pic>
      <p:pic>
        <p:nvPicPr>
          <p:cNvPr id="10" name="图片 9" descr="41－第6题－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63163" y="1472102"/>
            <a:ext cx="1065221" cy="1356564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539552" y="1374616"/>
            <a:ext cx="8064896" cy="2448272"/>
          </a:xfrm>
          <a:prstGeom prst="roundRect">
            <a:avLst>
              <a:gd name="adj" fmla="val 6456"/>
            </a:avLst>
          </a:prstGeom>
          <a:noFill/>
          <a:ln w="12700">
            <a:solidFill>
              <a:srgbClr val="358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776782" y="2679304"/>
            <a:ext cx="2643090" cy="1129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世界第一大洋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──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太平洋的平均深度大约是四千零二十八米。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3534254" y="2679304"/>
            <a:ext cx="2765938" cy="1129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世界最大的峡谷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──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雅鲁藏布大峡谷最深处达六千零九米。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6507749" y="3025553"/>
            <a:ext cx="2024691" cy="741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这一版报纸大约有一万字。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419872" y="1374616"/>
            <a:ext cx="0" cy="2448000"/>
          </a:xfrm>
          <a:prstGeom prst="line">
            <a:avLst/>
          </a:prstGeom>
          <a:ln>
            <a:solidFill>
              <a:srgbClr val="358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444208" y="1374616"/>
            <a:ext cx="0" cy="2448000"/>
          </a:xfrm>
          <a:prstGeom prst="line">
            <a:avLst/>
          </a:prstGeom>
          <a:ln>
            <a:solidFill>
              <a:srgbClr val="358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115616" y="3729674"/>
            <a:ext cx="158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804248" y="3729674"/>
            <a:ext cx="540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627429" y="3729674"/>
            <a:ext cx="1080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1403648" y="3822888"/>
            <a:ext cx="864096" cy="4420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4028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4572000" y="3822888"/>
            <a:ext cx="864096" cy="4420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6009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7020272" y="3822888"/>
            <a:ext cx="1152128" cy="4420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10000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539552" y="483518"/>
            <a:ext cx="43204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1259632" y="987574"/>
            <a:ext cx="79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997130" y="987574"/>
            <a:ext cx="52565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个百是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9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个千是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。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259632" y="1506032"/>
            <a:ext cx="79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997130" y="1506031"/>
            <a:ext cx="55446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5020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里面有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个千和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十。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1259632" y="2024490"/>
            <a:ext cx="79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1997130" y="2024488"/>
            <a:ext cx="532859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6005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里面有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1259632" y="2542948"/>
            <a:ext cx="79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1997130" y="2542945"/>
            <a:ext cx="54726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个千和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9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个百组成的数是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1259632" y="3061404"/>
            <a:ext cx="79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1997130" y="3061404"/>
            <a:ext cx="55446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个千和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9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个十组成的数是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3428823" y="990106"/>
            <a:ext cx="79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700</a:t>
            </a:r>
            <a:endParaRPr lang="en-US" altLang="zh-CN" sz="24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5911216" y="990106"/>
            <a:ext cx="9361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9000</a:t>
            </a:r>
            <a:endParaRPr lang="en-US" altLang="zh-CN" sz="24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3814517" y="1511173"/>
            <a:ext cx="5760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en-US" altLang="zh-CN" sz="24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5669791" y="1511173"/>
            <a:ext cx="5760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en-US" altLang="zh-CN" sz="24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4284705" y="2010957"/>
            <a:ext cx="5760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千</a:t>
            </a:r>
            <a:endParaRPr lang="zh-CN" altLang="en-US" sz="24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5974757" y="2010957"/>
            <a:ext cx="5760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5652604" y="2553153"/>
            <a:ext cx="9361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4900</a:t>
            </a:r>
            <a:endParaRPr lang="en-US" altLang="zh-CN" sz="24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5669538" y="3069794"/>
            <a:ext cx="9361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4090</a:t>
            </a:r>
            <a:endParaRPr lang="en-US" altLang="zh-CN" sz="24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683568" y="618823"/>
            <a:ext cx="43204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1293500" y="1347614"/>
            <a:ext cx="201622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5000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700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293500" y="2451736"/>
            <a:ext cx="201622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5700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700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293500" y="1899675"/>
            <a:ext cx="201622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700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5000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293500" y="3003798"/>
            <a:ext cx="216024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5700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5000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4965908" y="1347614"/>
            <a:ext cx="201622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600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3000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4965908" y="2451736"/>
            <a:ext cx="23042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8400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8000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4965908" y="1899675"/>
            <a:ext cx="201622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3900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900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4965908" y="3003798"/>
            <a:ext cx="216024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4000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3148774" y="1347614"/>
            <a:ext cx="9361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5700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3093700" y="1899675"/>
            <a:ext cx="9361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5700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3093700" y="2451736"/>
            <a:ext cx="9361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5000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3254650" y="3003798"/>
            <a:ext cx="9361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700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6766108" y="1347614"/>
            <a:ext cx="9361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3600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6740707" y="1899675"/>
            <a:ext cx="9361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3000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6948264" y="2451736"/>
            <a:ext cx="9361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400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6744902" y="3003798"/>
            <a:ext cx="9361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4200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467544" y="546815"/>
            <a:ext cx="259228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连一连。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1" name="图片 20" descr="42-第6题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419622"/>
            <a:ext cx="7092280" cy="1481560"/>
          </a:xfrm>
          <a:prstGeom prst="rect">
            <a:avLst/>
          </a:prstGeom>
        </p:spPr>
      </p:pic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1357041" y="3346960"/>
            <a:ext cx="9361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8050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3124771" y="3346960"/>
            <a:ext cx="9361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8500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4892501" y="3346960"/>
            <a:ext cx="9361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8505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6660232" y="3346960"/>
            <a:ext cx="9361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8005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835696" y="2859782"/>
            <a:ext cx="1757127" cy="54644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635896" y="2859782"/>
            <a:ext cx="1757127" cy="54644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364088" y="2859782"/>
            <a:ext cx="1757127" cy="54644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1817688" y="2859782"/>
            <a:ext cx="5310089" cy="5690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全屏显示(16:9)</PresentationFormat>
  <Paragraphs>121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Calibri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2023-01-16T21:01:14Z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5D67B7A191F54007B4777106FF9DAC75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