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2" r:id="rId4"/>
    <p:sldId id="266" r:id="rId5"/>
    <p:sldId id="278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2970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38C7-7CEF-404A-AB2F-13EC7F671C2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A973D-D253-4909-B08C-33354CF601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3C5B57AB-D8AF-47DB-BA94-25990A55B8B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AF8D6D8-5070-44D7-A4A7-5F2AA4C65675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A9674-D9CE-477F-8998-895A8AF3917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29BCB-84DB-43EB-BBB7-5BC12DA5D98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49973-9C27-4418-BFFC-9B4F1C67493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9AC9-64E8-469C-AAB8-48396461D91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33F45-8588-4304-A453-4BEF3D81D01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53001-433B-4BC1-92EA-DF5EF8BB18B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9E9E1-3A63-40BB-B8D1-B08CAE3D301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3ECBC-2775-4A85-8BE5-6FB1CE3480C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05B8-6DAA-44EF-935B-9E3092D46F1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52EFC-F2AA-469C-8FBC-B15BA56566B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01B7D-CD9C-4FF1-99ED-6D3C6C3D478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67515488-6625-4E14-9DAE-8AC5FED7D0B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086928" y="1183030"/>
            <a:ext cx="720779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man tried to move the mountains.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794313" y="3899231"/>
            <a:ext cx="37930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74428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0" name="Rectangle 486"/>
          <p:cNvSpPr>
            <a:spLocks noChangeArrowheads="1"/>
          </p:cNvSpPr>
          <p:nvPr/>
        </p:nvSpPr>
        <p:spPr bwMode="auto">
          <a:xfrm>
            <a:off x="622300" y="1247775"/>
            <a:ext cx="82550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nobody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作代词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没有人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no one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；作名词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小人物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through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across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cross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past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over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through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介词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从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通过；穿过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指从物体内部穿过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的含义。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across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介词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穿过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指从物体表面穿过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的含义。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cross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go/walk/run across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past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介词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经过；路过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指从物体的旁边经过。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⑤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over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介词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穿过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常指越过高的障碍物等。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river runs through the city.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这条河从城市中间流过。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careful when you cross/walk across the street.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当你过马路时要小心。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She walked past a bank.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她路过了一个银行。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birds flew over the city.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鸟儿飞过城市。</a:t>
            </a:r>
          </a:p>
        </p:txBody>
      </p:sp>
      <p:pic>
        <p:nvPicPr>
          <p:cNvPr id="21993" name="Picture 48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243013"/>
            <a:ext cx="8196263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wear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put 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dress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in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wear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穿着；戴着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强调穿的状态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后常接衣服、帽子、饰物等。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put 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穿上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强调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穿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的动作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后常接表示衣服的名词。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dress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既可表示动作也可表示状态。常用人作宾语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给某人穿衣服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。在表示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自己穿衣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可说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get dressed/dress oneself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。当表示状态时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常用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dressed 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＋衣服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结构。词组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dress up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穿上；盛装打扮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 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穿着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强调穿的状态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后接颜色、衣服、帽子等。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感叹句常用句型：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(a/an)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＋形容词＋名词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＋主谓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)!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②How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＋形容词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副词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＋主谓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 </a:t>
            </a:r>
          </a:p>
        </p:txBody>
      </p:sp>
      <p:pic>
        <p:nvPicPr>
          <p:cNvPr id="20722" name="Picture 242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" name="Rectangle 501"/>
          <p:cNvSpPr>
            <a:spLocks noChangeArrowheads="1"/>
          </p:cNvSpPr>
          <p:nvPr/>
        </p:nvSpPr>
        <p:spPr bwMode="auto">
          <a:xfrm>
            <a:off x="722313" y="1393825"/>
            <a:ext cx="8094662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teaches you music?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just teach ourselves.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愚蠢的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them to build the restaurant in such an area.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don't you tell me the truth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shouldn't 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欺骗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me.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days the price of ______ 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金子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going down.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kind of _____ 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丝绸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too expensive for me to buy.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78" name="Rectangle 502"/>
          <p:cNvSpPr>
            <a:spLocks noChangeArrowheads="1"/>
          </p:cNvSpPr>
          <p:nvPr/>
        </p:nvSpPr>
        <p:spPr bwMode="auto">
          <a:xfrm>
            <a:off x="1169988" y="2400300"/>
            <a:ext cx="989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Nobody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79" name="Rectangle 503"/>
          <p:cNvSpPr>
            <a:spLocks noChangeArrowheads="1"/>
          </p:cNvSpPr>
          <p:nvPr/>
        </p:nvSpPr>
        <p:spPr bwMode="auto">
          <a:xfrm>
            <a:off x="1912938" y="2867025"/>
            <a:ext cx="1308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stupid/silly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0" name="Rectangle 504"/>
          <p:cNvSpPr>
            <a:spLocks noChangeArrowheads="1"/>
          </p:cNvSpPr>
          <p:nvPr/>
        </p:nvSpPr>
        <p:spPr bwMode="auto">
          <a:xfrm>
            <a:off x="6100763" y="3781425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cheat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1" name="Rectangle 505"/>
          <p:cNvSpPr>
            <a:spLocks noChangeArrowheads="1"/>
          </p:cNvSpPr>
          <p:nvPr/>
        </p:nvSpPr>
        <p:spPr bwMode="auto">
          <a:xfrm>
            <a:off x="3694113" y="4217988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gold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2" name="Rectangle 506"/>
          <p:cNvSpPr>
            <a:spLocks noChangeArrowheads="1"/>
          </p:cNvSpPr>
          <p:nvPr/>
        </p:nvSpPr>
        <p:spPr bwMode="auto">
          <a:xfrm>
            <a:off x="2532063" y="4675188"/>
            <a:ext cx="54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silk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8" grpId="0"/>
      <p:bldP spid="25079" grpId="0"/>
      <p:bldP spid="25080" grpId="0"/>
      <p:bldP spid="25081" grpId="0"/>
      <p:bldP spid="250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690563" y="1277938"/>
            <a:ext cx="8075612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doing my homework. __________(sudden) I heard someone calling for help.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song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________(sound) funny.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tried __________(carry) the box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he couldn't.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 said the emperor's new clothes were so _________(wonder)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visitors came here __________(visit) the old building.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44" name="Rectangle 444"/>
          <p:cNvSpPr>
            <a:spLocks noChangeArrowheads="1"/>
          </p:cNvSpPr>
          <p:nvPr/>
        </p:nvSpPr>
        <p:spPr bwMode="auto">
          <a:xfrm>
            <a:off x="4046538" y="1827213"/>
            <a:ext cx="1157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Suddenly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5" name="Rectangle 445"/>
          <p:cNvSpPr>
            <a:spLocks noChangeArrowheads="1"/>
          </p:cNvSpPr>
          <p:nvPr/>
        </p:nvSpPr>
        <p:spPr bwMode="auto">
          <a:xfrm>
            <a:off x="3489325" y="2722563"/>
            <a:ext cx="91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sounds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6" name="Rectangle 446"/>
          <p:cNvSpPr>
            <a:spLocks noChangeArrowheads="1"/>
          </p:cNvSpPr>
          <p:nvPr/>
        </p:nvSpPr>
        <p:spPr bwMode="auto">
          <a:xfrm>
            <a:off x="2733675" y="3167063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 carry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7" name="Rectangle 447"/>
          <p:cNvSpPr>
            <a:spLocks noChangeArrowheads="1"/>
          </p:cNvSpPr>
          <p:nvPr/>
        </p:nvSpPr>
        <p:spPr bwMode="auto">
          <a:xfrm>
            <a:off x="6126163" y="3644900"/>
            <a:ext cx="1255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wonderful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8" name="Rectangle 448"/>
          <p:cNvSpPr>
            <a:spLocks noChangeArrowheads="1"/>
          </p:cNvSpPr>
          <p:nvPr/>
        </p:nvSpPr>
        <p:spPr bwMode="auto">
          <a:xfrm>
            <a:off x="3840163" y="4103688"/>
            <a:ext cx="86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 visit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4" grpId="0"/>
      <p:bldP spid="51645" grpId="0"/>
      <p:bldP spid="51646" grpId="0"/>
      <p:bldP spid="51647" grpId="0"/>
      <p:bldP spid="516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7" name="Rectangle 373"/>
          <p:cNvSpPr>
            <a:spLocks noChangeArrowheads="1"/>
          </p:cNvSpPr>
          <p:nvPr/>
        </p:nvSpPr>
        <p:spPr bwMode="auto">
          <a:xfrm>
            <a:off x="649288" y="1192213"/>
            <a:ext cx="823118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三、根据汉语意思完成句子。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从前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有一个老人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他有两个美丽的女儿。</a:t>
            </a:r>
            <a:endParaRPr lang="zh-CN" altLang="en-US" sz="2000" b="1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________________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lived an old man who had two beautiful daughters.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时间所剩无几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恐怕我们不得不尽快做出决定了。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There's little time 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afraid we __________ make a decision as soon as possible.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他们把所有的东西据为己有。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_____ everything _________________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酒后驾车是多么危险啊！</a:t>
            </a:r>
            <a:endParaRPr lang="zh-CN" altLang="en-US" sz="2000" b="1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 it is to drive after drinking!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这条河不深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我们可以走过去。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river is not deep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_________________ it.</a:t>
            </a:r>
          </a:p>
        </p:txBody>
      </p:sp>
      <p:sp>
        <p:nvSpPr>
          <p:cNvPr id="67990" name="Rectangle 406"/>
          <p:cNvSpPr>
            <a:spLocks noChangeArrowheads="1"/>
          </p:cNvSpPr>
          <p:nvPr/>
        </p:nvSpPr>
        <p:spPr bwMode="auto">
          <a:xfrm>
            <a:off x="779463" y="2190750"/>
            <a:ext cx="203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Once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upon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time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1" name="Rectangle 407"/>
          <p:cNvSpPr>
            <a:spLocks noChangeArrowheads="1"/>
          </p:cNvSpPr>
          <p:nvPr/>
        </p:nvSpPr>
        <p:spPr bwMode="auto">
          <a:xfrm>
            <a:off x="2722563" y="3116263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left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2" name="Rectangle 408"/>
          <p:cNvSpPr>
            <a:spLocks noChangeArrowheads="1"/>
          </p:cNvSpPr>
          <p:nvPr/>
        </p:nvSpPr>
        <p:spPr bwMode="auto">
          <a:xfrm>
            <a:off x="5060950" y="3106738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3" name="Rectangle 409"/>
          <p:cNvSpPr>
            <a:spLocks noChangeArrowheads="1"/>
          </p:cNvSpPr>
          <p:nvPr/>
        </p:nvSpPr>
        <p:spPr bwMode="auto">
          <a:xfrm>
            <a:off x="1290638" y="4498975"/>
            <a:ext cx="620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kept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4" name="Rectangle 410"/>
          <p:cNvSpPr>
            <a:spLocks noChangeArrowheads="1"/>
          </p:cNvSpPr>
          <p:nvPr/>
        </p:nvSpPr>
        <p:spPr bwMode="auto">
          <a:xfrm>
            <a:off x="3355975" y="4467225"/>
            <a:ext cx="168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themselves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5" name="Rectangle 411"/>
          <p:cNvSpPr>
            <a:spLocks noChangeArrowheads="1"/>
          </p:cNvSpPr>
          <p:nvPr/>
        </p:nvSpPr>
        <p:spPr bwMode="auto">
          <a:xfrm>
            <a:off x="1001713" y="5381625"/>
            <a:ext cx="184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dangerous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6" name="Rectangle 412"/>
          <p:cNvSpPr>
            <a:spLocks noChangeArrowheads="1"/>
          </p:cNvSpPr>
          <p:nvPr/>
        </p:nvSpPr>
        <p:spPr bwMode="auto">
          <a:xfrm>
            <a:off x="4016375" y="6284913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across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0" grpId="0"/>
      <p:bldP spid="67991" grpId="0"/>
      <p:bldP spid="67992" grpId="0"/>
      <p:bldP spid="67993" grpId="0"/>
      <p:bldP spid="67994" grpId="0"/>
      <p:bldP spid="67995" grpId="0"/>
      <p:bldP spid="679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60" name="Rectangle 92"/>
          <p:cNvSpPr>
            <a:spLocks noChangeArrowheads="1"/>
          </p:cNvSpPr>
          <p:nvPr/>
        </p:nvSpPr>
        <p:spPr bwMode="auto">
          <a:xfrm>
            <a:off x="668338" y="1181100"/>
            <a:ext cx="822642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四、根据对话内容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从方框中选择恰当的选项补全对话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其中有两项多余。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David.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did.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really interesting.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Telling the whole story may take a long time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 can tell you the main plot 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情节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．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ten suns in the sky so it was very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hot.People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lived a hard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life.Hou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Yi tried his best to shoot nine suns.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he succeed?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did.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 good.</a:t>
            </a:r>
          </a:p>
        </p:txBody>
      </p:sp>
      <p:sp>
        <p:nvSpPr>
          <p:cNvPr id="109661" name="Rectangle 93"/>
          <p:cNvSpPr>
            <a:spLocks noChangeArrowheads="1"/>
          </p:cNvSpPr>
          <p:nvPr/>
        </p:nvSpPr>
        <p:spPr bwMode="auto">
          <a:xfrm>
            <a:off x="2900363" y="193833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2" name="Rectangle 94"/>
          <p:cNvSpPr>
            <a:spLocks noChangeArrowheads="1"/>
          </p:cNvSpPr>
          <p:nvPr/>
        </p:nvSpPr>
        <p:spPr bwMode="auto">
          <a:xfrm>
            <a:off x="1609725" y="26606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3" name="Rectangle 95"/>
          <p:cNvSpPr>
            <a:spLocks noChangeArrowheads="1"/>
          </p:cNvSpPr>
          <p:nvPr/>
        </p:nvSpPr>
        <p:spPr bwMode="auto">
          <a:xfrm>
            <a:off x="2484438" y="34242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4" name="Rectangle 96"/>
          <p:cNvSpPr>
            <a:spLocks noChangeArrowheads="1"/>
          </p:cNvSpPr>
          <p:nvPr/>
        </p:nvSpPr>
        <p:spPr bwMode="auto">
          <a:xfrm>
            <a:off x="1590675" y="45005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5" name="Rectangle 97"/>
          <p:cNvSpPr>
            <a:spLocks noChangeArrowheads="1"/>
          </p:cNvSpPr>
          <p:nvPr/>
        </p:nvSpPr>
        <p:spPr bwMode="auto">
          <a:xfrm>
            <a:off x="2965450" y="59404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61" grpId="0"/>
      <p:bldP spid="109662" grpId="0"/>
      <p:bldP spid="109663" grpId="0"/>
      <p:bldP spid="109664" grpId="0"/>
      <p:bldP spid="1096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630238" y="1938338"/>
            <a:ext cx="825182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happened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888</Words>
  <Application>Microsoft Office PowerPoint</Application>
  <PresentationFormat>全屏显示(4:3)</PresentationFormat>
  <Paragraphs>89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2023-01-16T21:01:32Z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2CA750533D914C34AE96FD5C71BAACA5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