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2C09E-61BE-4E47-95CA-3DA443E9490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B5FAC-1DD9-4F86-9982-6CDB8E8CD1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B5FAC-1DD9-4F86-9982-6CDB8E8CD1F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90AC9-0507-41DE-AD34-3D9BDE6CD704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24070-DD25-4B38-BCA3-DC8EC281985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52295-DFAC-416D-B09F-4A4EF998AA5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53D50-884C-4AE6-945D-38C2F55AD6D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16789-8946-4239-B869-FCE02FCB759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13B8B-C4D2-4E92-A648-909BA9B8B9A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8282A-E77E-42DD-87D0-994370A425A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94BD0-4476-42AF-A13C-539F19CC442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836EF-5612-4C36-B088-E21667FC848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6F00B-BDBF-4E0A-895D-31E680B29E4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1DB5A-5640-486F-BFF9-74023D9000F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D4C6FA-74CA-4C0B-8951-DA58C880C4D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en-US" altLang="zh-CN" sz="4800" b="1" dirty="0">
                <a:latin typeface="汉仪大宋简" pitchFamily="49" charset="-122"/>
                <a:ea typeface="汉仪大宋简" pitchFamily="49" charset="-122"/>
              </a:rPr>
              <a:t>9.2 </a:t>
            </a:r>
            <a:r>
              <a:rPr lang="zh-CN" altLang="en-US" sz="4800" b="1" dirty="0" smtClean="0">
                <a:latin typeface="汉仪大宋简" pitchFamily="49" charset="-122"/>
                <a:ea typeface="汉仪大宋简" pitchFamily="49" charset="-122"/>
              </a:rPr>
              <a:t>三</a:t>
            </a:r>
            <a:r>
              <a:rPr lang="zh-CN" altLang="en-US" sz="4800" b="1" dirty="0">
                <a:latin typeface="汉仪大宋简" pitchFamily="49" charset="-122"/>
                <a:ea typeface="汉仪大宋简" pitchFamily="49" charset="-122"/>
              </a:rPr>
              <a:t>角形的内角和外角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5146961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二、三角形的分类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29600" cy="2189163"/>
          </a:xfrm>
        </p:spPr>
        <p:txBody>
          <a:bodyPr/>
          <a:lstStyle/>
          <a:p>
            <a:r>
              <a:rPr lang="zh-CN" altLang="en-US" dirty="0"/>
              <a:t>按边分类：</a:t>
            </a:r>
          </a:p>
          <a:p>
            <a:pPr>
              <a:buFontTx/>
              <a:buNone/>
            </a:pPr>
            <a:r>
              <a:rPr lang="zh-CN" altLang="en-US" dirty="0"/>
              <a:t>       三角形：斜边三角形</a:t>
            </a:r>
          </a:p>
          <a:p>
            <a:pPr>
              <a:buFontTx/>
              <a:buNone/>
            </a:pPr>
            <a:r>
              <a:rPr lang="zh-CN" altLang="en-US" dirty="0"/>
              <a:t>                     等腰三角形（等腰、等边）</a:t>
            </a:r>
          </a:p>
          <a:p>
            <a:pPr>
              <a:buFontTx/>
              <a:buNone/>
            </a:pPr>
            <a:endParaRPr lang="zh-CN" altLang="en-US" dirty="0"/>
          </a:p>
          <a:p>
            <a:pPr>
              <a:buFontTx/>
              <a:buNone/>
            </a:pPr>
            <a:endParaRPr lang="en-US" altLang="zh-CN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95288" y="3573463"/>
            <a:ext cx="8229600" cy="218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zh-CN" altLang="en-US" sz="3200" dirty="0">
                <a:solidFill>
                  <a:srgbClr val="000000"/>
                </a:solidFill>
              </a:rPr>
              <a:t>按角分类：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       三角形：锐角三角形（三个角是锐角）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                     直角三角形（一个角是直角）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                     钝角三角形（一个角是钝角）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一、三角形的内角和外角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85963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/>
              <a:t>复习提问：</a:t>
            </a:r>
          </a:p>
          <a:p>
            <a:pPr>
              <a:buFontTx/>
              <a:buNone/>
            </a:pPr>
            <a:r>
              <a:rPr lang="en-US" altLang="zh-CN" dirty="0"/>
              <a:t>1</a:t>
            </a:r>
            <a:r>
              <a:rPr lang="zh-CN" altLang="en-US" dirty="0"/>
              <a:t>、什么叫三角形的内角？</a:t>
            </a:r>
          </a:p>
          <a:p>
            <a:pPr>
              <a:buFontTx/>
              <a:buNone/>
            </a:pPr>
            <a:r>
              <a:rPr lang="en-US" altLang="zh-CN" dirty="0"/>
              <a:t>2</a:t>
            </a:r>
            <a:r>
              <a:rPr lang="zh-CN" altLang="en-US" dirty="0"/>
              <a:t>、三角形的三个内角有什么关系？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95536" y="3717032"/>
            <a:ext cx="7848600" cy="197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拼图游戏：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          把一个三角形的三个内角撕下来，采用旋转、平移等办法，拼接在一起，可得一个什么角？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US" altLang="zh-CN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0" name="Group 8"/>
          <p:cNvGrpSpPr/>
          <p:nvPr/>
        </p:nvGrpSpPr>
        <p:grpSpPr bwMode="auto">
          <a:xfrm>
            <a:off x="5435600" y="3068638"/>
            <a:ext cx="2798763" cy="2446337"/>
            <a:chOff x="3424" y="1979"/>
            <a:chExt cx="1763" cy="1541"/>
          </a:xfrm>
        </p:grpSpPr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 rot="8119731">
              <a:off x="3833" y="2432"/>
              <a:ext cx="1043" cy="108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4241" y="197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3424" y="2840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4967" y="2976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79388" y="549275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演绎推理：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50825" y="1484313"/>
            <a:ext cx="1036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</a:rPr>
              <a:t>已知△</a:t>
            </a:r>
            <a:r>
              <a:rPr lang="en-US" altLang="zh-CN" sz="3600" b="1" dirty="0">
                <a:solidFill>
                  <a:srgbClr val="000000"/>
                </a:solidFill>
              </a:rPr>
              <a:t>ABC</a:t>
            </a:r>
            <a:r>
              <a:rPr lang="zh-CN" altLang="en-US" sz="3600" b="1" dirty="0">
                <a:solidFill>
                  <a:srgbClr val="000000"/>
                </a:solidFill>
              </a:rPr>
              <a:t>，写出﹤</a:t>
            </a:r>
            <a:r>
              <a:rPr lang="en-US" altLang="zh-CN" sz="3600" b="1" dirty="0">
                <a:solidFill>
                  <a:srgbClr val="000000"/>
                </a:solidFill>
              </a:rPr>
              <a:t>A+ ﹤B+ ﹤ACB=180°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50825" y="2276475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00"/>
                </a:solidFill>
              </a:rPr>
              <a:t>证明：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547813" y="2349500"/>
            <a:ext cx="54721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延长</a:t>
            </a:r>
            <a:r>
              <a:rPr lang="en-US" altLang="zh-CN" sz="3200" dirty="0">
                <a:solidFill>
                  <a:srgbClr val="000000"/>
                </a:solidFill>
              </a:rPr>
              <a:t>BC</a:t>
            </a:r>
            <a:r>
              <a:rPr lang="zh-CN" altLang="en-US" sz="3200" dirty="0">
                <a:solidFill>
                  <a:srgbClr val="000000"/>
                </a:solidFill>
              </a:rPr>
              <a:t>到</a:t>
            </a:r>
            <a:r>
              <a:rPr lang="en-US" altLang="zh-CN" sz="3200" dirty="0">
                <a:solidFill>
                  <a:srgbClr val="000000"/>
                </a:solidFill>
              </a:rPr>
              <a:t>D</a:t>
            </a:r>
            <a:r>
              <a:rPr lang="zh-CN" altLang="en-US" sz="3200" dirty="0">
                <a:solidFill>
                  <a:srgbClr val="000000"/>
                </a:solidFill>
              </a:rPr>
              <a:t>，作</a:t>
            </a:r>
            <a:r>
              <a:rPr lang="en-US" altLang="zh-CN" sz="3200" dirty="0">
                <a:solidFill>
                  <a:srgbClr val="000000"/>
                </a:solidFill>
              </a:rPr>
              <a:t>CE∥AB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8794750" y="47244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8101013" y="4652963"/>
            <a:ext cx="79216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V="1">
            <a:off x="8101013" y="3789363"/>
            <a:ext cx="719137" cy="863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8675688" y="33575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7451725" y="42926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7956550" y="4149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8316913" y="42926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468313" y="3141663"/>
            <a:ext cx="2105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000000"/>
                </a:solidFill>
              </a:rPr>
              <a:t>∵</a:t>
            </a:r>
            <a:r>
              <a:rPr lang="en-US" altLang="zh-CN" sz="3200" dirty="0">
                <a:solidFill>
                  <a:srgbClr val="000000"/>
                </a:solidFill>
              </a:rPr>
              <a:t>CE∥AB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468313" y="3771900"/>
            <a:ext cx="29511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000000"/>
                </a:solidFill>
              </a:rPr>
              <a:t>∴ </a:t>
            </a:r>
            <a:r>
              <a:rPr lang="en-US" altLang="zh-CN" sz="3200" b="1" dirty="0">
                <a:solidFill>
                  <a:srgbClr val="000000"/>
                </a:solidFill>
              </a:rPr>
              <a:t>﹤A= ﹤2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2843213" y="3948113"/>
            <a:ext cx="315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FF0000"/>
                </a:solidFill>
              </a:rPr>
              <a:t>（两直线平行，内错角相等）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468313" y="4437063"/>
            <a:ext cx="3167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</a:rPr>
              <a:t>     ﹤B= ﹤3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2843213" y="4581525"/>
            <a:ext cx="315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FF0000"/>
                </a:solidFill>
              </a:rPr>
              <a:t>（两直线平行，同位角相等）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68313" y="5013325"/>
            <a:ext cx="5616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000000"/>
                </a:solidFill>
              </a:rPr>
              <a:t>∵ </a:t>
            </a:r>
            <a:r>
              <a:rPr lang="en-US" altLang="zh-CN" sz="3200" b="1" dirty="0">
                <a:solidFill>
                  <a:srgbClr val="000000"/>
                </a:solidFill>
              </a:rPr>
              <a:t>﹤1+ ﹤2+ ﹤3=180°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859338" y="5157788"/>
            <a:ext cx="155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FF0000"/>
                </a:solidFill>
              </a:rPr>
              <a:t>（平角定义）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468313" y="5661025"/>
            <a:ext cx="7632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000000"/>
                </a:solidFill>
              </a:rPr>
              <a:t>∴ </a:t>
            </a:r>
            <a:r>
              <a:rPr lang="en-US" altLang="zh-CN" sz="3200" b="1" dirty="0">
                <a:solidFill>
                  <a:srgbClr val="000000"/>
                </a:solidFill>
              </a:rPr>
              <a:t>﹤A+ ﹤B+ ﹤ACB=180°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5724525" y="5805488"/>
            <a:ext cx="155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FF0000"/>
                </a:solidFill>
              </a:rPr>
              <a:t>（等量代换）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8230" name="AutoShape 38"/>
          <p:cNvSpPr>
            <a:spLocks noChangeArrowheads="1"/>
          </p:cNvSpPr>
          <p:nvPr/>
        </p:nvSpPr>
        <p:spPr bwMode="auto">
          <a:xfrm>
            <a:off x="6732588" y="476250"/>
            <a:ext cx="2087562" cy="2160588"/>
          </a:xfrm>
          <a:prstGeom prst="wedgeRectCallout">
            <a:avLst>
              <a:gd name="adj1" fmla="val 37074"/>
              <a:gd name="adj2" fmla="val 1096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        </a:t>
            </a:r>
            <a:r>
              <a:rPr lang="zh-CN" altLang="en-US">
                <a:solidFill>
                  <a:srgbClr val="000000"/>
                </a:solidFill>
              </a:rPr>
              <a:t>为了转移图形，我们把这种在几何图上添加线条的做法，叫做作“辅助线”，辅助线一般划成虚线。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/>
      <p:bldP spid="8209" grpId="0"/>
      <p:bldP spid="8214" grpId="0"/>
      <p:bldP spid="8215" grpId="0" animBg="1"/>
      <p:bldP spid="8216" grpId="0" animBg="1"/>
      <p:bldP spid="8217" grpId="0"/>
      <p:bldP spid="8218" grpId="0"/>
      <p:bldP spid="8219" grpId="0"/>
      <p:bldP spid="8220" grpId="0"/>
      <p:bldP spid="8221" grpId="0"/>
      <p:bldP spid="8222" grpId="0"/>
      <p:bldP spid="8223" grpId="0"/>
      <p:bldP spid="8224" grpId="0"/>
      <p:bldP spid="8225" grpId="0"/>
      <p:bldP spid="8226" grpId="0"/>
      <p:bldP spid="8227" grpId="0"/>
      <p:bldP spid="8228" grpId="0"/>
      <p:bldP spid="8229" grpId="0"/>
      <p:bldP spid="8230" grpId="0" animBg="1"/>
      <p:bldP spid="823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4897437" cy="1008063"/>
          </a:xfrm>
        </p:spPr>
        <p:txBody>
          <a:bodyPr/>
          <a:lstStyle/>
          <a:p>
            <a:pPr algn="l"/>
            <a:r>
              <a:rPr lang="en-US" altLang="zh-CN" sz="3600" b="1" dirty="0"/>
              <a:t>1</a:t>
            </a:r>
            <a:r>
              <a:rPr lang="zh-CN" altLang="en-US" sz="3600" b="1" dirty="0"/>
              <a:t>、三角形内角和定理：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908050"/>
            <a:ext cx="6851650" cy="820738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三内角之和等于</a:t>
            </a:r>
            <a:r>
              <a:rPr lang="en-US" altLang="zh-CN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180°.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44354" y="1773238"/>
            <a:ext cx="7777162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推理三内角之和等于</a:t>
            </a:r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180°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关键在于作一条与三角形某一边平行的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辅助线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46378" y="3026144"/>
            <a:ext cx="799306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作平行线是把角从一个位置转移到另一个位置的重要手段。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23850" y="4292600"/>
            <a:ext cx="496823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dirty="0">
                <a:solidFill>
                  <a:srgbClr val="000000"/>
                </a:solidFill>
              </a:rPr>
              <a:t>2</a:t>
            </a:r>
            <a:r>
              <a:rPr lang="zh-CN" altLang="en-US" sz="4400" dirty="0">
                <a:solidFill>
                  <a:srgbClr val="000000"/>
                </a:solidFill>
              </a:rPr>
              <a:t>、基本事实（</a:t>
            </a:r>
            <a:r>
              <a:rPr lang="en-US" altLang="zh-CN" sz="4400" dirty="0">
                <a:solidFill>
                  <a:srgbClr val="000000"/>
                </a:solidFill>
              </a:rPr>
              <a:t>1</a:t>
            </a:r>
            <a:r>
              <a:rPr lang="zh-CN" altLang="en-US" sz="4400" dirty="0">
                <a:solidFill>
                  <a:srgbClr val="000000"/>
                </a:solidFill>
              </a:rPr>
              <a:t>）：</a:t>
            </a:r>
          </a:p>
        </p:txBody>
      </p:sp>
      <p:grpSp>
        <p:nvGrpSpPr>
          <p:cNvPr id="10259" name="Group 19"/>
          <p:cNvGrpSpPr/>
          <p:nvPr/>
        </p:nvGrpSpPr>
        <p:grpSpPr bwMode="auto">
          <a:xfrm>
            <a:off x="5435600" y="4868863"/>
            <a:ext cx="3708400" cy="2446337"/>
            <a:chOff x="3266" y="3114"/>
            <a:chExt cx="2336" cy="1541"/>
          </a:xfrm>
        </p:grpSpPr>
        <p:grpSp>
          <p:nvGrpSpPr>
            <p:cNvPr id="10247" name="Group 7"/>
            <p:cNvGrpSpPr/>
            <p:nvPr/>
          </p:nvGrpSpPr>
          <p:grpSpPr bwMode="auto">
            <a:xfrm>
              <a:off x="3266" y="3114"/>
              <a:ext cx="1763" cy="1541"/>
              <a:chOff x="3424" y="1979"/>
              <a:chExt cx="1763" cy="1541"/>
            </a:xfrm>
          </p:grpSpPr>
          <p:sp>
            <p:nvSpPr>
              <p:cNvPr id="10248" name="AutoShape 8"/>
              <p:cNvSpPr>
                <a:spLocks noChangeArrowheads="1"/>
              </p:cNvSpPr>
              <p:nvPr/>
            </p:nvSpPr>
            <p:spPr bwMode="auto">
              <a:xfrm rot="8119731">
                <a:off x="3833" y="2432"/>
                <a:ext cx="1043" cy="1088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49" name="Text Box 9"/>
              <p:cNvSpPr txBox="1">
                <a:spLocks noChangeArrowheads="1"/>
              </p:cNvSpPr>
              <p:nvPr/>
            </p:nvSpPr>
            <p:spPr bwMode="auto">
              <a:xfrm>
                <a:off x="4241" y="1979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0250" name="Text Box 10"/>
              <p:cNvSpPr txBox="1">
                <a:spLocks noChangeArrowheads="1"/>
              </p:cNvSpPr>
              <p:nvPr/>
            </p:nvSpPr>
            <p:spPr bwMode="auto">
              <a:xfrm>
                <a:off x="3424" y="2840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>
                    <a:solidFill>
                      <a:srgbClr val="000000"/>
                    </a:solidFill>
                  </a:rPr>
                  <a:t>B</a:t>
                </a:r>
              </a:p>
            </p:txBody>
          </p:sp>
          <p:sp>
            <p:nvSpPr>
              <p:cNvPr id="10251" name="Text Box 11"/>
              <p:cNvSpPr txBox="1">
                <a:spLocks noChangeArrowheads="1"/>
              </p:cNvSpPr>
              <p:nvPr/>
            </p:nvSpPr>
            <p:spPr bwMode="auto">
              <a:xfrm>
                <a:off x="4967" y="2976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>
                    <a:solidFill>
                      <a:srgbClr val="000000"/>
                    </a:solidFill>
                  </a:rPr>
                  <a:t>C</a:t>
                </a:r>
              </a:p>
            </p:txBody>
          </p:sp>
        </p:grp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5382" y="4157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4945" y="4112"/>
              <a:ext cx="49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 flipV="1">
              <a:off x="4945" y="3568"/>
              <a:ext cx="453" cy="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5307" y="3296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4536" y="388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4854" y="379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5081" y="388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6877050" y="5229225"/>
            <a:ext cx="1223963" cy="12239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H="1">
            <a:off x="8101013" y="6453188"/>
            <a:ext cx="971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62" name="AutoShape 22"/>
          <p:cNvSpPr>
            <a:spLocks noChangeArrowheads="1"/>
          </p:cNvSpPr>
          <p:nvPr/>
        </p:nvSpPr>
        <p:spPr bwMode="auto">
          <a:xfrm>
            <a:off x="7667625" y="4508500"/>
            <a:ext cx="1296988" cy="1225550"/>
          </a:xfrm>
          <a:prstGeom prst="wedgeRectCallout">
            <a:avLst>
              <a:gd name="adj1" fmla="val -16097"/>
              <a:gd name="adj2" fmla="val 1054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&lt;ACD</a:t>
            </a:r>
            <a:r>
              <a:rPr lang="zh-CN" altLang="en-US">
                <a:solidFill>
                  <a:srgbClr val="000000"/>
                </a:solidFill>
              </a:rPr>
              <a:t>是△</a:t>
            </a:r>
            <a:r>
              <a:rPr lang="en-US" altLang="zh-CN">
                <a:solidFill>
                  <a:srgbClr val="000000"/>
                </a:solidFill>
              </a:rPr>
              <a:t>ABC</a:t>
            </a:r>
            <a:r>
              <a:rPr lang="zh-CN" altLang="en-US">
                <a:solidFill>
                  <a:srgbClr val="000000"/>
                </a:solidFill>
              </a:rPr>
              <a:t>的一个外角。</a:t>
            </a:r>
          </a:p>
        </p:txBody>
      </p:sp>
      <p:sp>
        <p:nvSpPr>
          <p:cNvPr id="10263" name="AutoShape 23"/>
          <p:cNvSpPr>
            <a:spLocks noChangeArrowheads="1"/>
          </p:cNvSpPr>
          <p:nvPr/>
        </p:nvSpPr>
        <p:spPr bwMode="auto">
          <a:xfrm>
            <a:off x="7019925" y="4508500"/>
            <a:ext cx="2447925" cy="649288"/>
          </a:xfrm>
          <a:prstGeom prst="wedgeEllipseCallout">
            <a:avLst>
              <a:gd name="adj1" fmla="val -5838"/>
              <a:gd name="adj2" fmla="val 233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&lt;ACD=&lt;2+&lt;3</a:t>
            </a:r>
          </a:p>
        </p:txBody>
      </p:sp>
      <p:sp>
        <p:nvSpPr>
          <p:cNvPr id="10264" name="AutoShape 24"/>
          <p:cNvSpPr>
            <a:spLocks noChangeArrowheads="1"/>
          </p:cNvSpPr>
          <p:nvPr/>
        </p:nvSpPr>
        <p:spPr bwMode="auto">
          <a:xfrm>
            <a:off x="7019925" y="4508500"/>
            <a:ext cx="2447925" cy="649288"/>
          </a:xfrm>
          <a:prstGeom prst="wedgeEllipseCallout">
            <a:avLst>
              <a:gd name="adj1" fmla="val -5838"/>
              <a:gd name="adj2" fmla="val 233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&lt;ACD=&lt;A+&lt;B</a:t>
            </a: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13259" y="5495925"/>
            <a:ext cx="5290616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三角形的一个外角等于与它不相邻的两个内角之和。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 build="p"/>
      <p:bldP spid="10245" grpId="0" build="p"/>
      <p:bldP spid="10246" grpId="0"/>
      <p:bldP spid="10260" grpId="0" animBg="1"/>
      <p:bldP spid="10261" grpId="0" animBg="1"/>
      <p:bldP spid="10262" grpId="0" animBg="1"/>
      <p:bldP spid="10262" grpId="1" animBg="1"/>
      <p:bldP spid="10263" grpId="0" animBg="1"/>
      <p:bldP spid="10263" grpId="1" animBg="1"/>
      <p:bldP spid="10264" grpId="0" animBg="1"/>
      <p:bldP spid="10264" grpId="1" animBg="1"/>
      <p:bldP spid="1026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052736"/>
            <a:ext cx="8229600" cy="1143000"/>
          </a:xfrm>
          <a:noFill/>
        </p:spPr>
        <p:txBody>
          <a:bodyPr/>
          <a:lstStyle/>
          <a:p>
            <a:r>
              <a:rPr lang="zh-CN" altLang="en-US" sz="3600" b="1" dirty="0"/>
              <a:t>说理：“三角形的一个外角等于与它不相邻的两个内角之和。”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94598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dirty="0">
                <a:solidFill>
                  <a:srgbClr val="000000"/>
                </a:solidFill>
              </a:rPr>
              <a:t>请你试一试</a:t>
            </a:r>
          </a:p>
        </p:txBody>
      </p:sp>
      <p:grpSp>
        <p:nvGrpSpPr>
          <p:cNvPr id="14348" name="Group 12"/>
          <p:cNvGrpSpPr/>
          <p:nvPr/>
        </p:nvGrpSpPr>
        <p:grpSpPr bwMode="auto">
          <a:xfrm>
            <a:off x="6084888" y="2944813"/>
            <a:ext cx="2868612" cy="1865312"/>
            <a:chOff x="3833" y="1855"/>
            <a:chExt cx="1807" cy="1175"/>
          </a:xfrm>
        </p:grpSpPr>
        <p:sp>
          <p:nvSpPr>
            <p:cNvPr id="14342" name="AutoShape 6"/>
            <p:cNvSpPr>
              <a:spLocks noChangeArrowheads="1"/>
            </p:cNvSpPr>
            <p:nvPr/>
          </p:nvSpPr>
          <p:spPr bwMode="auto">
            <a:xfrm rot="8356743">
              <a:off x="4170" y="2304"/>
              <a:ext cx="861" cy="726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4740" y="2659"/>
              <a:ext cx="8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4591" y="1855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3833" y="2568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5057" y="265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5420" y="265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D</a:t>
              </a:r>
            </a:p>
          </p:txBody>
        </p:sp>
      </p:grp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323850" y="22764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已知，如右图，</a:t>
            </a:r>
            <a:r>
              <a:rPr lang="en-US" altLang="zh-CN" sz="3200" b="1" dirty="0">
                <a:solidFill>
                  <a:srgbClr val="000000"/>
                </a:solidFill>
              </a:rPr>
              <a:t>&lt;ACD</a:t>
            </a:r>
            <a:r>
              <a:rPr lang="zh-CN" altLang="en-US" sz="3200" b="1" dirty="0">
                <a:solidFill>
                  <a:srgbClr val="000000"/>
                </a:solidFill>
              </a:rPr>
              <a:t>是△</a:t>
            </a:r>
            <a:r>
              <a:rPr lang="en-US" altLang="zh-CN" sz="3200" b="1" dirty="0">
                <a:solidFill>
                  <a:srgbClr val="000000"/>
                </a:solidFill>
              </a:rPr>
              <a:t>ABC</a:t>
            </a:r>
            <a:r>
              <a:rPr lang="zh-CN" altLang="en-US" sz="3200" b="1" dirty="0">
                <a:solidFill>
                  <a:srgbClr val="000000"/>
                </a:solidFill>
              </a:rPr>
              <a:t>的一个外角，推理</a:t>
            </a:r>
            <a:r>
              <a:rPr lang="en-US" altLang="zh-CN" sz="3200" b="1" dirty="0">
                <a:solidFill>
                  <a:srgbClr val="000000"/>
                </a:solidFill>
              </a:rPr>
              <a:t>&lt;ACD=&lt;A+&lt;B.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323850" y="3141663"/>
            <a:ext cx="12239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证明：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1476375" y="3141663"/>
            <a:ext cx="4175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作</a:t>
            </a:r>
            <a:r>
              <a:rPr lang="en-US" altLang="zh-CN" sz="3200" b="1">
                <a:solidFill>
                  <a:srgbClr val="000000"/>
                </a:solidFill>
              </a:rPr>
              <a:t>CE∥AB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8172450" y="3500438"/>
            <a:ext cx="720725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8728075" y="301625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8027988" y="37163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388350" y="386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611188" y="3716338"/>
            <a:ext cx="55451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b="1">
                <a:solidFill>
                  <a:srgbClr val="000000"/>
                </a:solidFill>
              </a:rPr>
              <a:t>∵</a:t>
            </a:r>
            <a:r>
              <a:rPr lang="en-US" altLang="zh-CN" sz="3200" b="1">
                <a:solidFill>
                  <a:srgbClr val="000000"/>
                </a:solidFill>
              </a:rPr>
              <a:t>CE∥AB</a:t>
            </a:r>
            <a:r>
              <a:rPr lang="zh-CN" altLang="en-US" sz="3200" b="1">
                <a:solidFill>
                  <a:srgbClr val="000000"/>
                </a:solidFill>
              </a:rPr>
              <a:t>（已做辅助线）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611188" y="4221163"/>
            <a:ext cx="2016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∴&lt;1=&lt;A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268538" y="4221163"/>
            <a:ext cx="55451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（两直线平行，内错角相等）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611188" y="4797425"/>
            <a:ext cx="2016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    &lt;2=&lt;B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268538" y="4797425"/>
            <a:ext cx="55451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（两直线平行，同位角相等）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611188" y="5381625"/>
            <a:ext cx="72009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b="1">
                <a:solidFill>
                  <a:srgbClr val="000000"/>
                </a:solidFill>
              </a:rPr>
              <a:t>∵</a:t>
            </a:r>
            <a:r>
              <a:rPr lang="en-US" altLang="zh-CN" sz="3200" b="1">
                <a:solidFill>
                  <a:srgbClr val="000000"/>
                </a:solidFill>
              </a:rPr>
              <a:t>&lt;ACD=&lt;1+&lt;2.</a:t>
            </a:r>
            <a:r>
              <a:rPr lang="zh-CN" altLang="en-US" sz="3200" b="1">
                <a:solidFill>
                  <a:srgbClr val="000000"/>
                </a:solidFill>
              </a:rPr>
              <a:t>（角的和的定义）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611188" y="5876925"/>
            <a:ext cx="72009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>
                <a:solidFill>
                  <a:srgbClr val="000000"/>
                </a:solidFill>
              </a:rPr>
              <a:t>∴ &lt;ACD=&lt;B+&lt;A.</a:t>
            </a:r>
            <a:r>
              <a:rPr lang="zh-CN" altLang="en-US" sz="3200" b="1">
                <a:solidFill>
                  <a:srgbClr val="000000"/>
                </a:solidFill>
              </a:rPr>
              <a:t>（等量代换）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4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4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4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4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4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4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  <p:bldP spid="14349" grpId="0" build="p"/>
      <p:bldP spid="14350" grpId="0" build="p"/>
      <p:bldP spid="14351" grpId="0" build="p"/>
      <p:bldP spid="14352" grpId="0" animBg="1"/>
      <p:bldP spid="14353" grpId="0"/>
      <p:bldP spid="14354" grpId="0"/>
      <p:bldP spid="14355" grpId="0"/>
      <p:bldP spid="14356" grpId="0" build="p"/>
      <p:bldP spid="14357" grpId="0" build="p"/>
      <p:bldP spid="14358" grpId="0" build="p"/>
      <p:bldP spid="14359" grpId="0" build="p"/>
      <p:bldP spid="14360" grpId="0" build="p"/>
      <p:bldP spid="14361" grpId="0" build="p"/>
      <p:bldP spid="1436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照猫画虎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8255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/>
              <a:t>对“三内角之和等于</a:t>
            </a:r>
            <a:r>
              <a:rPr lang="en-US" altLang="zh-CN"/>
              <a:t>180°”</a:t>
            </a:r>
            <a:r>
              <a:rPr lang="zh-CN" altLang="en-US"/>
              <a:t>说理。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95288" y="2349500"/>
            <a:ext cx="8229600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提示：如图过点</a:t>
            </a:r>
            <a:r>
              <a:rPr lang="en-US" altLang="zh-CN" sz="3200" dirty="0">
                <a:solidFill>
                  <a:srgbClr val="000000"/>
                </a:solidFill>
              </a:rPr>
              <a:t>C</a:t>
            </a:r>
            <a:r>
              <a:rPr lang="zh-CN" altLang="en-US" sz="3200" dirty="0">
                <a:solidFill>
                  <a:srgbClr val="000000"/>
                </a:solidFill>
              </a:rPr>
              <a:t>作</a:t>
            </a:r>
            <a:r>
              <a:rPr lang="en-US" altLang="zh-CN" sz="3200" dirty="0">
                <a:solidFill>
                  <a:srgbClr val="000000"/>
                </a:solidFill>
              </a:rPr>
              <a:t>ED∥AB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 rot="8337427">
            <a:off x="5651500" y="3573463"/>
            <a:ext cx="1728788" cy="15113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496050" y="27289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003800" y="414972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740650" y="422116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6948488" y="3429000"/>
            <a:ext cx="1439862" cy="17287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092950" y="501332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8459788" y="321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95288" y="3141663"/>
            <a:ext cx="5905500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证明：</a:t>
            </a:r>
            <a:r>
              <a:rPr lang="zh-CN" altLang="zh-CN" sz="3200">
                <a:solidFill>
                  <a:srgbClr val="000000"/>
                </a:solidFill>
              </a:rPr>
              <a:t>∵</a:t>
            </a:r>
            <a:r>
              <a:rPr lang="en-US" altLang="zh-CN" sz="3200">
                <a:solidFill>
                  <a:srgbClr val="000000"/>
                </a:solidFill>
              </a:rPr>
              <a:t>ED∥AB</a:t>
            </a:r>
            <a:r>
              <a:rPr lang="zh-CN" altLang="en-US" sz="3200">
                <a:solidFill>
                  <a:srgbClr val="000000"/>
                </a:solidFill>
              </a:rPr>
              <a:t>（已作辅助线）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395288" y="3933825"/>
            <a:ext cx="5905500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          ∴&lt;A=&lt;1,&lt;B=&lt;2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7524750" y="3860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7019925" y="4365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395288" y="4581525"/>
            <a:ext cx="5905500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000000"/>
                </a:solidFill>
              </a:rPr>
              <a:t> (</a:t>
            </a:r>
            <a:r>
              <a:rPr lang="zh-CN" altLang="en-US" sz="3200">
                <a:solidFill>
                  <a:srgbClr val="000000"/>
                </a:solidFill>
              </a:rPr>
              <a:t>两直线平行，内错角相等</a:t>
            </a:r>
            <a:r>
              <a:rPr lang="en-US" altLang="zh-CN" sz="32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395288" y="5373688"/>
            <a:ext cx="8748712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          </a:t>
            </a:r>
            <a:r>
              <a:rPr lang="zh-CN" altLang="zh-CN" sz="3200" dirty="0">
                <a:solidFill>
                  <a:srgbClr val="000000"/>
                </a:solidFill>
              </a:rPr>
              <a:t>∵</a:t>
            </a:r>
            <a:r>
              <a:rPr lang="en-US" altLang="zh-CN" sz="3200" dirty="0">
                <a:solidFill>
                  <a:srgbClr val="000000"/>
                </a:solidFill>
              </a:rPr>
              <a:t>&lt;1+&lt;ACB+&lt;2=180°(</a:t>
            </a:r>
            <a:r>
              <a:rPr lang="zh-CN" altLang="en-US" sz="3200" dirty="0">
                <a:solidFill>
                  <a:srgbClr val="000000"/>
                </a:solidFill>
              </a:rPr>
              <a:t>平角定义</a:t>
            </a:r>
            <a:r>
              <a:rPr lang="en-US" altLang="zh-CN" sz="32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95288" y="6137275"/>
            <a:ext cx="8748712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          ∴&lt;A+&lt;B+&lt;ACB=180°</a:t>
            </a:r>
            <a:r>
              <a:rPr lang="zh-CN" altLang="en-US" sz="3200" dirty="0">
                <a:solidFill>
                  <a:srgbClr val="000000"/>
                </a:solidFill>
              </a:rPr>
              <a:t>（等量代换）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3" grpId="0" animBg="1"/>
      <p:bldP spid="11274" grpId="0"/>
      <p:bldP spid="11275" grpId="0"/>
      <p:bldP spid="11276" grpId="0"/>
      <p:bldP spid="11277" grpId="0"/>
      <p:bldP spid="11278" grpId="0"/>
      <p:bldP spid="11279" grpId="0"/>
      <p:bldP spid="11280" grpId="0"/>
      <p:bldP spid="11281" grpId="0"/>
      <p:bldP spid="112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 rot="5400000">
            <a:off x="6924675" y="1508126"/>
            <a:ext cx="3024187" cy="8175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定理应用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03213" y="296863"/>
            <a:ext cx="974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rgbClr val="000000"/>
                </a:solidFill>
              </a:rPr>
              <a:t>例</a:t>
            </a:r>
            <a:r>
              <a:rPr lang="en-US" altLang="zh-CN" sz="4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258888" y="404813"/>
            <a:ext cx="6697662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在△</a:t>
            </a:r>
            <a:r>
              <a:rPr lang="en-US" altLang="zh-CN" sz="3200" dirty="0">
                <a:solidFill>
                  <a:srgbClr val="000000"/>
                </a:solidFill>
              </a:rPr>
              <a:t>ABC</a:t>
            </a:r>
            <a:r>
              <a:rPr lang="zh-CN" altLang="en-US" sz="3200" dirty="0">
                <a:solidFill>
                  <a:srgbClr val="000000"/>
                </a:solidFill>
              </a:rPr>
              <a:t>中，</a:t>
            </a:r>
            <a:r>
              <a:rPr lang="en-US" altLang="zh-CN" sz="3200" dirty="0">
                <a:solidFill>
                  <a:srgbClr val="000000"/>
                </a:solidFill>
              </a:rPr>
              <a:t>&lt;A=30°,&lt;B=65°,</a:t>
            </a:r>
            <a:r>
              <a:rPr lang="zh-CN" altLang="en-US" sz="3200" dirty="0">
                <a:solidFill>
                  <a:srgbClr val="000000"/>
                </a:solidFill>
              </a:rPr>
              <a:t>求</a:t>
            </a:r>
            <a:r>
              <a:rPr lang="en-US" altLang="zh-CN" sz="3200" dirty="0">
                <a:solidFill>
                  <a:srgbClr val="000000"/>
                </a:solidFill>
              </a:rPr>
              <a:t>&lt;C</a:t>
            </a:r>
            <a:r>
              <a:rPr lang="zh-CN" altLang="en-US" sz="3200" dirty="0">
                <a:solidFill>
                  <a:srgbClr val="000000"/>
                </a:solidFill>
              </a:rPr>
              <a:t>的度数。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 rot="535584">
            <a:off x="6877050" y="1412875"/>
            <a:ext cx="1079500" cy="1223963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000875" y="9286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372225" y="242093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812088" y="25654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68313" y="186690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00"/>
                </a:solidFill>
              </a:rPr>
              <a:t>解：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187450" y="1989138"/>
            <a:ext cx="53292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000000"/>
                </a:solidFill>
              </a:rPr>
              <a:t>∵</a:t>
            </a:r>
            <a:r>
              <a:rPr lang="en-US" altLang="zh-CN" sz="3200" dirty="0">
                <a:solidFill>
                  <a:srgbClr val="000000"/>
                </a:solidFill>
              </a:rPr>
              <a:t>&lt; A=30°,&lt;B=65°(</a:t>
            </a:r>
            <a:r>
              <a:rPr lang="zh-CN" altLang="en-US" sz="3200" dirty="0">
                <a:solidFill>
                  <a:srgbClr val="000000"/>
                </a:solidFill>
              </a:rPr>
              <a:t>已知</a:t>
            </a:r>
            <a:r>
              <a:rPr lang="en-US" altLang="zh-CN" sz="32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827088" y="2781300"/>
            <a:ext cx="63373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又</a:t>
            </a:r>
            <a:r>
              <a:rPr lang="zh-CN" altLang="zh-CN" sz="3200" dirty="0">
                <a:solidFill>
                  <a:srgbClr val="000000"/>
                </a:solidFill>
              </a:rPr>
              <a:t>∵</a:t>
            </a:r>
            <a:r>
              <a:rPr lang="en-US" altLang="zh-CN" sz="3200" dirty="0">
                <a:solidFill>
                  <a:srgbClr val="000000"/>
                </a:solidFill>
              </a:rPr>
              <a:t>&lt; A+&lt;B+&lt;C=180°(</a:t>
            </a:r>
            <a:r>
              <a:rPr lang="zh-CN" altLang="en-US" sz="3200" dirty="0">
                <a:solidFill>
                  <a:srgbClr val="000000"/>
                </a:solidFill>
              </a:rPr>
              <a:t>三角形三   内角之和等于</a:t>
            </a:r>
            <a:r>
              <a:rPr lang="en-US" altLang="zh-CN" sz="3200" dirty="0">
                <a:solidFill>
                  <a:srgbClr val="000000"/>
                </a:solidFill>
              </a:rPr>
              <a:t>180°)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187450" y="4005263"/>
            <a:ext cx="698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000000"/>
                </a:solidFill>
              </a:rPr>
              <a:t>∴</a:t>
            </a:r>
            <a:r>
              <a:rPr lang="en-US" altLang="zh-CN" sz="3200" dirty="0">
                <a:solidFill>
                  <a:srgbClr val="000000"/>
                </a:solidFill>
              </a:rPr>
              <a:t>&lt;C=180°-&lt; A-&lt;B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187450" y="4581525"/>
            <a:ext cx="698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        =180°-30°-65°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187450" y="5157788"/>
            <a:ext cx="698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        =85°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/>
      <p:bldP spid="12301" grpId="0"/>
      <p:bldP spid="12302" grpId="0"/>
      <p:bldP spid="12303" grpId="0"/>
      <p:bldP spid="12304" grpId="0"/>
      <p:bldP spid="123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3213" y="296863"/>
            <a:ext cx="974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rgbClr val="000000"/>
                </a:solidFill>
              </a:rPr>
              <a:t>例</a:t>
            </a:r>
            <a:r>
              <a:rPr lang="en-US" altLang="zh-CN" sz="4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258888" y="404813"/>
            <a:ext cx="7345362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如图，</a:t>
            </a:r>
            <a:r>
              <a:rPr lang="en-US" altLang="zh-CN" sz="3200" dirty="0">
                <a:solidFill>
                  <a:srgbClr val="000000"/>
                </a:solidFill>
              </a:rPr>
              <a:t>&lt;BCD=92°,&lt;A=27°,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&lt;BED=44°,</a:t>
            </a:r>
            <a:r>
              <a:rPr lang="zh-CN" altLang="en-US" sz="3200" dirty="0">
                <a:solidFill>
                  <a:srgbClr val="000000"/>
                </a:solidFill>
              </a:rPr>
              <a:t>求</a:t>
            </a:r>
            <a:r>
              <a:rPr lang="en-US" altLang="zh-CN" sz="3200" dirty="0">
                <a:solidFill>
                  <a:srgbClr val="000000"/>
                </a:solidFill>
              </a:rPr>
              <a:t>: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(1)&lt;B</a:t>
            </a:r>
            <a:r>
              <a:rPr lang="zh-CN" altLang="en-US" sz="3200" dirty="0">
                <a:solidFill>
                  <a:srgbClr val="000000"/>
                </a:solidFill>
              </a:rPr>
              <a:t>的度数。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(2) &lt;BFD</a:t>
            </a:r>
            <a:r>
              <a:rPr lang="zh-CN" altLang="en-US" sz="3200" dirty="0">
                <a:solidFill>
                  <a:srgbClr val="000000"/>
                </a:solidFill>
              </a:rPr>
              <a:t>的度数。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 rot="8082937">
            <a:off x="7092157" y="1916906"/>
            <a:ext cx="1079500" cy="1223963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516688" y="23495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8459788" y="249237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380288" y="12684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23850" y="278130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00"/>
                </a:solidFill>
              </a:rPr>
              <a:t>解：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187450" y="3641725"/>
            <a:ext cx="5905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000000"/>
                </a:solidFill>
              </a:rPr>
              <a:t>∵</a:t>
            </a:r>
            <a:r>
              <a:rPr lang="en-US" altLang="zh-CN" sz="3200" dirty="0">
                <a:solidFill>
                  <a:srgbClr val="000000"/>
                </a:solidFill>
              </a:rPr>
              <a:t>&lt; A=27°,&lt;BCD=92°(</a:t>
            </a:r>
            <a:r>
              <a:rPr lang="zh-CN" altLang="en-US" sz="3200" dirty="0">
                <a:solidFill>
                  <a:srgbClr val="000000"/>
                </a:solidFill>
              </a:rPr>
              <a:t>已知</a:t>
            </a:r>
            <a:r>
              <a:rPr lang="en-US" altLang="zh-CN" sz="32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827088" y="4233863"/>
            <a:ext cx="7705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又</a:t>
            </a:r>
            <a:r>
              <a:rPr lang="zh-CN" altLang="zh-CN" sz="3200" dirty="0">
                <a:solidFill>
                  <a:srgbClr val="000000"/>
                </a:solidFill>
              </a:rPr>
              <a:t>∵</a:t>
            </a:r>
            <a:r>
              <a:rPr lang="en-US" altLang="zh-CN" sz="3200" dirty="0">
                <a:solidFill>
                  <a:srgbClr val="000000"/>
                </a:solidFill>
              </a:rPr>
              <a:t>&lt;BCD=&lt; A+&lt;B(</a:t>
            </a:r>
            <a:r>
              <a:rPr lang="zh-CN" altLang="en-US" sz="3200" dirty="0">
                <a:solidFill>
                  <a:srgbClr val="000000"/>
                </a:solidFill>
              </a:rPr>
              <a:t>三角形的一个外角等于与它不相邻的两个内角之和</a:t>
            </a:r>
            <a:r>
              <a:rPr lang="en-US" altLang="zh-CN" sz="32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187450" y="5226050"/>
            <a:ext cx="698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000000"/>
                </a:solidFill>
              </a:rPr>
              <a:t>∴</a:t>
            </a:r>
            <a:r>
              <a:rPr lang="en-US" altLang="zh-CN" sz="3200" dirty="0">
                <a:solidFill>
                  <a:srgbClr val="000000"/>
                </a:solidFill>
              </a:rPr>
              <a:t>&lt;B= &lt;BCD-&lt;A=92 ° -27 °=65°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7596188" y="1125538"/>
            <a:ext cx="576262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V="1">
            <a:off x="7451725" y="1125538"/>
            <a:ext cx="720725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8172450" y="76517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7235825" y="25654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7812088" y="170021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1331913" y="2932113"/>
            <a:ext cx="351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000000"/>
                </a:solidFill>
              </a:rPr>
              <a:t>(1)</a:t>
            </a:r>
            <a:r>
              <a:rPr lang="zh-CN" altLang="en-US" sz="3600" dirty="0">
                <a:solidFill>
                  <a:srgbClr val="000000"/>
                </a:solidFill>
              </a:rPr>
              <a:t>在△</a:t>
            </a:r>
            <a:r>
              <a:rPr lang="en-US" altLang="zh-CN" sz="3600" dirty="0">
                <a:solidFill>
                  <a:srgbClr val="000000"/>
                </a:solidFill>
              </a:rPr>
              <a:t>ABC</a:t>
            </a:r>
            <a:r>
              <a:rPr lang="zh-CN" altLang="en-US" sz="3600" dirty="0">
                <a:solidFill>
                  <a:srgbClr val="000000"/>
                </a:solidFill>
              </a:rPr>
              <a:t>中，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1476375" y="2924175"/>
            <a:ext cx="346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000000"/>
                </a:solidFill>
              </a:rPr>
              <a:t>(2)</a:t>
            </a:r>
            <a:r>
              <a:rPr lang="zh-CN" altLang="en-US" sz="3600" dirty="0">
                <a:solidFill>
                  <a:srgbClr val="000000"/>
                </a:solidFill>
              </a:rPr>
              <a:t>在△</a:t>
            </a:r>
            <a:r>
              <a:rPr lang="en-US" altLang="zh-CN" sz="3600" dirty="0">
                <a:solidFill>
                  <a:srgbClr val="000000"/>
                </a:solidFill>
              </a:rPr>
              <a:t>BEF</a:t>
            </a:r>
            <a:r>
              <a:rPr lang="zh-CN" altLang="en-US" sz="3600" dirty="0">
                <a:solidFill>
                  <a:srgbClr val="000000"/>
                </a:solidFill>
              </a:rPr>
              <a:t>中，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1187450" y="3644900"/>
            <a:ext cx="8785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000000"/>
                </a:solidFill>
              </a:rPr>
              <a:t>∵</a:t>
            </a:r>
            <a:r>
              <a:rPr lang="en-US" altLang="zh-CN" sz="3200" dirty="0">
                <a:solidFill>
                  <a:srgbClr val="000000"/>
                </a:solidFill>
              </a:rPr>
              <a:t>&lt; B=65°</a:t>
            </a:r>
            <a:r>
              <a:rPr lang="zh-CN" altLang="en-US" sz="3200" dirty="0">
                <a:solidFill>
                  <a:srgbClr val="000000"/>
                </a:solidFill>
              </a:rPr>
              <a:t>（已求）</a:t>
            </a:r>
            <a:r>
              <a:rPr lang="en-US" altLang="zh-CN" sz="3200" dirty="0">
                <a:solidFill>
                  <a:srgbClr val="000000"/>
                </a:solidFill>
              </a:rPr>
              <a:t>,&lt;BED=44°(</a:t>
            </a:r>
            <a:r>
              <a:rPr lang="zh-CN" altLang="en-US" sz="3200" dirty="0">
                <a:solidFill>
                  <a:srgbClr val="000000"/>
                </a:solidFill>
              </a:rPr>
              <a:t>已知</a:t>
            </a:r>
            <a:r>
              <a:rPr lang="en-US" altLang="zh-CN" sz="32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827088" y="4233863"/>
            <a:ext cx="7705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又</a:t>
            </a:r>
            <a:r>
              <a:rPr lang="zh-CN" altLang="zh-CN" sz="3200" dirty="0">
                <a:solidFill>
                  <a:srgbClr val="000000"/>
                </a:solidFill>
              </a:rPr>
              <a:t>∵</a:t>
            </a:r>
            <a:r>
              <a:rPr lang="en-US" altLang="zh-CN" sz="3200" dirty="0">
                <a:solidFill>
                  <a:srgbClr val="000000"/>
                </a:solidFill>
              </a:rPr>
              <a:t>&lt;BFD=&lt; BED+&lt;B(</a:t>
            </a:r>
            <a:r>
              <a:rPr lang="zh-CN" altLang="en-US" sz="3200" dirty="0">
                <a:solidFill>
                  <a:srgbClr val="000000"/>
                </a:solidFill>
              </a:rPr>
              <a:t>三角形的一个外角等于与它不相邻的两个内角之和</a:t>
            </a:r>
            <a:r>
              <a:rPr lang="en-US" altLang="zh-CN" sz="32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1187450" y="5229225"/>
            <a:ext cx="698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000000"/>
                </a:solidFill>
              </a:rPr>
              <a:t>∴</a:t>
            </a:r>
            <a:r>
              <a:rPr lang="en-US" altLang="zh-CN" sz="3200" dirty="0">
                <a:solidFill>
                  <a:srgbClr val="000000"/>
                </a:solidFill>
              </a:rPr>
              <a:t>&lt;BFD= 65 ° +44 °=109°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394" grpId="0"/>
      <p:bldP spid="16394" grpId="1"/>
      <p:bldP spid="16395" grpId="0"/>
      <p:bldP spid="16395" grpId="1"/>
      <p:bldP spid="16396" grpId="0"/>
      <p:bldP spid="16396" grpId="1"/>
      <p:bldP spid="16404" grpId="0"/>
      <p:bldP spid="16404" grpId="1"/>
      <p:bldP spid="16405" grpId="0"/>
      <p:bldP spid="16406" grpId="0"/>
      <p:bldP spid="16407" grpId="0"/>
      <p:bldP spid="164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基本事实（</a:t>
            </a:r>
            <a:r>
              <a:rPr lang="en-US" altLang="zh-CN"/>
              <a:t>2</a:t>
            </a:r>
            <a:r>
              <a:rPr lang="zh-CN" altLang="en-US"/>
              <a:t>）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06525"/>
          </a:xfrm>
        </p:spPr>
        <p:txBody>
          <a:bodyPr/>
          <a:lstStyle/>
          <a:p>
            <a:r>
              <a:rPr lang="zh-CN" altLang="en-US" dirty="0"/>
              <a:t>三角形的一个外角大于与它不相邻的任意一个内角。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809</Words>
  <Application>Microsoft Office PowerPoint</Application>
  <PresentationFormat>全屏显示(4:3)</PresentationFormat>
  <Paragraphs>125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汉仪大宋简</vt:lpstr>
      <vt:lpstr>黑体</vt:lpstr>
      <vt:lpstr>楷体</vt:lpstr>
      <vt:lpstr>宋体</vt:lpstr>
      <vt:lpstr>微软雅黑</vt:lpstr>
      <vt:lpstr>Arial</vt:lpstr>
      <vt:lpstr>Calibri</vt:lpstr>
      <vt:lpstr>WWW.2PPT.COM
</vt:lpstr>
      <vt:lpstr>9.2 三角形的内角和外角</vt:lpstr>
      <vt:lpstr>一、三角形的内角和外角</vt:lpstr>
      <vt:lpstr>PowerPoint 演示文稿</vt:lpstr>
      <vt:lpstr>1、三角形内角和定理：</vt:lpstr>
      <vt:lpstr>说理：“三角形的一个外角等于与它不相邻的两个内角之和。”</vt:lpstr>
      <vt:lpstr>照猫画虎</vt:lpstr>
      <vt:lpstr>PowerPoint 演示文稿</vt:lpstr>
      <vt:lpstr>PowerPoint 演示文稿</vt:lpstr>
      <vt:lpstr>基本事实（2）</vt:lpstr>
      <vt:lpstr>二、三角形的分类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2018-07-12T03:16:00Z</dcterms:created>
  <dcterms:modified xsi:type="dcterms:W3CDTF">2023-01-16T21:01:37Z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D5E9D52C55B44E69A1F69CEACDCBC3C0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