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7" r:id="rId3"/>
    <p:sldId id="268" r:id="rId4"/>
    <p:sldId id="257" r:id="rId5"/>
    <p:sldId id="262" r:id="rId6"/>
    <p:sldId id="258" r:id="rId7"/>
    <p:sldId id="259" r:id="rId8"/>
    <p:sldId id="260" r:id="rId9"/>
    <p:sldId id="269" r:id="rId10"/>
    <p:sldId id="261" r:id="rId11"/>
    <p:sldId id="263" r:id="rId12"/>
    <p:sldId id="264" r:id="rId13"/>
    <p:sldId id="266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新课标第一网" initials="xkb1.co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6600"/>
    <a:srgbClr val="FF00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D9B1D-5530-4C97-88AC-7CA7E01F626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EBB27-C82D-42BB-BCDD-28F8BB7EE1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BB27-C82D-42BB-BCDD-28F8BB7EE1A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B291A-89A9-45DA-B326-0B3C2F1617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CE493-2B37-4BD4-8283-A82C38D0E5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9A5D7-DCFB-4CAB-893F-D18820E6106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EF3F4-7B79-4EC2-B67A-2738C12C4A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BC961-2864-47DA-853B-1F89D4D922C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99AAB-C4F4-4246-8916-F7C182EF9B7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CB513-9D27-4DAA-BB58-07A7F71652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544DC-576E-4348-AD9C-199172E2278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5028F-5DFD-46A8-B7E1-C0C3C9E9A16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FD9B4-173F-4F6D-93FA-9882EED9CC7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/>
            </a:lvl1pPr>
          </a:lstStyle>
          <a:p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/>
            </a:lvl1pPr>
          </a:lstStyle>
          <a:p>
            <a:endParaRPr lang="zh-CN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0AA09D00-7409-4CC4-B4A7-0A0A5B3E85B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框 2054"/>
          <p:cNvSpPr txBox="1">
            <a:spLocks noChangeArrowheads="1"/>
          </p:cNvSpPr>
          <p:nvPr/>
        </p:nvSpPr>
        <p:spPr bwMode="auto">
          <a:xfrm>
            <a:off x="1475656" y="2708920"/>
            <a:ext cx="61206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400" b="1" dirty="0"/>
              <a:t>Around my </a:t>
            </a:r>
            <a:r>
              <a:rPr lang="en-US" altLang="zh-CN" sz="5400" b="1" dirty="0" smtClean="0"/>
              <a:t>home</a:t>
            </a:r>
            <a:endParaRPr lang="en-US" altLang="zh-CN" sz="5400" b="1" dirty="0"/>
          </a:p>
        </p:txBody>
      </p:sp>
      <p:sp>
        <p:nvSpPr>
          <p:cNvPr id="3" name="矩形 2"/>
          <p:cNvSpPr/>
          <p:nvPr/>
        </p:nvSpPr>
        <p:spPr>
          <a:xfrm>
            <a:off x="2888749" y="494116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0249"/>
          <p:cNvSpPr txBox="1">
            <a:spLocks noChangeArrowheads="1"/>
          </p:cNvSpPr>
          <p:nvPr/>
        </p:nvSpPr>
        <p:spPr bwMode="auto">
          <a:xfrm>
            <a:off x="611560" y="549275"/>
            <a:ext cx="4391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CC0066"/>
                </a:solidFill>
                <a:latin typeface="Comic Sans MS" panose="030F0702030302020204" pitchFamily="66" charset="0"/>
              </a:rPr>
              <a:t>Read the passage:</a:t>
            </a:r>
          </a:p>
        </p:txBody>
      </p:sp>
      <p:sp>
        <p:nvSpPr>
          <p:cNvPr id="11267" name="文本框 10250"/>
          <p:cNvSpPr txBox="1">
            <a:spLocks noChangeArrowheads="1"/>
          </p:cNvSpPr>
          <p:nvPr/>
        </p:nvSpPr>
        <p:spPr bwMode="auto">
          <a:xfrm>
            <a:off x="755576" y="1714501"/>
            <a:ext cx="7776864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/>
              <a:t>         </a:t>
            </a:r>
            <a:r>
              <a:rPr lang="en-US" altLang="zh-CN" sz="2800" b="1" dirty="0">
                <a:latin typeface="Gulim" pitchFamily="34" charset="-127"/>
                <a:ea typeface="Gulim" pitchFamily="34" charset="-127"/>
              </a:rPr>
              <a:t>Welcome  to Flower Street . There is a post office on this  street. Next to the post office, there is a cake shop. We can buy cakes </a:t>
            </a:r>
            <a:r>
              <a:rPr lang="en-US" altLang="zh-CN" sz="2800" b="1" dirty="0" err="1">
                <a:latin typeface="Gulim" pitchFamily="34" charset="-127"/>
                <a:ea typeface="Gulim" pitchFamily="34" charset="-127"/>
              </a:rPr>
              <a:t>there.They</a:t>
            </a:r>
            <a:r>
              <a:rPr lang="en-US" altLang="zh-CN" sz="2800" b="1" dirty="0">
                <a:latin typeface="Gulim" pitchFamily="34" charset="-127"/>
                <a:ea typeface="Gulim" pitchFamily="34" charset="-127"/>
              </a:rPr>
              <a:t> are </a:t>
            </a:r>
            <a:r>
              <a:rPr lang="en-US" altLang="zh-CN" sz="2800" b="1" dirty="0" err="1">
                <a:latin typeface="Gulim" pitchFamily="34" charset="-127"/>
                <a:ea typeface="Gulim" pitchFamily="34" charset="-127"/>
              </a:rPr>
              <a:t>nice.Where</a:t>
            </a:r>
            <a:r>
              <a:rPr lang="en-US" altLang="zh-CN" sz="2800" b="1" dirty="0">
                <a:latin typeface="Gulim" pitchFamily="34" charset="-127"/>
                <a:ea typeface="Gulim" pitchFamily="34" charset="-127"/>
              </a:rPr>
              <a:t> is my home ?  It’s </a:t>
            </a:r>
            <a:r>
              <a:rPr lang="en-US" altLang="zh-CN" sz="2800" b="1" dirty="0">
                <a:solidFill>
                  <a:srgbClr val="FF0000"/>
                </a:solidFill>
                <a:latin typeface="Gulim" pitchFamily="34" charset="-127"/>
                <a:ea typeface="Gulim" pitchFamily="34" charset="-127"/>
              </a:rPr>
              <a:t>between</a:t>
            </a:r>
            <a:r>
              <a:rPr lang="en-US" altLang="zh-CN" sz="2800" b="1" dirty="0">
                <a:latin typeface="Gulim" pitchFamily="34" charset="-127"/>
                <a:ea typeface="Gulim" pitchFamily="34" charset="-127"/>
              </a:rPr>
              <a:t> a restaurant  and a supermarket. Is there a fire </a:t>
            </a:r>
            <a:r>
              <a:rPr lang="en-US" altLang="zh-CN" sz="2800" b="1" dirty="0" err="1">
                <a:latin typeface="Gulim" pitchFamily="34" charset="-127"/>
                <a:ea typeface="Gulim" pitchFamily="34" charset="-127"/>
              </a:rPr>
              <a:t>station?No,but</a:t>
            </a:r>
            <a:r>
              <a:rPr lang="en-US" altLang="zh-CN" sz="2800" b="1" dirty="0">
                <a:latin typeface="Gulim" pitchFamily="34" charset="-127"/>
                <a:ea typeface="Gulim" pitchFamily="34" charset="-127"/>
              </a:rPr>
              <a:t> there is a park behind the </a:t>
            </a:r>
            <a:r>
              <a:rPr lang="en-US" altLang="zh-CN" sz="2800" b="1" dirty="0" err="1">
                <a:latin typeface="Gulim" pitchFamily="34" charset="-127"/>
                <a:ea typeface="Gulim" pitchFamily="34" charset="-127"/>
              </a:rPr>
              <a:t>reataurant.There</a:t>
            </a:r>
            <a:r>
              <a:rPr lang="en-US" altLang="zh-CN" sz="2800" b="1" dirty="0">
                <a:latin typeface="Gulim" pitchFamily="34" charset="-127"/>
                <a:ea typeface="Gulim" pitchFamily="34" charset="-127"/>
              </a:rPr>
              <a:t> are many shops on Flower Street too. There is a book shop, a toy shop and two fruit </a:t>
            </a:r>
            <a:r>
              <a:rPr lang="en-US" altLang="zh-CN" sz="2800" b="1" dirty="0" err="1">
                <a:latin typeface="Gulim" pitchFamily="34" charset="-127"/>
                <a:ea typeface="Gulim" pitchFamily="34" charset="-127"/>
              </a:rPr>
              <a:t>shops.It</a:t>
            </a:r>
            <a:r>
              <a:rPr lang="en-US" altLang="zh-CN" sz="2800" b="1" dirty="0">
                <a:latin typeface="Gulim" pitchFamily="34" charset="-127"/>
                <a:ea typeface="Gulim" pitchFamily="34" charset="-127"/>
              </a:rPr>
              <a:t> is a busy(</a:t>
            </a:r>
            <a:r>
              <a:rPr lang="zh-CN" altLang="en-US" sz="2800" b="1" dirty="0">
                <a:latin typeface="Gulim" pitchFamily="34" charset="-127"/>
                <a:ea typeface="Gulim" pitchFamily="34" charset="-127"/>
              </a:rPr>
              <a:t>热闹的</a:t>
            </a:r>
            <a:r>
              <a:rPr lang="en-US" altLang="zh-CN" sz="2800" b="1" dirty="0">
                <a:latin typeface="Gulim" pitchFamily="34" charset="-127"/>
                <a:ea typeface="Gulim" pitchFamily="34" charset="-127"/>
              </a:rPr>
              <a:t>)street.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12292"/>
          <p:cNvSpPr txBox="1">
            <a:spLocks noChangeArrowheads="1"/>
          </p:cNvSpPr>
          <p:nvPr/>
        </p:nvSpPr>
        <p:spPr bwMode="auto">
          <a:xfrm>
            <a:off x="1403350" y="1412875"/>
            <a:ext cx="5184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CC0066"/>
                </a:solidFill>
              </a:rPr>
              <a:t>between</a:t>
            </a:r>
          </a:p>
        </p:txBody>
      </p:sp>
      <p:pic>
        <p:nvPicPr>
          <p:cNvPr id="12294" name="图片 12293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773238"/>
            <a:ext cx="35242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文本框 12294"/>
          <p:cNvSpPr txBox="1">
            <a:spLocks noChangeArrowheads="1"/>
          </p:cNvSpPr>
          <p:nvPr/>
        </p:nvSpPr>
        <p:spPr bwMode="auto">
          <a:xfrm>
            <a:off x="3492500" y="4365625"/>
            <a:ext cx="38163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/>
              <a:t>  between two boxes</a:t>
            </a:r>
          </a:p>
          <a:p>
            <a:pPr>
              <a:spcBef>
                <a:spcPct val="50000"/>
              </a:spcBef>
            </a:pPr>
            <a:r>
              <a:rPr lang="en-US" altLang="zh-CN" sz="2400" b="1"/>
              <a:t> </a:t>
            </a:r>
          </a:p>
        </p:txBody>
      </p:sp>
      <p:sp>
        <p:nvSpPr>
          <p:cNvPr id="12296" name="文本框 12295"/>
          <p:cNvSpPr txBox="1">
            <a:spLocks noChangeArrowheads="1"/>
          </p:cNvSpPr>
          <p:nvPr/>
        </p:nvSpPr>
        <p:spPr bwMode="auto">
          <a:xfrm>
            <a:off x="2879725" y="5589588"/>
            <a:ext cx="6264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/>
              <a:t>between the ____ and the 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13318"/>
          <p:cNvSpPr txBox="1">
            <a:spLocks noChangeArrowheads="1"/>
          </p:cNvSpPr>
          <p:nvPr/>
        </p:nvSpPr>
        <p:spPr bwMode="auto">
          <a:xfrm>
            <a:off x="1763713" y="1628775"/>
            <a:ext cx="6264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13315" name="文本框 13319"/>
          <p:cNvSpPr txBox="1">
            <a:spLocks noChangeArrowheads="1"/>
          </p:cNvSpPr>
          <p:nvPr/>
        </p:nvSpPr>
        <p:spPr bwMode="auto">
          <a:xfrm>
            <a:off x="900113" y="1628775"/>
            <a:ext cx="76327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dirty="0"/>
              <a:t>                                </a:t>
            </a:r>
            <a:r>
              <a:rPr lang="en-US" altLang="zh-CN" sz="3200" dirty="0"/>
              <a:t>My home</a:t>
            </a:r>
          </a:p>
          <a:p>
            <a:pPr>
              <a:spcBef>
                <a:spcPct val="50000"/>
              </a:spcBef>
            </a:pPr>
            <a:r>
              <a:rPr lang="en-US" altLang="zh-CN" sz="2400" dirty="0"/>
              <a:t>     Welcome  to _______ Street . There is a ______on this  street. Next to ________, there is _______. We can _______ </a:t>
            </a:r>
            <a:r>
              <a:rPr lang="en-US" altLang="zh-CN" sz="2400" dirty="0" err="1"/>
              <a:t>there.They</a:t>
            </a:r>
            <a:r>
              <a:rPr lang="en-US" altLang="zh-CN" sz="2400" dirty="0"/>
              <a:t> are ______. Where  is  my home ?  It’s between _____  and _______. Is there a _______ ?</a:t>
            </a:r>
            <a:r>
              <a:rPr lang="en-US" altLang="zh-CN" sz="2400" dirty="0" err="1"/>
              <a:t>No,but</a:t>
            </a:r>
            <a:r>
              <a:rPr lang="en-US" altLang="zh-CN" sz="2400" dirty="0"/>
              <a:t> there is _____ behind ______.There are many shops on Flower Street too. There is ______, ______ and _______.It is a busy street</a:t>
            </a:r>
            <a:r>
              <a:rPr lang="en-US" altLang="zh-CN" sz="2400" dirty="0" smtClean="0"/>
              <a:t>.</a:t>
            </a:r>
            <a:endParaRPr lang="en-US" altLang="zh-CN" sz="2400" dirty="0"/>
          </a:p>
        </p:txBody>
      </p:sp>
      <p:sp>
        <p:nvSpPr>
          <p:cNvPr id="13316" name="矩形 13322"/>
          <p:cNvSpPr>
            <a:spLocks noChangeArrowheads="1" noChangeShapeType="1" noTextEdit="1"/>
          </p:cNvSpPr>
          <p:nvPr/>
        </p:nvSpPr>
        <p:spPr bwMode="auto">
          <a:xfrm>
            <a:off x="900113" y="504825"/>
            <a:ext cx="48577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12700">
                  <a:noFill/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Let's have a try!</a:t>
            </a:r>
            <a:endParaRPr lang="zh-CN" altLang="en-US" sz="4400" b="1" kern="10" dirty="0">
              <a:ln w="12700">
                <a:noFill/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5364"/>
          <p:cNvSpPr txBox="1">
            <a:spLocks noChangeArrowheads="1"/>
          </p:cNvSpPr>
          <p:nvPr/>
        </p:nvSpPr>
        <p:spPr bwMode="auto">
          <a:xfrm>
            <a:off x="1331913" y="981075"/>
            <a:ext cx="6553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chemeClr val="accent2"/>
                </a:solidFill>
              </a:rPr>
              <a:t>Assignment:</a:t>
            </a:r>
          </a:p>
          <a:p>
            <a:pPr>
              <a:spcBef>
                <a:spcPct val="50000"/>
              </a:spcBef>
            </a:pPr>
            <a:endParaRPr lang="en-US" altLang="zh-CN" sz="3200" b="1" dirty="0">
              <a:solidFill>
                <a:schemeClr val="accent2"/>
              </a:solidFill>
            </a:endParaRPr>
          </a:p>
        </p:txBody>
      </p:sp>
      <p:sp>
        <p:nvSpPr>
          <p:cNvPr id="14339" name="文本框 15365"/>
          <p:cNvSpPr txBox="1">
            <a:spLocks noChangeArrowheads="1"/>
          </p:cNvSpPr>
          <p:nvPr/>
        </p:nvSpPr>
        <p:spPr bwMode="auto">
          <a:xfrm>
            <a:off x="1246188" y="2779713"/>
            <a:ext cx="72009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/>
              <a:t>1.Copy the new words and </a:t>
            </a:r>
            <a:r>
              <a:rPr lang="en-US" altLang="zh-CN" sz="3200" dirty="0" smtClean="0"/>
              <a:t>sentence </a:t>
            </a:r>
            <a:r>
              <a:rPr lang="en-US" altLang="zh-CN" sz="3200" dirty="0"/>
              <a:t>then recite.</a:t>
            </a:r>
          </a:p>
          <a:p>
            <a:r>
              <a:rPr lang="en-US" altLang="zh-CN" sz="3200" dirty="0"/>
              <a:t>2.Write down the passage. </a:t>
            </a:r>
            <a:r>
              <a:rPr lang="en-US" altLang="zh-CN" sz="3200" dirty="0" smtClean="0"/>
              <a:t> </a:t>
            </a:r>
            <a:endParaRPr lang="en-US" altLang="zh-CN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6387" descr="IMG_05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3850" y="0"/>
            <a:ext cx="968375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7411"/>
          <p:cNvSpPr>
            <a:spLocks noChangeArrowheads="1"/>
          </p:cNvSpPr>
          <p:nvPr/>
        </p:nvSpPr>
        <p:spPr bwMode="auto">
          <a:xfrm>
            <a:off x="611188" y="1628775"/>
            <a:ext cx="8351837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 dirty="0">
                <a:solidFill>
                  <a:srgbClr val="262673"/>
                </a:solidFill>
              </a:rPr>
              <a:t>Our school is old but beautiful.</a:t>
            </a:r>
          </a:p>
          <a:p>
            <a:r>
              <a:rPr lang="zh-CN" altLang="zh-CN" sz="2800" dirty="0">
                <a:solidFill>
                  <a:srgbClr val="FF00FF"/>
                </a:solidFill>
              </a:rPr>
              <a:t>We can sing and dance in the hall.</a:t>
            </a:r>
          </a:p>
          <a:p>
            <a:r>
              <a:rPr lang="zh-CN" altLang="zh-CN" sz="2800" dirty="0">
                <a:solidFill>
                  <a:srgbClr val="262673"/>
                </a:solidFill>
              </a:rPr>
              <a:t>We can read books in the library.</a:t>
            </a:r>
          </a:p>
          <a:p>
            <a:r>
              <a:rPr lang="zh-CN" altLang="zh-CN" sz="2800" dirty="0">
                <a:solidFill>
                  <a:srgbClr val="FF00FF"/>
                </a:solidFill>
              </a:rPr>
              <a:t>We can have P.E lessons in the gym.</a:t>
            </a:r>
            <a:r>
              <a:rPr lang="zh-CN" altLang="zh-CN" sz="2800" dirty="0">
                <a:solidFill>
                  <a:srgbClr val="FF0000"/>
                </a:solidFill>
              </a:rPr>
              <a:t> </a:t>
            </a:r>
            <a:endParaRPr lang="en-US" altLang="zh-CN" sz="2800" dirty="0">
              <a:solidFill>
                <a:srgbClr val="FF0000"/>
              </a:solidFill>
            </a:endParaRPr>
          </a:p>
          <a:p>
            <a:r>
              <a:rPr lang="en-US" altLang="zh-CN" sz="2800" dirty="0">
                <a:solidFill>
                  <a:srgbClr val="262673"/>
                </a:solidFill>
              </a:rPr>
              <a:t>We can run and play in the playground.</a:t>
            </a:r>
          </a:p>
          <a:p>
            <a:r>
              <a:rPr lang="zh-CN" altLang="zh-CN" sz="2800" dirty="0">
                <a:solidFill>
                  <a:srgbClr val="FF00FF"/>
                </a:solidFill>
              </a:rPr>
              <a:t>We can see computers  in the computer lab.</a:t>
            </a:r>
          </a:p>
          <a:p>
            <a:r>
              <a:rPr lang="zh-CN" altLang="zh-CN" sz="2800" dirty="0">
                <a:solidFill>
                  <a:srgbClr val="262673"/>
                </a:solidFill>
              </a:rPr>
              <a:t>We can study in the classroom.</a:t>
            </a:r>
          </a:p>
          <a:p>
            <a:r>
              <a:rPr lang="zh-CN" altLang="zh-CN" sz="2800" dirty="0">
                <a:solidFill>
                  <a:srgbClr val="FF00FF"/>
                </a:solidFill>
              </a:rPr>
              <a:t>We can have lunch in the canteen.</a:t>
            </a:r>
          </a:p>
          <a:p>
            <a:r>
              <a:rPr lang="en-US" altLang="zh-CN" sz="2800" dirty="0">
                <a:solidFill>
                  <a:srgbClr val="262673"/>
                </a:solidFill>
              </a:rPr>
              <a:t>Our teachers are busy in the teachers’ office.</a:t>
            </a:r>
          </a:p>
          <a:p>
            <a:r>
              <a:rPr lang="en-US" altLang="zh-CN" sz="2800" dirty="0" err="1">
                <a:solidFill>
                  <a:srgbClr val="FF00FF"/>
                </a:solidFill>
              </a:rPr>
              <a:t>Wel</a:t>
            </a:r>
            <a:r>
              <a:rPr lang="zh-CN" altLang="zh-CN" sz="2800" dirty="0">
                <a:solidFill>
                  <a:srgbClr val="FF00FF"/>
                </a:solidFill>
              </a:rPr>
              <a:t>-welcome to our school !</a:t>
            </a:r>
          </a:p>
        </p:txBody>
      </p:sp>
      <p:sp>
        <p:nvSpPr>
          <p:cNvPr id="4099" name="矩形 17413"/>
          <p:cNvSpPr>
            <a:spLocks noChangeArrowheads="1" noChangeShapeType="1" noTextEdit="1"/>
          </p:cNvSpPr>
          <p:nvPr/>
        </p:nvSpPr>
        <p:spPr bwMode="auto">
          <a:xfrm>
            <a:off x="827584" y="620688"/>
            <a:ext cx="3455988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65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Let's read!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075" descr="未命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34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文本框 3076"/>
          <p:cNvSpPr txBox="1">
            <a:spLocks noChangeArrowheads="1"/>
          </p:cNvSpPr>
          <p:nvPr/>
        </p:nvSpPr>
        <p:spPr bwMode="auto">
          <a:xfrm>
            <a:off x="2700338" y="6278563"/>
            <a:ext cx="3095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/>
              <a:t> Green </a:t>
            </a:r>
            <a:r>
              <a:rPr lang="en-US" altLang="zh-CN" sz="3200">
                <a:solidFill>
                  <a:srgbClr val="CC0066"/>
                </a:solidFill>
              </a:rPr>
              <a:t>Street</a:t>
            </a:r>
          </a:p>
        </p:txBody>
      </p:sp>
      <p:sp>
        <p:nvSpPr>
          <p:cNvPr id="3080" name="下弧形箭头 3079"/>
          <p:cNvSpPr>
            <a:spLocks noChangeArrowheads="1"/>
          </p:cNvSpPr>
          <p:nvPr/>
        </p:nvSpPr>
        <p:spPr bwMode="auto">
          <a:xfrm>
            <a:off x="6516688" y="5013325"/>
            <a:ext cx="1295400" cy="287338"/>
          </a:xfrm>
          <a:prstGeom prst="curvedUpArrow">
            <a:avLst>
              <a:gd name="adj1" fmla="val 90166"/>
              <a:gd name="adj2" fmla="val 180331"/>
              <a:gd name="adj3" fmla="val 33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2" name="文本框 3081"/>
          <p:cNvSpPr txBox="1">
            <a:spLocks noChangeArrowheads="1"/>
          </p:cNvSpPr>
          <p:nvPr/>
        </p:nvSpPr>
        <p:spPr bwMode="auto">
          <a:xfrm>
            <a:off x="6443663" y="4365625"/>
            <a:ext cx="17287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/>
              <a:t>next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1267" descr="未命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0"/>
            <a:ext cx="6011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文本框 11268"/>
          <p:cNvSpPr txBox="1">
            <a:spLocks noChangeArrowheads="1"/>
          </p:cNvSpPr>
          <p:nvPr/>
        </p:nvSpPr>
        <p:spPr bwMode="auto">
          <a:xfrm>
            <a:off x="0" y="333375"/>
            <a:ext cx="3203575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200" dirty="0"/>
              <a:t>Where is your home?</a:t>
            </a:r>
          </a:p>
          <a:p>
            <a:pPr>
              <a:spcBef>
                <a:spcPct val="50000"/>
              </a:spcBef>
            </a:pPr>
            <a:r>
              <a:rPr lang="en-US" altLang="zh-CN" sz="2200" dirty="0"/>
              <a:t>It’s on Green Street.</a:t>
            </a:r>
          </a:p>
          <a:p>
            <a:pPr>
              <a:spcBef>
                <a:spcPct val="50000"/>
              </a:spcBef>
            </a:pPr>
            <a:r>
              <a:rPr lang="en-US" altLang="zh-CN" sz="2200" dirty="0"/>
              <a:t>Where is your home?</a:t>
            </a:r>
          </a:p>
          <a:p>
            <a:pPr>
              <a:spcBef>
                <a:spcPct val="50000"/>
              </a:spcBef>
            </a:pPr>
            <a:r>
              <a:rPr lang="en-US" altLang="zh-CN" sz="2200" dirty="0"/>
              <a:t>It’s on Green Street.</a:t>
            </a:r>
          </a:p>
          <a:p>
            <a:pPr>
              <a:spcBef>
                <a:spcPct val="50000"/>
              </a:spcBef>
            </a:pPr>
            <a:r>
              <a:rPr lang="en-US" altLang="zh-CN" sz="2200" dirty="0"/>
              <a:t>Where is your home?</a:t>
            </a:r>
          </a:p>
          <a:p>
            <a:pPr>
              <a:spcBef>
                <a:spcPct val="50000"/>
              </a:spcBef>
            </a:pPr>
            <a:r>
              <a:rPr lang="en-US" altLang="zh-CN" sz="2200" dirty="0"/>
              <a:t>It’s next to the school.</a:t>
            </a:r>
          </a:p>
          <a:p>
            <a:pPr>
              <a:spcBef>
                <a:spcPct val="50000"/>
              </a:spcBef>
            </a:pPr>
            <a:r>
              <a:rPr lang="en-US" altLang="zh-CN" sz="2200" dirty="0"/>
              <a:t>Where is the school?</a:t>
            </a:r>
            <a:br>
              <a:rPr lang="en-US" altLang="zh-CN" sz="2200" dirty="0"/>
            </a:br>
            <a:r>
              <a:rPr lang="en-US" altLang="zh-CN" sz="2200" dirty="0"/>
              <a:t>In front of the trees.</a:t>
            </a:r>
          </a:p>
          <a:p>
            <a:pPr>
              <a:spcBef>
                <a:spcPct val="50000"/>
              </a:spcBef>
            </a:pPr>
            <a:r>
              <a:rPr lang="en-US" altLang="zh-CN" sz="2200" dirty="0"/>
              <a:t>Where are the trees?</a:t>
            </a:r>
          </a:p>
          <a:p>
            <a:pPr>
              <a:spcBef>
                <a:spcPct val="50000"/>
              </a:spcBef>
            </a:pPr>
            <a:r>
              <a:rPr lang="en-US" altLang="zh-CN" sz="2200" dirty="0"/>
              <a:t>Behind the school. </a:t>
            </a:r>
          </a:p>
          <a:p>
            <a:pPr>
              <a:spcBef>
                <a:spcPct val="50000"/>
              </a:spcBef>
            </a:pPr>
            <a:r>
              <a:rPr lang="en-US" altLang="zh-CN" sz="2200" dirty="0"/>
              <a:t>Behind the school.</a:t>
            </a:r>
          </a:p>
          <a:p>
            <a:pPr>
              <a:spcBef>
                <a:spcPct val="50000"/>
              </a:spcBef>
            </a:pPr>
            <a:r>
              <a:rPr lang="en-US" altLang="zh-CN" sz="2200" dirty="0"/>
              <a:t>On Green Street</a:t>
            </a:r>
            <a:r>
              <a:rPr lang="en-US" altLang="zh-CN" sz="2200" dirty="0" smtClean="0"/>
              <a:t>.</a:t>
            </a:r>
            <a:endParaRPr lang="en-US" altLang="zh-CN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7173" descr="QQ截图未命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19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2" y="620688"/>
            <a:ext cx="41036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8199"/>
          <p:cNvSpPr txBox="1">
            <a:spLocks noChangeArrowheads="1"/>
          </p:cNvSpPr>
          <p:nvPr/>
        </p:nvSpPr>
        <p:spPr bwMode="auto">
          <a:xfrm>
            <a:off x="2987675" y="3500438"/>
            <a:ext cx="32400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</a:rPr>
              <a:t>restaurant</a:t>
            </a:r>
          </a:p>
        </p:txBody>
      </p:sp>
      <p:sp>
        <p:nvSpPr>
          <p:cNvPr id="8201" name="文本框 8200"/>
          <p:cNvSpPr txBox="1">
            <a:spLocks noChangeArrowheads="1"/>
          </p:cNvSpPr>
          <p:nvPr/>
        </p:nvSpPr>
        <p:spPr bwMode="auto">
          <a:xfrm>
            <a:off x="4716463" y="4149725"/>
            <a:ext cx="309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/>
              <a:t>-- have a big meal</a:t>
            </a:r>
          </a:p>
        </p:txBody>
      </p:sp>
      <p:sp>
        <p:nvSpPr>
          <p:cNvPr id="8203" name="文本框 8202"/>
          <p:cNvSpPr txBox="1">
            <a:spLocks noChangeArrowheads="1"/>
          </p:cNvSpPr>
          <p:nvPr/>
        </p:nvSpPr>
        <p:spPr bwMode="auto">
          <a:xfrm>
            <a:off x="539750" y="5589588"/>
            <a:ext cx="79200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/>
              <a:t>I can eat/drink ___________ in the restaurant.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9222"/>
          <p:cNvSpPr txBox="1">
            <a:spLocks noChangeArrowheads="1"/>
          </p:cNvSpPr>
          <p:nvPr/>
        </p:nvSpPr>
        <p:spPr bwMode="auto">
          <a:xfrm>
            <a:off x="583407" y="570707"/>
            <a:ext cx="4391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chemeClr val="accent2"/>
                </a:solidFill>
              </a:rPr>
              <a:t>Read and match:</a:t>
            </a:r>
          </a:p>
        </p:txBody>
      </p:sp>
      <p:sp>
        <p:nvSpPr>
          <p:cNvPr id="9219" name="文本框 9223"/>
          <p:cNvSpPr txBox="1">
            <a:spLocks noChangeArrowheads="1"/>
          </p:cNvSpPr>
          <p:nvPr/>
        </p:nvSpPr>
        <p:spPr bwMode="auto">
          <a:xfrm>
            <a:off x="468313" y="1557338"/>
            <a:ext cx="2592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/>
              <a:t> fire station </a:t>
            </a:r>
          </a:p>
        </p:txBody>
      </p:sp>
      <p:sp>
        <p:nvSpPr>
          <p:cNvPr id="9220" name="文本框 9224"/>
          <p:cNvSpPr txBox="1">
            <a:spLocks noChangeArrowheads="1"/>
          </p:cNvSpPr>
          <p:nvPr/>
        </p:nvSpPr>
        <p:spPr bwMode="auto">
          <a:xfrm>
            <a:off x="592138" y="15621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9221" name="文本框 9225"/>
          <p:cNvSpPr txBox="1">
            <a:spLocks noChangeArrowheads="1"/>
          </p:cNvSpPr>
          <p:nvPr/>
        </p:nvSpPr>
        <p:spPr bwMode="auto">
          <a:xfrm>
            <a:off x="539750" y="2349500"/>
            <a:ext cx="1927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/>
              <a:t>restaurant</a:t>
            </a:r>
          </a:p>
        </p:txBody>
      </p:sp>
      <p:sp>
        <p:nvSpPr>
          <p:cNvPr id="9222" name="文本框 9226"/>
          <p:cNvSpPr txBox="1">
            <a:spLocks noChangeArrowheads="1"/>
          </p:cNvSpPr>
          <p:nvPr/>
        </p:nvSpPr>
        <p:spPr bwMode="auto">
          <a:xfrm>
            <a:off x="539750" y="3141663"/>
            <a:ext cx="25923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/>
              <a:t>post office</a:t>
            </a:r>
          </a:p>
        </p:txBody>
      </p:sp>
      <p:sp>
        <p:nvSpPr>
          <p:cNvPr id="9223" name="文本框 9227"/>
          <p:cNvSpPr txBox="1">
            <a:spLocks noChangeArrowheads="1"/>
          </p:cNvSpPr>
          <p:nvPr/>
        </p:nvSpPr>
        <p:spPr bwMode="auto">
          <a:xfrm>
            <a:off x="323850" y="3860800"/>
            <a:ext cx="2520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/>
              <a:t>  supermarket</a:t>
            </a:r>
          </a:p>
        </p:txBody>
      </p:sp>
      <p:sp>
        <p:nvSpPr>
          <p:cNvPr id="9224" name="文本框 9228"/>
          <p:cNvSpPr txBox="1">
            <a:spLocks noChangeArrowheads="1"/>
          </p:cNvSpPr>
          <p:nvPr/>
        </p:nvSpPr>
        <p:spPr bwMode="auto">
          <a:xfrm>
            <a:off x="4284663" y="2492375"/>
            <a:ext cx="467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/>
              <a:t>You can see fire engines.</a:t>
            </a:r>
          </a:p>
        </p:txBody>
      </p:sp>
      <p:sp>
        <p:nvSpPr>
          <p:cNvPr id="9225" name="文本框 9229"/>
          <p:cNvSpPr txBox="1">
            <a:spLocks noChangeArrowheads="1"/>
          </p:cNvSpPr>
          <p:nvPr/>
        </p:nvSpPr>
        <p:spPr bwMode="auto">
          <a:xfrm>
            <a:off x="4284663" y="1700213"/>
            <a:ext cx="3887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/>
              <a:t>You can post a letter.</a:t>
            </a:r>
          </a:p>
        </p:txBody>
      </p:sp>
      <p:sp>
        <p:nvSpPr>
          <p:cNvPr id="9226" name="文本框 9230"/>
          <p:cNvSpPr txBox="1">
            <a:spLocks noChangeArrowheads="1"/>
          </p:cNvSpPr>
          <p:nvPr/>
        </p:nvSpPr>
        <p:spPr bwMode="auto">
          <a:xfrm>
            <a:off x="4284663" y="3141663"/>
            <a:ext cx="4681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/>
              <a:t>You can buy all kinds of goods.</a:t>
            </a:r>
          </a:p>
        </p:txBody>
      </p:sp>
      <p:sp>
        <p:nvSpPr>
          <p:cNvPr id="9227" name="文本框 9231"/>
          <p:cNvSpPr txBox="1">
            <a:spLocks noChangeArrowheads="1"/>
          </p:cNvSpPr>
          <p:nvPr/>
        </p:nvSpPr>
        <p:spPr bwMode="auto">
          <a:xfrm>
            <a:off x="4284663" y="3860800"/>
            <a:ext cx="410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/>
              <a:t>You can have a big meal.</a:t>
            </a:r>
          </a:p>
        </p:txBody>
      </p:sp>
      <p:sp>
        <p:nvSpPr>
          <p:cNvPr id="9228" name="文本框 9232"/>
          <p:cNvSpPr txBox="1">
            <a:spLocks noChangeArrowheads="1"/>
          </p:cNvSpPr>
          <p:nvPr/>
        </p:nvSpPr>
        <p:spPr bwMode="auto">
          <a:xfrm>
            <a:off x="612775" y="4684713"/>
            <a:ext cx="755967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/>
              <a:t>Try to say:</a:t>
            </a:r>
          </a:p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FF0000"/>
                </a:solidFill>
              </a:rPr>
              <a:t>There </a:t>
            </a:r>
            <a:r>
              <a:rPr lang="en-US" altLang="zh-CN" sz="2000" b="1" dirty="0">
                <a:solidFill>
                  <a:srgbClr val="FF0000"/>
                </a:solidFill>
              </a:rPr>
              <a:t>is _____ on Flower Street. </a:t>
            </a:r>
          </a:p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FF0000"/>
                </a:solidFill>
              </a:rPr>
              <a:t>I </a:t>
            </a:r>
            <a:r>
              <a:rPr lang="en-US" altLang="zh-CN" sz="2000" b="1" dirty="0">
                <a:solidFill>
                  <a:srgbClr val="FF0000"/>
                </a:solidFill>
              </a:rPr>
              <a:t>can _____________  in the _____________.</a:t>
            </a:r>
          </a:p>
        </p:txBody>
      </p:sp>
      <p:sp>
        <p:nvSpPr>
          <p:cNvPr id="9238" name="直接连接符 9237"/>
          <p:cNvSpPr>
            <a:spLocks noChangeShapeType="1"/>
          </p:cNvSpPr>
          <p:nvPr/>
        </p:nvSpPr>
        <p:spPr bwMode="auto">
          <a:xfrm>
            <a:off x="2700338" y="1989138"/>
            <a:ext cx="1511300" cy="719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9" name="直接连接符 9238"/>
          <p:cNvSpPr>
            <a:spLocks noChangeShapeType="1"/>
          </p:cNvSpPr>
          <p:nvPr/>
        </p:nvSpPr>
        <p:spPr bwMode="auto">
          <a:xfrm>
            <a:off x="2555875" y="2708275"/>
            <a:ext cx="1655763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40" name="直接连接符 9239"/>
          <p:cNvSpPr>
            <a:spLocks noChangeShapeType="1"/>
          </p:cNvSpPr>
          <p:nvPr/>
        </p:nvSpPr>
        <p:spPr bwMode="auto">
          <a:xfrm flipV="1">
            <a:off x="2555875" y="1989138"/>
            <a:ext cx="1655763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41" name="直接连接符 9240"/>
          <p:cNvSpPr>
            <a:spLocks noChangeShapeType="1"/>
          </p:cNvSpPr>
          <p:nvPr/>
        </p:nvSpPr>
        <p:spPr bwMode="auto">
          <a:xfrm flipV="1">
            <a:off x="2843213" y="3357563"/>
            <a:ext cx="13684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8" grpId="0" animBg="1"/>
      <p:bldP spid="9239" grpId="0" animBg="1"/>
      <p:bldP spid="9240" grpId="0" animBg="1"/>
      <p:bldP spid="92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8437"/>
          <p:cNvSpPr>
            <a:spLocks noChangeArrowheads="1" noChangeShapeType="1" noTextEdit="1"/>
          </p:cNvSpPr>
          <p:nvPr/>
        </p:nvSpPr>
        <p:spPr bwMode="auto">
          <a:xfrm>
            <a:off x="1042988" y="620688"/>
            <a:ext cx="6735762" cy="10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Do you know these places?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243" name="图片 18438" descr="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432077"/>
            <a:ext cx="28797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图片 18440" descr="c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8466" y="4387627"/>
            <a:ext cx="29527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18441" descr="c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1844675"/>
            <a:ext cx="30241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18442" descr="c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9338" y="1773238"/>
            <a:ext cx="291941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全屏显示(4:3)</PresentationFormat>
  <Paragraphs>55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Gulim</vt:lpstr>
      <vt:lpstr>宋体</vt:lpstr>
      <vt:lpstr>微软雅黑</vt:lpstr>
      <vt:lpstr>Arial</vt:lpstr>
      <vt:lpstr>Calibri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2010-10-23T07:29:00Z</dcterms:created>
  <dcterms:modified xsi:type="dcterms:W3CDTF">2023-01-16T21:01:46Z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54D089222EEE4AAFA42D9E01B22F5ED8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