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1" r:id="rId2"/>
    <p:sldId id="273" r:id="rId3"/>
    <p:sldId id="274" r:id="rId4"/>
    <p:sldId id="275" r:id="rId5"/>
    <p:sldId id="293" r:id="rId6"/>
    <p:sldId id="271" r:id="rId7"/>
    <p:sldId id="277" r:id="rId8"/>
    <p:sldId id="278" r:id="rId9"/>
    <p:sldId id="279" r:id="rId10"/>
    <p:sldId id="294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85" r:id="rId20"/>
    <p:sldId id="289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522480" y="1615323"/>
            <a:ext cx="8745487" cy="2529669"/>
            <a:chOff x="4230" y="1599"/>
            <a:chExt cx="10177" cy="3680"/>
          </a:xfrm>
        </p:grpSpPr>
        <p:sp>
          <p:nvSpPr>
            <p:cNvPr id="3" name="Rectangle 5"/>
            <p:cNvSpPr/>
            <p:nvPr/>
          </p:nvSpPr>
          <p:spPr>
            <a:xfrm>
              <a:off x="5994" y="4070"/>
              <a:ext cx="6649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0177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5    Art  world 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60400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8328" y="1117091"/>
            <a:ext cx="11576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还可作形容词，意为“最后的，末尾的，最近的”；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作副词，意为“最后，上一次”；作名词，意为“最后，末尾”。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lived here for the last few years.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过去几年他一直住在这里。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came last in the race.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在这次赛跑中，他跑了最后一名。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the last to arrive.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他是最后一个到的。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1792" y="1188720"/>
            <a:ext cx="1068330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徐州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charity show ________ nearly three hours.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Nobody left the hall early.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Covered                    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lasted</a:t>
            </a:r>
          </a:p>
        </p:txBody>
      </p:sp>
      <p:sp>
        <p:nvSpPr>
          <p:cNvPr id="3" name="矩形 2"/>
          <p:cNvSpPr/>
          <p:nvPr/>
        </p:nvSpPr>
        <p:spPr>
          <a:xfrm>
            <a:off x="6807279" y="1196078"/>
            <a:ext cx="407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2659" y="3979710"/>
            <a:ext cx="103407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考查动词辨析。句意：慈善演出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将近三个  小时，没有人提早离开大厅。根据句意可知此处应  表示“持续”。故选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7612" y="15385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77015" y="1422125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0891" y="2231136"/>
            <a:ext cx="841711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do people think highly of Tan's music?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为什么人们对谭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盾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的音乐评价那么高？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590" y="3765176"/>
            <a:ext cx="9735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highly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高度评价”。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8071" y="1907848"/>
          <a:ext cx="11034658" cy="2057400"/>
        </p:xfrm>
        <a:graphic>
          <a:graphicData uri="http://schemas.openxmlformats.org/drawingml/2006/table">
            <a:tbl>
              <a:tblPr/>
              <a:tblGrid>
                <a:gridCol w="181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既可作形容词，也可作副词，表示具体的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highly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作副词，表示抽象意义的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，可修饰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speak, praise, think of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等。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4048" y="1106424"/>
            <a:ext cx="371768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64148" y="3980868"/>
            <a:ext cx="954633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plane is high in the sky.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飞机在高空中飞行。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It's highly likely that he will succeed.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他成功的可能性很大。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1739" y="107960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29450" y="104453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1752" y="1645920"/>
            <a:ext cx="1091144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常州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coach thinks ________ of Mary's sports talents,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she jumped very ________ at the sports meeting.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high; high                  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highly; highly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high; highly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highly; high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550408" y="1618488"/>
            <a:ext cx="766557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5" grpId="0"/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8676" y="1241798"/>
            <a:ext cx="1422184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</a:rPr>
              <a:t>语法聚焦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51176" y="1746504"/>
            <a:ext cx="5633272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[because, since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引导的原因状语从句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4156" y="24788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1204540" y="2457950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86384" y="3090672"/>
            <a:ext cx="965790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—Why do you stop there?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I've found something more pleasant than art.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你为什么停下来了？”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“因为我发现了比艺术更令人愉快的事情。”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8318" y="1307592"/>
            <a:ext cx="1181203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 had no musical instruments then, he made music with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common objects like stones and paper.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因为当时没有任何乐器，他就用普通的东西，比如石头、纸什么  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  ，来创作音乐。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 likes the sounds of nature, Tan uses them a lot in his music.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因为喜欢自然的声音，所以谭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盾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多次将其运用于他的音乐中。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9836" y="116504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9052" y="1099260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76760" y="1720149"/>
            <a:ext cx="11815240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表示的原因是必然的因果关系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语气较强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通常放在主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句之后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若需强调则放在主句之前；通常用来回答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引导的问  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不能连用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—Why can't you do it now?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—Because I'm too busy.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你为什么不能现在就做呢？”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“因为我太忙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63920"/>
            <a:ext cx="12192000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侧重主句，从句表示显然的或已为人知的理由，意为“因为；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既然”，语气比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稍弱，通常置于句首，表示一种含有勉强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语 气的原因。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you are wrong, you should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apologise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你既然错了，就应该道歉。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是常用词，它表示的原因是双方已知的事实或显而易见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原因。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all like her as she is kind.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我们都喜欢她，因为她善良。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4619" y="129153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0618" y="1155874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2648" y="2176272"/>
            <a:ext cx="953719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—What shall we do now?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—________ it is raining hard, let's stay at home.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081605" y="2919086"/>
            <a:ext cx="671979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7" grpId="0"/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961830"/>
            <a:ext cx="3611733" cy="751840"/>
            <a:chOff x="183" y="1703"/>
            <a:chExt cx="4986" cy="1184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824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03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82980" y="1961260"/>
          <a:ext cx="9075420" cy="2743200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69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持续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．高度地；高地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adv.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________→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________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breath n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．呼吸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→v.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744137" y="2000212"/>
            <a:ext cx="955711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98185" y="2654326"/>
            <a:ext cx="100540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862190" y="3407934"/>
            <a:ext cx="76655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64464" y="3385119"/>
            <a:ext cx="100540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456556" y="4033212"/>
            <a:ext cx="11873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0624" y="1389888"/>
            <a:ext cx="10038325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广元改编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—Why were you late?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—________ I stayed up late to watch a video last night.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38912" y="4233672"/>
            <a:ext cx="11522706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考查连词的辨析。句意：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“你为什么迟到？”“因为我昨晚我熬夜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看录像了。”回答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why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引导的问题，应用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because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，表示“因为”。故选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2152065" y="2037863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27650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69620" y="1077321"/>
          <a:ext cx="10122408" cy="5486400"/>
        </p:xfrm>
        <a:graphic>
          <a:graphicData uri="http://schemas.openxmlformats.org/drawingml/2006/table">
            <a:tbl>
              <a:tblPr/>
              <a:tblGrid>
                <a:gridCol w="107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高度评价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．对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开放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．根本不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．一个半小时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上气不接下气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．一场学生艺术展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get bored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photos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996963" y="1134564"/>
            <a:ext cx="242566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highly of…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31715" y="1732885"/>
            <a:ext cx="184377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open to…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72252" y="2426752"/>
            <a:ext cx="15776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not…at all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700863" y="3158831"/>
            <a:ext cx="559403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and a half hours/one hour and a half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53158" y="3778130"/>
            <a:ext cx="188949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359542" y="4473249"/>
            <a:ext cx="281198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students' art show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591788" y="5174318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变得厌烦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258915" y="5867503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拍照片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75090" y="1747576"/>
          <a:ext cx="10488168" cy="3429000"/>
        </p:xfrm>
        <a:graphic>
          <a:graphicData uri="http://schemas.openxmlformats.org/drawingml/2006/table">
            <a:tbl>
              <a:tblPr/>
              <a:tblGrid>
                <a:gridCol w="5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我喜欢听音乐，因为它让我感到放松。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I like listening to music because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it___________________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．谭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盾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为什么能在东西方之间建一座桥梁？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Why ________ Tan ____________ a bridge ________________________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？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7171267" y="2497150"/>
            <a:ext cx="3074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me feel relaxed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643550" y="3921507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93128" y="3936428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build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54159" y="4584108"/>
            <a:ext cx="4190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East and the West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38480" y="1426802"/>
          <a:ext cx="10488168" cy="3429000"/>
        </p:xfrm>
        <a:graphic>
          <a:graphicData uri="http://schemas.openxmlformats.org/drawingml/2006/table">
            <a:tbl>
              <a:tblPr/>
              <a:tblGrid>
                <a:gridCol w="5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我迟到了，因为交通太拥挤，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她上气不接下气地说。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“I'm late because there was ____________________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she said, 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．这场歌剧演了一个半小时。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opera ______________________________________.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196129" y="2253694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traffic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68237" y="2756614"/>
            <a:ext cx="1889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94190" y="4267037"/>
            <a:ext cx="4463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lasted for one and a half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804043" y="15490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3875" y="1712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8682" y="2049958"/>
            <a:ext cx="11596566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breath n.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呼吸</a:t>
            </a:r>
          </a:p>
        </p:txBody>
      </p:sp>
      <p:sp>
        <p:nvSpPr>
          <p:cNvPr id="8" name="矩形 7"/>
          <p:cNvSpPr/>
          <p:nvPr/>
        </p:nvSpPr>
        <p:spPr>
          <a:xfrm>
            <a:off x="110266" y="2556298"/>
            <a:ext cx="12054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took us a few minutes to get our breath back after the race.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赛跑后我们用了好几分钟才恢复了正常呼吸。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ran so fast that I was out of breath.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我跑得太快，因而上气不接下气。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difficult to breathe at these high altitudes.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在这些海拔高的地方呼吸很困难。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0682" y="1426464"/>
            <a:ext cx="11727378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意为“上气不接下气”；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breath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的动词形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式为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2054959" y="1426829"/>
            <a:ext cx="188949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55250" y="2188742"/>
            <a:ext cx="11873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4592" y="2975024"/>
            <a:ext cx="11484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breath/breathe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one's breath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屏住呼吸　　　　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deep breath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深呼吸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one's breath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别白费口舌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one's breath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低声地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 deeply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深呼吸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 in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吸气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0883" y="11344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47738" y="1026245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02336" y="1956816"/>
            <a:ext cx="1025152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．我跑步追赶公共汽车之后，上气不接下气。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I _______________________________________ the bus. </a:t>
            </a:r>
          </a:p>
        </p:txBody>
      </p:sp>
      <p:sp>
        <p:nvSpPr>
          <p:cNvPr id="5" name="矩形 4"/>
          <p:cNvSpPr/>
          <p:nvPr/>
        </p:nvSpPr>
        <p:spPr>
          <a:xfrm>
            <a:off x="2151790" y="2673103"/>
            <a:ext cx="528228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out of breath after running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10358" y="1302212"/>
            <a:ext cx="335700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last vi.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持续</a:t>
            </a:r>
          </a:p>
        </p:txBody>
      </p:sp>
      <p:sp>
        <p:nvSpPr>
          <p:cNvPr id="3" name="矩形 2"/>
          <p:cNvSpPr/>
          <p:nvPr/>
        </p:nvSpPr>
        <p:spPr>
          <a:xfrm>
            <a:off x="405384" y="1966621"/>
            <a:ext cx="10393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hot weather lasted until September.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炎热的天气持续到了九月。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wind is changing round, so the storm won't last long.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风正在转向，因此暴风雨不会持续太长时间。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1166</Words>
  <Application>Microsoft Office PowerPoint</Application>
  <PresentationFormat>宽屏</PresentationFormat>
  <Paragraphs>146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F92429838BD246CEA60357E8AA0B9196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