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80" r:id="rId2"/>
    <p:sldId id="300" r:id="rId3"/>
    <p:sldId id="301" r:id="rId4"/>
    <p:sldId id="259" r:id="rId5"/>
    <p:sldId id="258" r:id="rId6"/>
    <p:sldId id="273" r:id="rId7"/>
    <p:sldId id="299" r:id="rId8"/>
    <p:sldId id="263" r:id="rId9"/>
    <p:sldId id="288" r:id="rId10"/>
    <p:sldId id="289" r:id="rId11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楷体_GB2312" pitchFamily="1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楷体_GB2312" pitchFamily="1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楷体_GB2312" pitchFamily="1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楷体_GB2312" pitchFamily="1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楷体_GB2312" pitchFamily="1" charset="-122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楷体_GB2312" pitchFamily="1" charset="-122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楷体_GB2312" pitchFamily="1" charset="-122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楷体_GB2312" pitchFamily="1" charset="-122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楷体_GB2312" pitchFamily="1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4">
          <p15:clr>
            <a:srgbClr val="A4A3A4"/>
          </p15:clr>
        </p15:guide>
        <p15:guide id="2" pos="292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9900"/>
    <a:srgbClr val="CCFFFF"/>
    <a:srgbClr val="99FFCC"/>
    <a:srgbClr val="CCECFF"/>
    <a:srgbClr val="66FFFF"/>
    <a:srgbClr val="DE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04"/>
        <p:guide pos="292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l" eaLnBrk="1" hangingPunct="1">
              <a:buFont typeface="Arial" panose="020B0604020202020204" pitchFamily="34" charset="0"/>
              <a:buNone/>
              <a:defRPr sz="1200" b="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 b="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9715C266-8343-43C7-BE5C-185FCCD476B1}" type="datetimeFigureOut">
              <a:rPr lang="zh-CN" altLang="en-US"/>
              <a:t>2023-01-17</a:t>
            </a:fld>
            <a:endParaRPr lang="en-US"/>
          </a:p>
        </p:txBody>
      </p:sp>
      <p:sp>
        <p:nvSpPr>
          <p:cNvPr id="20484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53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 algn="l" eaLnBrk="1" hangingPunct="1">
              <a:buFont typeface="Arial" panose="020B0604020202020204" pitchFamily="34" charset="0"/>
              <a:buNone/>
              <a:defRPr sz="1200" b="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 b="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45757C85-404E-4FCC-A3B6-506867C421C2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757C85-404E-4FCC-A3B6-506867C421C2}" type="slidenum">
              <a:rPr lang="zh-CN" altLang="en-US" smtClean="0"/>
              <a:t>4</a:t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7636407-A632-421B-9054-9A99CE157312}" type="datetimeFigureOut">
              <a:rPr lang="zh-CN" altLang="en-US"/>
              <a:t>2023-01-17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7BE911-4750-4F52-A345-0E83224FE51F}" type="datetimeFigureOut">
              <a:rPr lang="zh-CN" altLang="en-US"/>
              <a:t>2023-01-17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1AD1B8-3B0A-45A2-A4DC-856DDB267303}" type="datetimeFigureOut">
              <a:rPr lang="zh-CN" altLang="en-US"/>
              <a:t>2023-01-17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0C3B87-70C9-4BD2-AEA7-F3C36686B1DA}" type="datetimeFigureOut">
              <a:rPr lang="zh-CN" altLang="en-US"/>
              <a:t>2023-01-17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6BFCA3-FBD4-439F-8002-68C7177A9687}" type="datetimeFigureOut">
              <a:rPr lang="zh-CN" altLang="en-US"/>
              <a:t>2023-01-17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F6A643-03B9-43D9-BEE9-CF8047A3927C}" type="datetimeFigureOut">
              <a:rPr lang="zh-CN" altLang="en-US"/>
              <a:t>2023-01-17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3561C1D-8AD7-4675-AA92-741217F08416}" type="datetimeFigureOut">
              <a:rPr lang="zh-CN" altLang="en-US"/>
              <a:t>2023-01-17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5F6695-0291-49DB-87AE-53D274C5E76E}" type="datetimeFigureOut">
              <a:rPr lang="zh-CN" altLang="en-US"/>
              <a:t>2023-01-17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8A2287-7674-4C58-A6E7-EE74666ED1C1}" type="datetimeFigureOut">
              <a:rPr lang="zh-CN" altLang="en-US"/>
              <a:t>2023-01-17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675D7B-4498-484A-8E64-6EEA8805F121}" type="datetimeFigureOut">
              <a:rPr lang="zh-CN" altLang="en-US"/>
              <a:t>2023-01-17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 b="0">
                <a:ea typeface="+mn-ea"/>
              </a:defRPr>
            </a:lvl1pPr>
          </a:lstStyle>
          <a:p>
            <a:fld id="{1C1DCE99-DD53-474B-A4E6-DBD1CDC6300E}" type="datetimeFigureOut">
              <a:rPr lang="zh-CN" altLang="en-US"/>
              <a:t>2023-01-17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5.jpeg"/><Relationship Id="rId7" Type="http://schemas.openxmlformats.org/officeDocument/2006/relationships/image" Target="../media/image21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22.png"/><Relationship Id="rId10" Type="http://schemas.openxmlformats.org/officeDocument/2006/relationships/image" Target="../media/image19.jpeg"/><Relationship Id="rId4" Type="http://schemas.openxmlformats.org/officeDocument/2006/relationships/image" Target="../media/image17.jpeg"/><Relationship Id="rId9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wmf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image" Target="../media/image17.jpeg"/><Relationship Id="rId18" Type="http://schemas.openxmlformats.org/officeDocument/2006/relationships/slide" Target="slide5.xml"/><Relationship Id="rId3" Type="http://schemas.openxmlformats.org/officeDocument/2006/relationships/oleObject" Target="../embeddings/oleObject1.bin"/><Relationship Id="rId21" Type="http://schemas.openxmlformats.org/officeDocument/2006/relationships/image" Target="../media/image15.wmf"/><Relationship Id="rId7" Type="http://schemas.openxmlformats.org/officeDocument/2006/relationships/oleObject" Target="../embeddings/oleObject3.bin"/><Relationship Id="rId12" Type="http://schemas.openxmlformats.org/officeDocument/2006/relationships/image" Target="../media/image5.jpeg"/><Relationship Id="rId17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6" Type="http://schemas.openxmlformats.org/officeDocument/2006/relationships/slide" Target="slide6.xml"/><Relationship Id="rId20" Type="http://schemas.openxmlformats.org/officeDocument/2006/relationships/oleObject" Target="../embeddings/oleObject5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wmf"/><Relationship Id="rId11" Type="http://schemas.openxmlformats.org/officeDocument/2006/relationships/slide" Target="slide1.xml"/><Relationship Id="rId5" Type="http://schemas.openxmlformats.org/officeDocument/2006/relationships/oleObject" Target="../embeddings/oleObject2.bin"/><Relationship Id="rId15" Type="http://schemas.openxmlformats.org/officeDocument/2006/relationships/image" Target="../media/image19.jpeg"/><Relationship Id="rId23" Type="http://schemas.openxmlformats.org/officeDocument/2006/relationships/image" Target="../media/image16.wmf"/><Relationship Id="rId10" Type="http://schemas.openxmlformats.org/officeDocument/2006/relationships/image" Target="../media/image14.wmf"/><Relationship Id="rId19" Type="http://schemas.openxmlformats.org/officeDocument/2006/relationships/image" Target="../media/image21.jpeg"/><Relationship Id="rId4" Type="http://schemas.openxmlformats.org/officeDocument/2006/relationships/image" Target="../media/image11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8.jpeg"/><Relationship Id="rId22" Type="http://schemas.openxmlformats.org/officeDocument/2006/relationships/oleObject" Target="../embeddings/oleObject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 1"/>
          <p:cNvSpPr txBox="1">
            <a:spLocks noChangeArrowheads="1"/>
          </p:cNvSpPr>
          <p:nvPr/>
        </p:nvSpPr>
        <p:spPr bwMode="auto">
          <a:xfrm>
            <a:off x="693093" y="3068960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比例的意义</a:t>
            </a:r>
          </a:p>
        </p:txBody>
      </p:sp>
      <p:sp>
        <p:nvSpPr>
          <p:cNvPr id="3" name="矩形 2"/>
          <p:cNvSpPr/>
          <p:nvPr/>
        </p:nvSpPr>
        <p:spPr>
          <a:xfrm>
            <a:off x="2754916" y="5157676"/>
            <a:ext cx="3812262" cy="566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kern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800" kern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183171" y="1412776"/>
            <a:ext cx="695575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66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长美黑简" pitchFamily="49" charset="-122"/>
                <a:ea typeface="汉仪长美黑简" pitchFamily="49" charset="-122"/>
              </a:rPr>
              <a:t>啤酒生产中的数学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9" descr="C:\Documents and Settings\pub\Desktop\新ppt\返回首页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388350" y="6556375"/>
            <a:ext cx="7556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539750" y="539750"/>
            <a:ext cx="3238500" cy="5397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3600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1" charset="-122"/>
              </a:rPr>
              <a:t>三</a:t>
            </a:r>
            <a:r>
              <a:rPr lang="zh-CN" alt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1" charset="-122"/>
              </a:rPr>
              <a:t>、自主练习        </a:t>
            </a:r>
          </a:p>
        </p:txBody>
      </p:sp>
      <p:sp>
        <p:nvSpPr>
          <p:cNvPr id="19460" name="矩形 33"/>
          <p:cNvSpPr>
            <a:spLocks noChangeArrowheads="1"/>
          </p:cNvSpPr>
          <p:nvPr/>
        </p:nvSpPr>
        <p:spPr bwMode="auto">
          <a:xfrm>
            <a:off x="-769938" y="5286375"/>
            <a:ext cx="769938" cy="785813"/>
          </a:xfrm>
          <a:prstGeom prst="rect">
            <a:avLst/>
          </a:prstGeom>
          <a:solidFill>
            <a:schemeClr val="tx2">
              <a:alpha val="0"/>
            </a:schemeClr>
          </a:solidFill>
          <a:ln w="25400">
            <a:solidFill>
              <a:srgbClr val="385D8A">
                <a:alpha val="0"/>
              </a:srgbClr>
            </a:solidFill>
            <a:miter lim="800000"/>
          </a:ln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 b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6389" name="矩形 36"/>
          <p:cNvSpPr>
            <a:spLocks noChangeArrowheads="1"/>
          </p:cNvSpPr>
          <p:nvPr/>
        </p:nvSpPr>
        <p:spPr bwMode="auto">
          <a:xfrm>
            <a:off x="214313" y="6072188"/>
            <a:ext cx="785812" cy="785812"/>
          </a:xfrm>
          <a:prstGeom prst="rect">
            <a:avLst/>
          </a:prstGeom>
          <a:solidFill>
            <a:schemeClr val="tx2">
              <a:alpha val="0"/>
            </a:schemeClr>
          </a:solidFill>
          <a:ln w="25400">
            <a:solidFill>
              <a:srgbClr val="385D8A">
                <a:alpha val="0"/>
              </a:srgbClr>
            </a:solidFill>
            <a:miter lim="800000"/>
          </a:ln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 b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grpSp>
        <p:nvGrpSpPr>
          <p:cNvPr id="2" name="Group 6"/>
          <p:cNvGrpSpPr/>
          <p:nvPr/>
        </p:nvGrpSpPr>
        <p:grpSpPr bwMode="auto">
          <a:xfrm>
            <a:off x="357188" y="6000750"/>
            <a:ext cx="571500" cy="714375"/>
            <a:chOff x="0" y="0"/>
            <a:chExt cx="862156" cy="928672"/>
          </a:xfrm>
        </p:grpSpPr>
        <p:sp>
          <p:nvSpPr>
            <p:cNvPr id="19512" name="Text Box 38"/>
            <p:cNvSpPr txBox="1">
              <a:spLocks noChangeArrowheads="1"/>
            </p:cNvSpPr>
            <p:nvPr/>
          </p:nvSpPr>
          <p:spPr bwMode="auto">
            <a:xfrm>
              <a:off x="0" y="0"/>
              <a:ext cx="52887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/>
                <a:t>    </a:t>
              </a:r>
              <a:endParaRPr lang="zh-CN" altLang="en-US" sz="1200"/>
            </a:p>
          </p:txBody>
        </p:sp>
        <p:pic>
          <p:nvPicPr>
            <p:cNvPr id="19513" name="Picture 23" descr="蜜蜂2_副本"/>
            <p:cNvPicPr>
              <a:picLocks noChangeAspect="1" noChangeArrowheads="1"/>
            </p:cNvPicPr>
            <p:nvPr/>
          </p:nvPicPr>
          <p:blipFill>
            <a:blip r:embed="rId4" cstate="email">
              <a:lum bright="100000" contrast="100000"/>
            </a:blip>
            <a:srcRect/>
            <a:stretch>
              <a:fillRect/>
            </a:stretch>
          </p:blipFill>
          <p:spPr bwMode="auto">
            <a:xfrm>
              <a:off x="271239" y="285754"/>
              <a:ext cx="590917" cy="6429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463" name="Text Box 4"/>
          <p:cNvSpPr txBox="1">
            <a:spLocks noChangeArrowheads="1"/>
          </p:cNvSpPr>
          <p:nvPr/>
        </p:nvSpPr>
        <p:spPr bwMode="auto">
          <a:xfrm>
            <a:off x="539750" y="1341438"/>
            <a:ext cx="8439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400" dirty="0">
                <a:latin typeface="楷体_GB2312" pitchFamily="1" charset="-122"/>
              </a:rPr>
              <a:t>3</a:t>
            </a:r>
            <a:r>
              <a:rPr lang="zh-CN" altLang="en-US" sz="2400" dirty="0">
                <a:latin typeface="楷体_GB2312" pitchFamily="1" charset="-122"/>
              </a:rPr>
              <a:t>.</a:t>
            </a:r>
            <a:r>
              <a:rPr lang="zh-CN" altLang="en-US" sz="2400" dirty="0">
                <a:latin typeface="楷体_GB2312" pitchFamily="1" charset="-122"/>
                <a:sym typeface="Arial" panose="020B0604020202020204" pitchFamily="34" charset="0"/>
              </a:rPr>
              <a:t>有两个长方形，如图所示,从图中你能得到哪些比例？</a:t>
            </a:r>
            <a:endParaRPr lang="zh-CN" altLang="en-US" sz="3600" dirty="0">
              <a:latin typeface="楷体_GB2312" pitchFamily="1" charset="-122"/>
            </a:endParaRPr>
          </a:p>
        </p:txBody>
      </p:sp>
      <p:grpSp>
        <p:nvGrpSpPr>
          <p:cNvPr id="19464" name="Group 10"/>
          <p:cNvGrpSpPr/>
          <p:nvPr/>
        </p:nvGrpSpPr>
        <p:grpSpPr bwMode="auto">
          <a:xfrm>
            <a:off x="2124075" y="2492375"/>
            <a:ext cx="4173538" cy="1177925"/>
            <a:chOff x="0" y="0"/>
            <a:chExt cx="6571" cy="1853"/>
          </a:xfrm>
        </p:grpSpPr>
        <p:sp>
          <p:nvSpPr>
            <p:cNvPr id="19506" name="Rectangle 11"/>
            <p:cNvSpPr>
              <a:spLocks noChangeArrowheads="1"/>
            </p:cNvSpPr>
            <p:nvPr/>
          </p:nvSpPr>
          <p:spPr bwMode="auto">
            <a:xfrm>
              <a:off x="0" y="680"/>
              <a:ext cx="1701" cy="683"/>
            </a:xfrm>
            <a:prstGeom prst="rect">
              <a:avLst/>
            </a:prstGeom>
            <a:blipFill dpi="0" rotWithShape="0">
              <a:blip r:embed="rId5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</a:ln>
          </p:spPr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 b="0">
                <a:ea typeface="宋体" panose="02010600030101010101" pitchFamily="2" charset="-122"/>
              </a:endParaRPr>
            </a:p>
          </p:txBody>
        </p:sp>
        <p:sp>
          <p:nvSpPr>
            <p:cNvPr id="19507" name="Rectangle 12"/>
            <p:cNvSpPr>
              <a:spLocks noChangeArrowheads="1"/>
            </p:cNvSpPr>
            <p:nvPr/>
          </p:nvSpPr>
          <p:spPr bwMode="auto">
            <a:xfrm>
              <a:off x="2719" y="0"/>
              <a:ext cx="3288" cy="1363"/>
            </a:xfrm>
            <a:prstGeom prst="rect">
              <a:avLst/>
            </a:prstGeom>
            <a:blipFill dpi="0" rotWithShape="0">
              <a:blip r:embed="rId5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</a:ln>
          </p:spPr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 b="0">
                <a:ea typeface="宋体" panose="02010600030101010101" pitchFamily="2" charset="-122"/>
              </a:endParaRPr>
            </a:p>
          </p:txBody>
        </p:sp>
        <p:sp>
          <p:nvSpPr>
            <p:cNvPr id="19508" name="Text Box 13"/>
            <p:cNvSpPr txBox="1">
              <a:spLocks noChangeArrowheads="1"/>
            </p:cNvSpPr>
            <p:nvPr/>
          </p:nvSpPr>
          <p:spPr bwMode="auto">
            <a:xfrm>
              <a:off x="291" y="1303"/>
              <a:ext cx="1081" cy="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zh-CN" altLang="en-US" sz="1600" b="0">
                  <a:ea typeface="宋体" panose="02010600030101010101" pitchFamily="2" charset="-122"/>
                </a:rPr>
                <a:t>50</a:t>
              </a:r>
              <a:r>
                <a:rPr lang="en-US" altLang="zh-CN" sz="1600" b="0">
                  <a:ea typeface="宋体" panose="02010600030101010101" pitchFamily="2" charset="-122"/>
                </a:rPr>
                <a:t>c</a:t>
              </a:r>
              <a:r>
                <a:rPr lang="zh-CN" altLang="en-US" sz="1600" b="0">
                  <a:ea typeface="宋体" panose="02010600030101010101" pitchFamily="2" charset="-122"/>
                </a:rPr>
                <a:t>m</a:t>
              </a:r>
            </a:p>
          </p:txBody>
        </p:sp>
        <p:sp>
          <p:nvSpPr>
            <p:cNvPr id="19509" name="Text Box 14"/>
            <p:cNvSpPr txBox="1">
              <a:spLocks noChangeArrowheads="1"/>
            </p:cNvSpPr>
            <p:nvPr/>
          </p:nvSpPr>
          <p:spPr bwMode="auto">
            <a:xfrm rot="10800000">
              <a:off x="1513" y="564"/>
              <a:ext cx="679" cy="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zh-CN" altLang="en-US" sz="1600" b="0">
                  <a:ea typeface="宋体" panose="02010600030101010101" pitchFamily="2" charset="-122"/>
                </a:rPr>
                <a:t>20</a:t>
              </a:r>
              <a:r>
                <a:rPr lang="en-US" altLang="zh-CN" sz="1600" b="0">
                  <a:ea typeface="宋体" panose="02010600030101010101" pitchFamily="2" charset="-122"/>
                </a:rPr>
                <a:t>c</a:t>
              </a:r>
              <a:r>
                <a:rPr lang="zh-CN" altLang="en-US" sz="1600" b="0">
                  <a:ea typeface="宋体" panose="02010600030101010101" pitchFamily="2" charset="-122"/>
                </a:rPr>
                <a:t>m</a:t>
              </a:r>
            </a:p>
          </p:txBody>
        </p:sp>
        <p:sp>
          <p:nvSpPr>
            <p:cNvPr id="19510" name="Text Box 15"/>
            <p:cNvSpPr txBox="1">
              <a:spLocks noChangeArrowheads="1"/>
            </p:cNvSpPr>
            <p:nvPr/>
          </p:nvSpPr>
          <p:spPr bwMode="auto">
            <a:xfrm>
              <a:off x="3870" y="1320"/>
              <a:ext cx="1260" cy="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zh-CN" altLang="en-US" sz="1600" b="0">
                  <a:ea typeface="宋体" panose="02010600030101010101" pitchFamily="2" charset="-122"/>
                </a:rPr>
                <a:t>100</a:t>
              </a:r>
              <a:r>
                <a:rPr lang="en-US" altLang="zh-CN" sz="1600" b="0">
                  <a:ea typeface="宋体" panose="02010600030101010101" pitchFamily="2" charset="-122"/>
                </a:rPr>
                <a:t>c</a:t>
              </a:r>
              <a:r>
                <a:rPr lang="zh-CN" altLang="en-US" sz="1600" b="0">
                  <a:ea typeface="宋体" panose="02010600030101010101" pitchFamily="2" charset="-122"/>
                </a:rPr>
                <a:t>m</a:t>
              </a:r>
            </a:p>
          </p:txBody>
        </p:sp>
        <p:sp>
          <p:nvSpPr>
            <p:cNvPr id="19511" name="Text Box 16"/>
            <p:cNvSpPr txBox="1">
              <a:spLocks noChangeArrowheads="1"/>
            </p:cNvSpPr>
            <p:nvPr/>
          </p:nvSpPr>
          <p:spPr bwMode="auto">
            <a:xfrm rot="10800000">
              <a:off x="5892" y="261"/>
              <a:ext cx="679" cy="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zh-CN" altLang="en-US" sz="1600" b="0">
                  <a:ea typeface="宋体" panose="02010600030101010101" pitchFamily="2" charset="-122"/>
                </a:rPr>
                <a:t>40</a:t>
              </a:r>
              <a:r>
                <a:rPr lang="en-US" altLang="zh-CN" sz="1600" b="0">
                  <a:ea typeface="宋体" panose="02010600030101010101" pitchFamily="2" charset="-122"/>
                </a:rPr>
                <a:t>c</a:t>
              </a:r>
              <a:r>
                <a:rPr lang="zh-CN" altLang="en-US" sz="1600" b="0">
                  <a:ea typeface="宋体" panose="02010600030101010101" pitchFamily="2" charset="-122"/>
                </a:rPr>
                <a:t>m</a:t>
              </a:r>
            </a:p>
          </p:txBody>
        </p:sp>
      </p:grpSp>
      <p:sp>
        <p:nvSpPr>
          <p:cNvPr id="16401" name="矩形 40"/>
          <p:cNvSpPr>
            <a:spLocks noChangeArrowheads="1"/>
          </p:cNvSpPr>
          <p:nvPr/>
        </p:nvSpPr>
        <p:spPr bwMode="auto">
          <a:xfrm>
            <a:off x="2043113" y="6029325"/>
            <a:ext cx="785812" cy="785813"/>
          </a:xfrm>
          <a:prstGeom prst="rect">
            <a:avLst/>
          </a:prstGeom>
          <a:solidFill>
            <a:schemeClr val="tx2">
              <a:alpha val="0"/>
            </a:schemeClr>
          </a:solidFill>
          <a:ln w="25400">
            <a:solidFill>
              <a:srgbClr val="385D8A">
                <a:alpha val="0"/>
              </a:srgbClr>
            </a:solidFill>
            <a:miter lim="800000"/>
          </a:ln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 b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grpSp>
        <p:nvGrpSpPr>
          <p:cNvPr id="4" name="Group 18"/>
          <p:cNvGrpSpPr/>
          <p:nvPr/>
        </p:nvGrpSpPr>
        <p:grpSpPr bwMode="auto">
          <a:xfrm>
            <a:off x="484188" y="6056313"/>
            <a:ext cx="571500" cy="714375"/>
            <a:chOff x="0" y="0"/>
            <a:chExt cx="862156" cy="928672"/>
          </a:xfrm>
        </p:grpSpPr>
        <p:sp>
          <p:nvSpPr>
            <p:cNvPr id="19504" name="Text Box 38"/>
            <p:cNvSpPr txBox="1">
              <a:spLocks noChangeArrowheads="1"/>
            </p:cNvSpPr>
            <p:nvPr/>
          </p:nvSpPr>
          <p:spPr bwMode="auto">
            <a:xfrm>
              <a:off x="0" y="0"/>
              <a:ext cx="52887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/>
                <a:t>    </a:t>
              </a:r>
              <a:endParaRPr lang="zh-CN" altLang="en-US" sz="1200"/>
            </a:p>
          </p:txBody>
        </p:sp>
        <p:pic>
          <p:nvPicPr>
            <p:cNvPr id="19505" name="Picture 23" descr="蜜蜂2_副本"/>
            <p:cNvPicPr>
              <a:picLocks noChangeAspect="1" noChangeArrowheads="1"/>
            </p:cNvPicPr>
            <p:nvPr/>
          </p:nvPicPr>
          <p:blipFill>
            <a:blip r:embed="rId4" cstate="email">
              <a:lum bright="100000" contrast="100000"/>
            </a:blip>
            <a:srcRect/>
            <a:stretch>
              <a:fillRect/>
            </a:stretch>
          </p:blipFill>
          <p:spPr bwMode="auto">
            <a:xfrm>
              <a:off x="271239" y="285754"/>
              <a:ext cx="590917" cy="6429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21"/>
          <p:cNvGrpSpPr/>
          <p:nvPr/>
        </p:nvGrpSpPr>
        <p:grpSpPr bwMode="auto">
          <a:xfrm>
            <a:off x="2214563" y="6000750"/>
            <a:ext cx="781050" cy="685800"/>
            <a:chOff x="0" y="0"/>
            <a:chExt cx="714380" cy="899642"/>
          </a:xfrm>
        </p:grpSpPr>
        <p:sp>
          <p:nvSpPr>
            <p:cNvPr id="19502" name="Text Box 47"/>
            <p:cNvSpPr txBox="1">
              <a:spLocks noChangeArrowheads="1"/>
            </p:cNvSpPr>
            <p:nvPr/>
          </p:nvSpPr>
          <p:spPr bwMode="auto">
            <a:xfrm>
              <a:off x="0" y="0"/>
              <a:ext cx="312906" cy="369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/>
                <a:t>  </a:t>
              </a:r>
              <a:endParaRPr lang="en-US" altLang="zh-CN" sz="1200"/>
            </a:p>
          </p:txBody>
        </p:sp>
        <p:pic>
          <p:nvPicPr>
            <p:cNvPr id="19503" name="Picture 23" descr="蜜蜂2_副本"/>
            <p:cNvPicPr>
              <a:picLocks noChangeAspect="1" noChangeArrowheads="1"/>
            </p:cNvPicPr>
            <p:nvPr/>
          </p:nvPicPr>
          <p:blipFill>
            <a:blip r:embed="rId6" cstate="email">
              <a:lum bright="100000" contrast="100000"/>
            </a:blip>
            <a:srcRect/>
            <a:stretch>
              <a:fillRect/>
            </a:stretch>
          </p:blipFill>
          <p:spPr bwMode="auto">
            <a:xfrm>
              <a:off x="123463" y="256724"/>
              <a:ext cx="590917" cy="6429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oup 24"/>
          <p:cNvGrpSpPr/>
          <p:nvPr/>
        </p:nvGrpSpPr>
        <p:grpSpPr bwMode="auto">
          <a:xfrm>
            <a:off x="920750" y="6024563"/>
            <a:ext cx="969963" cy="690562"/>
            <a:chOff x="0" y="0"/>
            <a:chExt cx="1526" cy="1087"/>
          </a:xfrm>
        </p:grpSpPr>
        <p:pic>
          <p:nvPicPr>
            <p:cNvPr id="19500" name="Picture 40" descr="蓝色按钮"/>
            <p:cNvPicPr>
              <a:picLocks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674" y="407"/>
              <a:ext cx="680" cy="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501" name="Text Box 38">
              <a:hlinkClick r:id="rId8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1526" cy="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170" tIns="46990" rIns="90170" bIns="46990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/>
                <a:t>     </a:t>
              </a:r>
              <a:r>
                <a:rPr lang="zh-CN" altLang="en-US" sz="1200"/>
                <a:t>50:100</a:t>
              </a:r>
            </a:p>
          </p:txBody>
        </p:sp>
      </p:grpSp>
      <p:pic>
        <p:nvPicPr>
          <p:cNvPr id="16411" name="Picture 46" descr="蓝色按钮"/>
          <p:cNvPicPr>
            <a:picLocks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249488" y="6281738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12" name="Text Box 38">
            <a:hlinkClick r:id="rId8" action="ppaction://hlinksldjump"/>
          </p:cNvPr>
          <p:cNvSpPr txBox="1">
            <a:spLocks noChangeArrowheads="1"/>
          </p:cNvSpPr>
          <p:nvPr/>
        </p:nvSpPr>
        <p:spPr bwMode="auto">
          <a:xfrm>
            <a:off x="1865313" y="6024563"/>
            <a:ext cx="8842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170" tIns="46990" rIns="90170" bIns="46990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/>
              <a:t>     </a:t>
            </a:r>
            <a:r>
              <a:rPr lang="zh-CN" altLang="en-US" sz="1200"/>
              <a:t>40:20</a:t>
            </a:r>
            <a:endParaRPr lang="zh-CN" altLang="en-US" b="0">
              <a:ea typeface="宋体" panose="02010600030101010101" pitchFamily="2" charset="-122"/>
            </a:endParaRPr>
          </a:p>
        </p:txBody>
      </p:sp>
      <p:pic>
        <p:nvPicPr>
          <p:cNvPr id="16413" name="Picture 46" descr="蓝色按钮"/>
          <p:cNvPicPr>
            <a:picLocks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149600" y="6269038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14" name="Text Box 38">
            <a:hlinkClick r:id="rId8" action="ppaction://hlinksldjump"/>
          </p:cNvPr>
          <p:cNvSpPr txBox="1">
            <a:spLocks noChangeArrowheads="1"/>
          </p:cNvSpPr>
          <p:nvPr/>
        </p:nvSpPr>
        <p:spPr bwMode="auto">
          <a:xfrm>
            <a:off x="2765425" y="6011863"/>
            <a:ext cx="8842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170" tIns="46990" rIns="90170" bIns="46990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/>
              <a:t>     </a:t>
            </a:r>
            <a:r>
              <a:rPr lang="zh-CN" altLang="en-US" sz="1200"/>
              <a:t>20:50</a:t>
            </a:r>
            <a:endParaRPr lang="zh-CN" altLang="en-US" b="0">
              <a:ea typeface="宋体" panose="02010600030101010101" pitchFamily="2" charset="-122"/>
            </a:endParaRPr>
          </a:p>
        </p:txBody>
      </p:sp>
      <p:pic>
        <p:nvPicPr>
          <p:cNvPr id="16415" name="Picture 46" descr="蓝色按钮"/>
          <p:cNvPicPr>
            <a:picLocks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048125" y="6269038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16" name="Text Box 38">
            <a:hlinkClick r:id="rId8" action="ppaction://hlinksldjump"/>
          </p:cNvPr>
          <p:cNvSpPr txBox="1">
            <a:spLocks noChangeArrowheads="1"/>
          </p:cNvSpPr>
          <p:nvPr/>
        </p:nvSpPr>
        <p:spPr bwMode="auto">
          <a:xfrm>
            <a:off x="3676650" y="6011863"/>
            <a:ext cx="8842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170" tIns="46990" rIns="90170" bIns="46990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/>
              <a:t>     </a:t>
            </a:r>
            <a:r>
              <a:rPr lang="zh-CN" altLang="en-US" sz="1200"/>
              <a:t>20:50</a:t>
            </a:r>
            <a:endParaRPr lang="zh-CN" altLang="en-US" b="0">
              <a:ea typeface="宋体" panose="02010600030101010101" pitchFamily="2" charset="-122"/>
            </a:endParaRPr>
          </a:p>
        </p:txBody>
      </p:sp>
      <p:pic>
        <p:nvPicPr>
          <p:cNvPr id="16417" name="Picture 46" descr="蓝色按钮"/>
          <p:cNvPicPr>
            <a:picLocks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948238" y="6269038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18" name="Text Box 38">
            <a:hlinkClick r:id="rId8" action="ppaction://hlinksldjump"/>
          </p:cNvPr>
          <p:cNvSpPr txBox="1">
            <a:spLocks noChangeArrowheads="1"/>
          </p:cNvSpPr>
          <p:nvPr/>
        </p:nvSpPr>
        <p:spPr bwMode="auto">
          <a:xfrm>
            <a:off x="4565650" y="6011863"/>
            <a:ext cx="8842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170" tIns="46990" rIns="90170" bIns="46990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/>
              <a:t>     </a:t>
            </a:r>
            <a:r>
              <a:rPr lang="zh-CN" altLang="en-US" sz="1200"/>
              <a:t>20:40</a:t>
            </a:r>
            <a:endParaRPr lang="zh-CN" altLang="en-US" b="0">
              <a:ea typeface="宋体" panose="02010600030101010101" pitchFamily="2" charset="-122"/>
            </a:endParaRPr>
          </a:p>
        </p:txBody>
      </p:sp>
      <p:pic>
        <p:nvPicPr>
          <p:cNvPr id="16419" name="Picture 46" descr="蓝色按钮"/>
          <p:cNvPicPr>
            <a:picLocks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848350" y="6269038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20" name="Text Box 38">
            <a:hlinkClick r:id="rId8" action="ppaction://hlinksldjump"/>
          </p:cNvPr>
          <p:cNvSpPr txBox="1">
            <a:spLocks noChangeArrowheads="1"/>
          </p:cNvSpPr>
          <p:nvPr/>
        </p:nvSpPr>
        <p:spPr bwMode="auto">
          <a:xfrm>
            <a:off x="5408613" y="6011863"/>
            <a:ext cx="968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170" tIns="46990" rIns="90170" bIns="46990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/>
              <a:t>     </a:t>
            </a:r>
            <a:r>
              <a:rPr lang="zh-CN" altLang="en-US" sz="1200"/>
              <a:t>100:50</a:t>
            </a:r>
            <a:endParaRPr lang="zh-CN" altLang="en-US" b="0">
              <a:ea typeface="宋体" panose="02010600030101010101" pitchFamily="2" charset="-122"/>
            </a:endParaRPr>
          </a:p>
        </p:txBody>
      </p:sp>
      <p:pic>
        <p:nvPicPr>
          <p:cNvPr id="16421" name="Picture 46" descr="蓝色按钮"/>
          <p:cNvPicPr>
            <a:picLocks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748463" y="6269038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22" name="Text Box 38">
            <a:hlinkClick r:id="rId8" action="ppaction://hlinksldjump"/>
          </p:cNvPr>
          <p:cNvSpPr txBox="1">
            <a:spLocks noChangeArrowheads="1"/>
          </p:cNvSpPr>
          <p:nvPr/>
        </p:nvSpPr>
        <p:spPr bwMode="auto">
          <a:xfrm>
            <a:off x="6321425" y="6011863"/>
            <a:ext cx="7175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170" tIns="46990" rIns="90170" bIns="46990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/>
              <a:t>     </a:t>
            </a:r>
            <a:r>
              <a:rPr lang="zh-CN" altLang="en-US" sz="1200"/>
              <a:t>40:100</a:t>
            </a:r>
            <a:endParaRPr lang="zh-CN" altLang="en-US" b="0">
              <a:ea typeface="宋体" panose="02010600030101010101" pitchFamily="2" charset="-122"/>
            </a:endParaRPr>
          </a:p>
        </p:txBody>
      </p:sp>
      <p:grpSp>
        <p:nvGrpSpPr>
          <p:cNvPr id="7" name="Group 39"/>
          <p:cNvGrpSpPr/>
          <p:nvPr/>
        </p:nvGrpSpPr>
        <p:grpSpPr bwMode="auto">
          <a:xfrm>
            <a:off x="60325" y="5984875"/>
            <a:ext cx="850900" cy="730250"/>
            <a:chOff x="0" y="0"/>
            <a:chExt cx="1338" cy="1150"/>
          </a:xfrm>
        </p:grpSpPr>
        <p:pic>
          <p:nvPicPr>
            <p:cNvPr id="19498" name="Picture 37" descr="蓝色按钮"/>
            <p:cNvPicPr>
              <a:picLocks noChangeArrowheads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 bwMode="auto">
            <a:xfrm>
              <a:off x="612" y="470"/>
              <a:ext cx="680" cy="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99" name="Text Box 38">
              <a:hlinkClick r:id="rId8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1338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/>
                <a:t>     </a:t>
              </a:r>
              <a:r>
                <a:rPr lang="zh-CN" altLang="en-US" sz="1200"/>
                <a:t>50:20</a:t>
              </a:r>
            </a:p>
          </p:txBody>
        </p:sp>
      </p:grpSp>
      <p:sp>
        <p:nvSpPr>
          <p:cNvPr id="16426" name="Text Box 42"/>
          <p:cNvSpPr txBox="1">
            <a:spLocks noChangeArrowheads="1"/>
          </p:cNvSpPr>
          <p:nvPr/>
        </p:nvSpPr>
        <p:spPr bwMode="auto">
          <a:xfrm>
            <a:off x="1044575" y="3790950"/>
            <a:ext cx="3382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rgbClr val="FF0000"/>
                </a:solidFill>
                <a:latin typeface="楷体_GB2312" pitchFamily="1" charset="-122"/>
              </a:rPr>
              <a:t>50</a:t>
            </a:r>
            <a:r>
              <a:rPr lang="zh-CN" altLang="en-US" sz="24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:</a:t>
            </a:r>
            <a:r>
              <a:rPr lang="en-US" altLang="zh-CN" sz="2400" dirty="0">
                <a:solidFill>
                  <a:srgbClr val="FF0000"/>
                </a:solidFill>
                <a:latin typeface="楷体_GB2312" pitchFamily="1" charset="-122"/>
              </a:rPr>
              <a:t>20 =</a:t>
            </a:r>
            <a:r>
              <a:rPr lang="zh-CN" altLang="en-US" sz="2400" dirty="0">
                <a:solidFill>
                  <a:srgbClr val="FF0000"/>
                </a:solidFill>
                <a:latin typeface="楷体_GB2312" pitchFamily="1" charset="-122"/>
              </a:rPr>
              <a:t>100</a:t>
            </a:r>
            <a:r>
              <a:rPr lang="zh-CN" altLang="en-US" sz="24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:</a:t>
            </a:r>
            <a:r>
              <a:rPr lang="en-US" altLang="zh-CN" sz="2400" dirty="0">
                <a:solidFill>
                  <a:srgbClr val="FF0000"/>
                </a:solidFill>
                <a:latin typeface="楷体_GB2312" pitchFamily="1" charset="-122"/>
              </a:rPr>
              <a:t>4</a:t>
            </a:r>
            <a:r>
              <a:rPr lang="zh-CN" altLang="en-US" sz="2400" dirty="0">
                <a:solidFill>
                  <a:srgbClr val="FF0000"/>
                </a:solidFill>
                <a:latin typeface="楷体_GB2312" pitchFamily="1" charset="-122"/>
              </a:rPr>
              <a:t>0</a:t>
            </a:r>
            <a:r>
              <a:rPr lang="en-US" altLang="zh-CN" sz="2400" dirty="0">
                <a:solidFill>
                  <a:srgbClr val="FF0000"/>
                </a:solidFill>
                <a:latin typeface="楷体_GB2312" pitchFamily="1" charset="-122"/>
              </a:rPr>
              <a:t> </a:t>
            </a:r>
          </a:p>
        </p:txBody>
      </p:sp>
      <p:sp>
        <p:nvSpPr>
          <p:cNvPr id="16427" name="Text Box 43"/>
          <p:cNvSpPr txBox="1">
            <a:spLocks noChangeArrowheads="1"/>
          </p:cNvSpPr>
          <p:nvPr/>
        </p:nvSpPr>
        <p:spPr bwMode="auto">
          <a:xfrm>
            <a:off x="1031875" y="4330700"/>
            <a:ext cx="3382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rgbClr val="FF0000"/>
                </a:solidFill>
                <a:latin typeface="楷体_GB2312" pitchFamily="1" charset="-122"/>
                <a:sym typeface="Arial" panose="020B0604020202020204" pitchFamily="34" charset="0"/>
              </a:rPr>
              <a:t>50</a:t>
            </a:r>
            <a:r>
              <a:rPr lang="zh-CN" altLang="en-US" sz="24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:</a:t>
            </a:r>
            <a:r>
              <a:rPr lang="zh-CN" altLang="en-US" sz="2400" dirty="0">
                <a:solidFill>
                  <a:srgbClr val="FF0000"/>
                </a:solidFill>
                <a:latin typeface="楷体_GB2312" pitchFamily="1" charset="-122"/>
                <a:sym typeface="Arial" panose="020B0604020202020204" pitchFamily="34" charset="0"/>
              </a:rPr>
              <a:t>10</a:t>
            </a:r>
            <a:r>
              <a:rPr lang="en-US" altLang="zh-CN" sz="2400" dirty="0">
                <a:solidFill>
                  <a:srgbClr val="FF0000"/>
                </a:solidFill>
                <a:latin typeface="楷体_GB2312" pitchFamily="1" charset="-122"/>
                <a:sym typeface="Arial" panose="020B0604020202020204" pitchFamily="34" charset="0"/>
              </a:rPr>
              <a:t>0 =</a:t>
            </a:r>
            <a:r>
              <a:rPr lang="zh-CN" altLang="en-US" sz="2400" dirty="0">
                <a:solidFill>
                  <a:srgbClr val="FF0000"/>
                </a:solidFill>
                <a:latin typeface="楷体_GB2312" pitchFamily="1" charset="-122"/>
                <a:sym typeface="Arial" panose="020B0604020202020204" pitchFamily="34" charset="0"/>
              </a:rPr>
              <a:t>20</a:t>
            </a:r>
            <a:r>
              <a:rPr lang="zh-CN" altLang="en-US" sz="24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:</a:t>
            </a:r>
            <a:r>
              <a:rPr lang="en-US" altLang="zh-CN" sz="2400" dirty="0">
                <a:solidFill>
                  <a:srgbClr val="FF0000"/>
                </a:solidFill>
                <a:latin typeface="楷体_GB2312" pitchFamily="1" charset="-122"/>
                <a:sym typeface="Arial" panose="020B0604020202020204" pitchFamily="34" charset="0"/>
              </a:rPr>
              <a:t>4</a:t>
            </a:r>
            <a:r>
              <a:rPr lang="zh-CN" altLang="en-US" sz="2400" dirty="0">
                <a:solidFill>
                  <a:srgbClr val="FF0000"/>
                </a:solidFill>
                <a:latin typeface="楷体_GB2312" pitchFamily="1" charset="-122"/>
                <a:sym typeface="Arial" panose="020B0604020202020204" pitchFamily="34" charset="0"/>
              </a:rPr>
              <a:t>0</a:t>
            </a:r>
            <a:r>
              <a:rPr lang="en-US" altLang="zh-CN" sz="2400" dirty="0">
                <a:latin typeface="楷体_GB2312" pitchFamily="1" charset="-122"/>
              </a:rPr>
              <a:t> </a:t>
            </a:r>
          </a:p>
        </p:txBody>
      </p:sp>
      <p:sp>
        <p:nvSpPr>
          <p:cNvPr id="16428" name="Text Box 44"/>
          <p:cNvSpPr txBox="1">
            <a:spLocks noChangeArrowheads="1"/>
          </p:cNvSpPr>
          <p:nvPr/>
        </p:nvSpPr>
        <p:spPr bwMode="auto">
          <a:xfrm>
            <a:off x="1025525" y="5405438"/>
            <a:ext cx="3382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srgbClr val="FF0000"/>
                </a:solidFill>
                <a:latin typeface="楷体_GB2312" pitchFamily="1" charset="-122"/>
                <a:sym typeface="Arial" panose="020B0604020202020204" pitchFamily="34" charset="0"/>
              </a:rPr>
              <a:t>100</a:t>
            </a:r>
            <a:r>
              <a:rPr lang="en-US" altLang="zh-CN" sz="24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:4</a:t>
            </a:r>
            <a:r>
              <a:rPr lang="en-US" altLang="zh-CN" sz="2400" dirty="0">
                <a:solidFill>
                  <a:srgbClr val="FF0000"/>
                </a:solidFill>
                <a:latin typeface="楷体_GB2312" pitchFamily="1" charset="-122"/>
                <a:sym typeface="Arial" panose="020B0604020202020204" pitchFamily="34" charset="0"/>
              </a:rPr>
              <a:t>0 =5</a:t>
            </a:r>
            <a:r>
              <a:rPr lang="zh-CN" altLang="en-US" sz="2400" dirty="0">
                <a:solidFill>
                  <a:srgbClr val="FF0000"/>
                </a:solidFill>
                <a:latin typeface="楷体_GB2312" pitchFamily="1" charset="-122"/>
                <a:sym typeface="Arial" panose="020B0604020202020204" pitchFamily="34" charset="0"/>
              </a:rPr>
              <a:t>0</a:t>
            </a:r>
            <a:r>
              <a:rPr lang="zh-CN" altLang="en-US" sz="24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:</a:t>
            </a:r>
            <a:r>
              <a:rPr lang="en-US" altLang="zh-CN" sz="24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2</a:t>
            </a:r>
            <a:r>
              <a:rPr lang="en-US" altLang="zh-CN" sz="2400" dirty="0">
                <a:solidFill>
                  <a:srgbClr val="FF0000"/>
                </a:solidFill>
                <a:latin typeface="楷体_GB2312" pitchFamily="1" charset="-122"/>
                <a:sym typeface="Arial" panose="020B0604020202020204" pitchFamily="34" charset="0"/>
              </a:rPr>
              <a:t>0 </a:t>
            </a:r>
          </a:p>
        </p:txBody>
      </p:sp>
      <p:sp>
        <p:nvSpPr>
          <p:cNvPr id="16429" name="Text Box 45"/>
          <p:cNvSpPr txBox="1">
            <a:spLocks noChangeArrowheads="1"/>
          </p:cNvSpPr>
          <p:nvPr/>
        </p:nvSpPr>
        <p:spPr bwMode="auto">
          <a:xfrm>
            <a:off x="1044575" y="4870450"/>
            <a:ext cx="3382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rgbClr val="FF0000"/>
                </a:solidFill>
                <a:latin typeface="楷体_GB2312" pitchFamily="1" charset="-122"/>
                <a:sym typeface="Arial" panose="020B0604020202020204" pitchFamily="34" charset="0"/>
              </a:rPr>
              <a:t>40</a:t>
            </a:r>
            <a:r>
              <a:rPr lang="zh-CN" altLang="en-US" sz="24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:</a:t>
            </a:r>
            <a:r>
              <a:rPr lang="en-US" altLang="zh-CN" sz="2400" dirty="0">
                <a:solidFill>
                  <a:srgbClr val="FF0000"/>
                </a:solidFill>
                <a:latin typeface="楷体_GB2312" pitchFamily="1" charset="-122"/>
                <a:sym typeface="Arial" panose="020B0604020202020204" pitchFamily="34" charset="0"/>
              </a:rPr>
              <a:t>20 =</a:t>
            </a:r>
            <a:r>
              <a:rPr lang="zh-CN" altLang="en-US" sz="2400" dirty="0">
                <a:solidFill>
                  <a:srgbClr val="FF0000"/>
                </a:solidFill>
                <a:latin typeface="楷体_GB2312" pitchFamily="1" charset="-122"/>
                <a:sym typeface="Arial" panose="020B0604020202020204" pitchFamily="34" charset="0"/>
              </a:rPr>
              <a:t>100</a:t>
            </a:r>
            <a:r>
              <a:rPr lang="zh-CN" altLang="en-US" sz="24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:</a:t>
            </a:r>
            <a:r>
              <a:rPr lang="zh-CN" altLang="en-US" sz="2400" dirty="0">
                <a:solidFill>
                  <a:srgbClr val="FF0000"/>
                </a:solidFill>
                <a:latin typeface="楷体_GB2312" pitchFamily="1" charset="-122"/>
                <a:sym typeface="Arial" panose="020B0604020202020204" pitchFamily="34" charset="0"/>
              </a:rPr>
              <a:t>50</a:t>
            </a:r>
            <a:r>
              <a:rPr lang="en-US" altLang="zh-CN" sz="2400" dirty="0">
                <a:solidFill>
                  <a:srgbClr val="FF0000"/>
                </a:solidFill>
                <a:latin typeface="楷体_GB2312" pitchFamily="1" charset="-122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16430" name="Text Box 46"/>
          <p:cNvSpPr txBox="1">
            <a:spLocks noChangeArrowheads="1"/>
          </p:cNvSpPr>
          <p:nvPr/>
        </p:nvSpPr>
        <p:spPr bwMode="auto">
          <a:xfrm>
            <a:off x="3997325" y="3778250"/>
            <a:ext cx="3381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rgbClr val="FF0000"/>
                </a:solidFill>
                <a:latin typeface="楷体_GB2312" pitchFamily="1" charset="-122"/>
                <a:sym typeface="Arial" panose="020B0604020202020204" pitchFamily="34" charset="0"/>
              </a:rPr>
              <a:t>20</a:t>
            </a:r>
            <a:r>
              <a:rPr lang="zh-CN" altLang="en-US" sz="24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:</a:t>
            </a:r>
            <a:r>
              <a:rPr lang="zh-CN" altLang="en-US" sz="2400" dirty="0">
                <a:solidFill>
                  <a:srgbClr val="FF0000"/>
                </a:solidFill>
                <a:latin typeface="楷体_GB2312" pitchFamily="1" charset="-122"/>
                <a:sym typeface="Arial" panose="020B0604020202020204" pitchFamily="34" charset="0"/>
              </a:rPr>
              <a:t>5</a:t>
            </a:r>
            <a:r>
              <a:rPr lang="en-US" altLang="zh-CN" sz="2400" dirty="0">
                <a:solidFill>
                  <a:srgbClr val="FF0000"/>
                </a:solidFill>
                <a:latin typeface="楷体_GB2312" pitchFamily="1" charset="-122"/>
                <a:sym typeface="Arial" panose="020B0604020202020204" pitchFamily="34" charset="0"/>
              </a:rPr>
              <a:t>0 =</a:t>
            </a:r>
            <a:r>
              <a:rPr lang="zh-CN" altLang="en-US" sz="2400" dirty="0">
                <a:solidFill>
                  <a:srgbClr val="FF0000"/>
                </a:solidFill>
                <a:latin typeface="楷体_GB2312" pitchFamily="1" charset="-122"/>
                <a:sym typeface="Arial" panose="020B0604020202020204" pitchFamily="34" charset="0"/>
              </a:rPr>
              <a:t>40</a:t>
            </a:r>
            <a:r>
              <a:rPr lang="zh-CN" altLang="en-US" sz="24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:</a:t>
            </a:r>
            <a:r>
              <a:rPr lang="zh-CN" altLang="en-US" sz="2400" dirty="0">
                <a:solidFill>
                  <a:srgbClr val="FF0000"/>
                </a:solidFill>
                <a:latin typeface="楷体_GB2312" pitchFamily="1" charset="-122"/>
                <a:sym typeface="Arial" panose="020B0604020202020204" pitchFamily="34" charset="0"/>
              </a:rPr>
              <a:t>100</a:t>
            </a:r>
            <a:r>
              <a:rPr lang="en-US" altLang="zh-CN" sz="2400" dirty="0">
                <a:solidFill>
                  <a:srgbClr val="FF0000"/>
                </a:solidFill>
                <a:latin typeface="楷体_GB2312" pitchFamily="1" charset="-122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16431" name="Text Box 47"/>
          <p:cNvSpPr txBox="1">
            <a:spLocks noChangeArrowheads="1"/>
          </p:cNvSpPr>
          <p:nvPr/>
        </p:nvSpPr>
        <p:spPr bwMode="auto">
          <a:xfrm>
            <a:off x="3987800" y="4311650"/>
            <a:ext cx="3381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rgbClr val="FF0000"/>
                </a:solidFill>
                <a:latin typeface="楷体_GB2312" pitchFamily="1" charset="-122"/>
                <a:sym typeface="Arial" panose="020B0604020202020204" pitchFamily="34" charset="0"/>
              </a:rPr>
              <a:t>20</a:t>
            </a:r>
            <a:r>
              <a:rPr lang="zh-CN" altLang="en-US" sz="24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:</a:t>
            </a:r>
            <a:r>
              <a:rPr lang="zh-CN" altLang="en-US" sz="2400" dirty="0">
                <a:solidFill>
                  <a:srgbClr val="FF0000"/>
                </a:solidFill>
                <a:latin typeface="楷体_GB2312" pitchFamily="1" charset="-122"/>
                <a:sym typeface="Arial" panose="020B0604020202020204" pitchFamily="34" charset="0"/>
              </a:rPr>
              <a:t>4</a:t>
            </a:r>
            <a:r>
              <a:rPr lang="en-US" altLang="zh-CN" sz="2400" dirty="0">
                <a:solidFill>
                  <a:srgbClr val="FF0000"/>
                </a:solidFill>
                <a:latin typeface="楷体_GB2312" pitchFamily="1" charset="-122"/>
                <a:sym typeface="Arial" panose="020B0604020202020204" pitchFamily="34" charset="0"/>
              </a:rPr>
              <a:t>0 =</a:t>
            </a:r>
            <a:r>
              <a:rPr lang="zh-CN" altLang="en-US" sz="2400" dirty="0">
                <a:solidFill>
                  <a:srgbClr val="FF0000"/>
                </a:solidFill>
                <a:latin typeface="楷体_GB2312" pitchFamily="1" charset="-122"/>
                <a:sym typeface="Arial" panose="020B0604020202020204" pitchFamily="34" charset="0"/>
              </a:rPr>
              <a:t>50</a:t>
            </a:r>
            <a:r>
              <a:rPr lang="zh-CN" altLang="en-US" sz="24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:</a:t>
            </a:r>
            <a:r>
              <a:rPr lang="zh-CN" altLang="en-US" sz="2400" dirty="0">
                <a:solidFill>
                  <a:srgbClr val="FF0000"/>
                </a:solidFill>
                <a:latin typeface="楷体_GB2312" pitchFamily="1" charset="-122"/>
                <a:sym typeface="Arial" panose="020B0604020202020204" pitchFamily="34" charset="0"/>
              </a:rPr>
              <a:t>100</a:t>
            </a:r>
            <a:r>
              <a:rPr lang="en-US" altLang="zh-CN" sz="2400" dirty="0">
                <a:latin typeface="楷体_GB2312" pitchFamily="1" charset="-122"/>
              </a:rPr>
              <a:t> </a:t>
            </a:r>
          </a:p>
        </p:txBody>
      </p:sp>
      <p:sp>
        <p:nvSpPr>
          <p:cNvPr id="16432" name="Text Box 48"/>
          <p:cNvSpPr txBox="1">
            <a:spLocks noChangeArrowheads="1"/>
          </p:cNvSpPr>
          <p:nvPr/>
        </p:nvSpPr>
        <p:spPr bwMode="auto">
          <a:xfrm>
            <a:off x="3963988" y="4883150"/>
            <a:ext cx="33829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rgbClr val="FF0000"/>
                </a:solidFill>
                <a:latin typeface="楷体_GB2312" pitchFamily="1" charset="-122"/>
                <a:sym typeface="Arial" panose="020B0604020202020204" pitchFamily="34" charset="0"/>
              </a:rPr>
              <a:t>100</a:t>
            </a:r>
            <a:r>
              <a:rPr lang="zh-CN" altLang="en-US" sz="24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:</a:t>
            </a:r>
            <a:r>
              <a:rPr lang="zh-CN" altLang="en-US" sz="2400" dirty="0">
                <a:solidFill>
                  <a:srgbClr val="FF0000"/>
                </a:solidFill>
                <a:latin typeface="楷体_GB2312" pitchFamily="1" charset="-122"/>
                <a:sym typeface="Arial" panose="020B0604020202020204" pitchFamily="34" charset="0"/>
              </a:rPr>
              <a:t>5</a:t>
            </a:r>
            <a:r>
              <a:rPr lang="en-US" altLang="zh-CN" sz="2400" dirty="0">
                <a:solidFill>
                  <a:srgbClr val="FF0000"/>
                </a:solidFill>
                <a:latin typeface="楷体_GB2312" pitchFamily="1" charset="-122"/>
                <a:sym typeface="Arial" panose="020B0604020202020204" pitchFamily="34" charset="0"/>
              </a:rPr>
              <a:t>0 =</a:t>
            </a:r>
            <a:r>
              <a:rPr lang="zh-CN" altLang="en-US" sz="2400" dirty="0">
                <a:solidFill>
                  <a:srgbClr val="FF0000"/>
                </a:solidFill>
                <a:latin typeface="楷体_GB2312" pitchFamily="1" charset="-122"/>
                <a:sym typeface="Arial" panose="020B0604020202020204" pitchFamily="34" charset="0"/>
              </a:rPr>
              <a:t>40</a:t>
            </a:r>
            <a:r>
              <a:rPr lang="zh-CN" altLang="en-US" sz="24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:</a:t>
            </a:r>
            <a:r>
              <a:rPr lang="zh-CN" altLang="en-US" sz="2400" dirty="0">
                <a:solidFill>
                  <a:srgbClr val="FF0000"/>
                </a:solidFill>
                <a:latin typeface="楷体_GB2312" pitchFamily="1" charset="-122"/>
                <a:sym typeface="Arial" panose="020B0604020202020204" pitchFamily="34" charset="0"/>
              </a:rPr>
              <a:t>20</a:t>
            </a:r>
            <a:r>
              <a:rPr lang="en-US" altLang="zh-CN" sz="2400" dirty="0">
                <a:solidFill>
                  <a:srgbClr val="FF0000"/>
                </a:solidFill>
                <a:latin typeface="楷体_GB2312" pitchFamily="1" charset="-122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16433" name="Text Box 49"/>
          <p:cNvSpPr txBox="1">
            <a:spLocks noChangeArrowheads="1"/>
          </p:cNvSpPr>
          <p:nvPr/>
        </p:nvSpPr>
        <p:spPr bwMode="auto">
          <a:xfrm>
            <a:off x="3984625" y="5413375"/>
            <a:ext cx="3381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rgbClr val="FF0000"/>
                </a:solidFill>
                <a:latin typeface="楷体_GB2312" pitchFamily="1" charset="-122"/>
                <a:sym typeface="Arial" panose="020B0604020202020204" pitchFamily="34" charset="0"/>
              </a:rPr>
              <a:t>40</a:t>
            </a:r>
            <a:r>
              <a:rPr lang="zh-CN" altLang="en-US" sz="24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:</a:t>
            </a:r>
            <a:r>
              <a:rPr lang="zh-CN" altLang="en-US" sz="2400" dirty="0">
                <a:solidFill>
                  <a:srgbClr val="FF0000"/>
                </a:solidFill>
                <a:latin typeface="楷体_GB2312" pitchFamily="1" charset="-122"/>
                <a:sym typeface="Arial" panose="020B0604020202020204" pitchFamily="34" charset="0"/>
              </a:rPr>
              <a:t>10</a:t>
            </a:r>
            <a:r>
              <a:rPr lang="en-US" altLang="zh-CN" sz="2400" dirty="0">
                <a:solidFill>
                  <a:srgbClr val="FF0000"/>
                </a:solidFill>
                <a:latin typeface="楷体_GB2312" pitchFamily="1" charset="-122"/>
                <a:sym typeface="Arial" panose="020B0604020202020204" pitchFamily="34" charset="0"/>
              </a:rPr>
              <a:t>0 =</a:t>
            </a:r>
            <a:r>
              <a:rPr lang="zh-CN" altLang="en-US" sz="2400" dirty="0" smtClean="0">
                <a:solidFill>
                  <a:srgbClr val="FF0000"/>
                </a:solidFill>
                <a:latin typeface="楷体_GB2312" pitchFamily="1" charset="-122"/>
                <a:sym typeface="Arial" panose="020B0604020202020204" pitchFamily="34" charset="0"/>
              </a:rPr>
              <a:t>20</a:t>
            </a:r>
            <a:r>
              <a:rPr lang="zh-CN" altLang="en-US" sz="24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:</a:t>
            </a:r>
            <a:r>
              <a:rPr lang="zh-CN" altLang="en-US" sz="2400" dirty="0" smtClean="0">
                <a:solidFill>
                  <a:srgbClr val="FF0000"/>
                </a:solidFill>
                <a:latin typeface="楷体_GB2312" pitchFamily="1" charset="-122"/>
                <a:sym typeface="Arial" panose="020B0604020202020204" pitchFamily="34" charset="0"/>
              </a:rPr>
              <a:t>50 </a:t>
            </a:r>
            <a:r>
              <a:rPr lang="en-US" altLang="zh-CN" sz="2400" dirty="0" smtClean="0">
                <a:solidFill>
                  <a:srgbClr val="FF0000"/>
                </a:solidFill>
                <a:latin typeface="楷体_GB2312" pitchFamily="1" charset="-122"/>
                <a:sym typeface="Arial" panose="020B0604020202020204" pitchFamily="34" charset="0"/>
              </a:rPr>
              <a:t> </a:t>
            </a:r>
            <a:endParaRPr lang="en-US" altLang="zh-CN" sz="2400" dirty="0">
              <a:solidFill>
                <a:srgbClr val="FF0000"/>
              </a:solidFill>
              <a:latin typeface="楷体_GB2312" pitchFamily="1" charset="-122"/>
              <a:sym typeface="Arial" panose="020B0604020202020204" pitchFamily="34" charset="0"/>
            </a:endParaRPr>
          </a:p>
        </p:txBody>
      </p:sp>
      <p:sp>
        <p:nvSpPr>
          <p:cNvPr id="16434" name="Rectangle 50"/>
          <p:cNvSpPr>
            <a:spLocks noChangeArrowheads="1"/>
          </p:cNvSpPr>
          <p:nvPr/>
        </p:nvSpPr>
        <p:spPr bwMode="auto">
          <a:xfrm>
            <a:off x="323850" y="6092825"/>
            <a:ext cx="647700" cy="72072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 b="0">
              <a:ea typeface="宋体" panose="02010600030101010101" pitchFamily="2" charset="-122"/>
            </a:endParaRPr>
          </a:p>
        </p:txBody>
      </p:sp>
      <p:sp>
        <p:nvSpPr>
          <p:cNvPr id="16435" name="Rectangle 51"/>
          <p:cNvSpPr>
            <a:spLocks noChangeArrowheads="1"/>
          </p:cNvSpPr>
          <p:nvPr/>
        </p:nvSpPr>
        <p:spPr bwMode="auto">
          <a:xfrm>
            <a:off x="1258888" y="6161088"/>
            <a:ext cx="647700" cy="72072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 b="0">
              <a:ea typeface="宋体" panose="02010600030101010101" pitchFamily="2" charset="-122"/>
            </a:endParaRPr>
          </a:p>
        </p:txBody>
      </p:sp>
      <p:sp>
        <p:nvSpPr>
          <p:cNvPr id="16436" name="Rectangle 52"/>
          <p:cNvSpPr>
            <a:spLocks noChangeArrowheads="1"/>
          </p:cNvSpPr>
          <p:nvPr/>
        </p:nvSpPr>
        <p:spPr bwMode="auto">
          <a:xfrm>
            <a:off x="2124075" y="6021388"/>
            <a:ext cx="647700" cy="79216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 b="0">
              <a:ea typeface="宋体" panose="02010600030101010101" pitchFamily="2" charset="-122"/>
            </a:endParaRPr>
          </a:p>
        </p:txBody>
      </p:sp>
      <p:sp>
        <p:nvSpPr>
          <p:cNvPr id="16437" name="Rectangle 53"/>
          <p:cNvSpPr>
            <a:spLocks noChangeArrowheads="1"/>
          </p:cNvSpPr>
          <p:nvPr/>
        </p:nvSpPr>
        <p:spPr bwMode="auto">
          <a:xfrm>
            <a:off x="3060700" y="6021388"/>
            <a:ext cx="647700" cy="79216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 b="0">
              <a:ea typeface="宋体" panose="02010600030101010101" pitchFamily="2" charset="-122"/>
            </a:endParaRPr>
          </a:p>
        </p:txBody>
      </p:sp>
      <p:sp>
        <p:nvSpPr>
          <p:cNvPr id="16438" name="Rectangle 54"/>
          <p:cNvSpPr>
            <a:spLocks noChangeArrowheads="1"/>
          </p:cNvSpPr>
          <p:nvPr/>
        </p:nvSpPr>
        <p:spPr bwMode="auto">
          <a:xfrm>
            <a:off x="3924300" y="6092825"/>
            <a:ext cx="647700" cy="79216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 b="0">
              <a:ea typeface="宋体" panose="02010600030101010101" pitchFamily="2" charset="-122"/>
            </a:endParaRPr>
          </a:p>
        </p:txBody>
      </p:sp>
      <p:sp>
        <p:nvSpPr>
          <p:cNvPr id="16439" name="Rectangle 55"/>
          <p:cNvSpPr>
            <a:spLocks noChangeArrowheads="1"/>
          </p:cNvSpPr>
          <p:nvPr/>
        </p:nvSpPr>
        <p:spPr bwMode="auto">
          <a:xfrm>
            <a:off x="4860925" y="6021388"/>
            <a:ext cx="647700" cy="79216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 b="0">
              <a:ea typeface="宋体" panose="02010600030101010101" pitchFamily="2" charset="-122"/>
            </a:endParaRPr>
          </a:p>
        </p:txBody>
      </p:sp>
      <p:sp>
        <p:nvSpPr>
          <p:cNvPr id="16440" name="Rectangle 56"/>
          <p:cNvSpPr>
            <a:spLocks noChangeArrowheads="1"/>
          </p:cNvSpPr>
          <p:nvPr/>
        </p:nvSpPr>
        <p:spPr bwMode="auto">
          <a:xfrm>
            <a:off x="5724525" y="6021388"/>
            <a:ext cx="649288" cy="79216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 b="0">
              <a:ea typeface="宋体" panose="02010600030101010101" pitchFamily="2" charset="-122"/>
            </a:endParaRPr>
          </a:p>
        </p:txBody>
      </p:sp>
      <p:sp>
        <p:nvSpPr>
          <p:cNvPr id="16441" name="Rectangle 57"/>
          <p:cNvSpPr>
            <a:spLocks noChangeArrowheads="1"/>
          </p:cNvSpPr>
          <p:nvPr/>
        </p:nvSpPr>
        <p:spPr bwMode="auto">
          <a:xfrm>
            <a:off x="6640513" y="6005513"/>
            <a:ext cx="649287" cy="79216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 b="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6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6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6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6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6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6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6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6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6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6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6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64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6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3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64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6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3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64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16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3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64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16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3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64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16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3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64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16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3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64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16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40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64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16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41"/>
                  </p:tgtEl>
                </p:cond>
              </p:nextCondLst>
            </p:seq>
          </p:childTnLst>
        </p:cTn>
      </p:par>
    </p:tnLst>
    <p:bldLst>
      <p:bldP spid="16389" grpId="0" bldLvl="0" animBg="1" autoUpdateAnimBg="0"/>
      <p:bldP spid="16401" grpId="0" bldLvl="0" animBg="1" autoUpdateAnimBg="0"/>
      <p:bldP spid="16412" grpId="0" bldLvl="0" autoUpdateAnimBg="0"/>
      <p:bldP spid="16414" grpId="0" bldLvl="0" autoUpdateAnimBg="0"/>
      <p:bldP spid="16416" grpId="0" bldLvl="0" autoUpdateAnimBg="0"/>
      <p:bldP spid="16418" grpId="0" bldLvl="0" autoUpdateAnimBg="0"/>
      <p:bldP spid="16420" grpId="0" bldLvl="0" autoUpdateAnimBg="0"/>
      <p:bldP spid="16422" grpId="0" bldLvl="0" autoUpdateAnimBg="0"/>
      <p:bldP spid="16426" grpId="0" bldLvl="0" autoUpdateAnimBg="0"/>
      <p:bldP spid="16427" grpId="0" bldLvl="0" autoUpdateAnimBg="0"/>
      <p:bldP spid="16428" grpId="0" bldLvl="0" autoUpdateAnimBg="0"/>
      <p:bldP spid="16429" grpId="0" bldLvl="0" autoUpdateAnimBg="0"/>
      <p:bldP spid="16430" grpId="0" bldLvl="0" autoUpdateAnimBg="0"/>
      <p:bldP spid="16431" grpId="0" bldLvl="0" autoUpdateAnimBg="0"/>
      <p:bldP spid="16432" grpId="0" bldLvl="0" autoUpdateAnimBg="0"/>
      <p:bldP spid="16433" grpId="0" bldLvl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标题 1"/>
          <p:cNvPicPr>
            <a:picLocks noGrp="1" noChangeArrowheads="1"/>
          </p:cNvPicPr>
          <p:nvPr>
            <p:ph type="ctrTitle"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87363" y="438151"/>
            <a:ext cx="7980362" cy="1550690"/>
          </a:xfrm>
        </p:spPr>
      </p:pic>
      <p:sp>
        <p:nvSpPr>
          <p:cNvPr id="11267" name="TextBox 3"/>
          <p:cNvSpPr txBox="1">
            <a:spLocks noChangeArrowheads="1"/>
          </p:cNvSpPr>
          <p:nvPr/>
        </p:nvSpPr>
        <p:spPr bwMode="auto">
          <a:xfrm>
            <a:off x="838200" y="2286000"/>
            <a:ext cx="70866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9pPr>
          </a:lstStyle>
          <a:p>
            <a:r>
              <a:rPr lang="zh-CN" altLang="en-US" sz="3200" dirty="0"/>
              <a:t>①</a:t>
            </a:r>
            <a:r>
              <a:rPr lang="en-US" altLang="zh-CN" sz="3200" dirty="0"/>
              <a:t> 480÷16=     </a:t>
            </a:r>
            <a:r>
              <a:rPr lang="zh-CN" altLang="en-US" sz="3200" dirty="0"/>
              <a:t>②</a:t>
            </a:r>
            <a:r>
              <a:rPr lang="en-US" altLang="zh-CN" sz="3200" dirty="0"/>
              <a:t> 4×46×25= </a:t>
            </a:r>
          </a:p>
          <a:p>
            <a:r>
              <a:rPr lang="zh-CN" altLang="en-US" sz="3200" dirty="0"/>
              <a:t>③</a:t>
            </a:r>
            <a:r>
              <a:rPr lang="en-US" altLang="zh-CN" sz="3200" dirty="0"/>
              <a:t> 7×99+7=     </a:t>
            </a:r>
            <a:r>
              <a:rPr lang="zh-CN" altLang="en-US" sz="3200" dirty="0"/>
              <a:t>④</a:t>
            </a:r>
            <a:r>
              <a:rPr lang="en-US" altLang="zh-CN" sz="3200" dirty="0"/>
              <a:t> 57×98+57×2=</a:t>
            </a:r>
          </a:p>
          <a:p>
            <a:r>
              <a:rPr lang="zh-CN" altLang="en-US" sz="3200" dirty="0"/>
              <a:t>⑤</a:t>
            </a:r>
            <a:r>
              <a:rPr lang="en-US" altLang="zh-CN" sz="3200" dirty="0"/>
              <a:t> 1.2×0.6=     </a:t>
            </a:r>
            <a:r>
              <a:rPr lang="zh-CN" altLang="en-US" sz="3200" dirty="0"/>
              <a:t>⑥</a:t>
            </a:r>
            <a:r>
              <a:rPr lang="en-US" altLang="zh-CN" sz="3200" dirty="0"/>
              <a:t>1/3-1/4</a:t>
            </a:r>
          </a:p>
          <a:p>
            <a:r>
              <a:rPr lang="zh-CN" altLang="en-US" sz="3200" dirty="0"/>
              <a:t>⑦</a:t>
            </a:r>
            <a:r>
              <a:rPr lang="en-US" altLang="zh-CN" sz="3200" dirty="0"/>
              <a:t>0.85 ÷ 0.5=  </a:t>
            </a:r>
            <a:r>
              <a:rPr lang="zh-CN" altLang="en-US" sz="3200" dirty="0"/>
              <a:t>⑧</a:t>
            </a:r>
            <a:r>
              <a:rPr lang="en-US" altLang="zh-CN" sz="3200" dirty="0"/>
              <a:t>3/8 ÷ 6=</a:t>
            </a:r>
          </a:p>
          <a:p>
            <a:r>
              <a:rPr lang="zh-CN" altLang="en-US" sz="3200" dirty="0"/>
              <a:t>⑨</a:t>
            </a:r>
            <a:r>
              <a:rPr lang="en-US" altLang="zh-CN" sz="3200" dirty="0"/>
              <a:t>9.2-3.8=        </a:t>
            </a:r>
            <a:r>
              <a:rPr lang="zh-CN" altLang="en-US" sz="3200" dirty="0"/>
              <a:t>⑩</a:t>
            </a:r>
            <a:r>
              <a:rPr lang="en-US" altLang="zh-CN" sz="3200" dirty="0"/>
              <a:t>1700 ÷ 50 ÷ 2=</a:t>
            </a:r>
            <a:endParaRPr lang="zh-CN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标题 1"/>
          <p:cNvPicPr>
            <a:picLocks noGrp="1" noChangeArrowheads="1"/>
          </p:cNvPicPr>
          <p:nvPr>
            <p:ph type="title"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03188" y="450850"/>
            <a:ext cx="8894762" cy="1139825"/>
          </a:xfrm>
        </p:spPr>
      </p:pic>
      <p:sp>
        <p:nvSpPr>
          <p:cNvPr id="12291" name="内容占位符 2"/>
          <p:cNvSpPr>
            <a:spLocks noGrp="1"/>
          </p:cNvSpPr>
          <p:nvPr>
            <p:ph idx="4294967295"/>
          </p:nvPr>
        </p:nvSpPr>
        <p:spPr>
          <a:xfrm>
            <a:off x="179512" y="1773238"/>
            <a:ext cx="8964488" cy="4525962"/>
          </a:xfrm>
        </p:spPr>
        <p:txBody>
          <a:bodyPr/>
          <a:lstStyle/>
          <a:p>
            <a:r>
              <a:rPr lang="zh-CN" altLang="en-US" dirty="0"/>
              <a:t>①</a:t>
            </a:r>
            <a:r>
              <a:rPr lang="en-US" altLang="zh-CN" dirty="0"/>
              <a:t> 480÷16=</a:t>
            </a:r>
            <a:r>
              <a:rPr lang="en-US" altLang="zh-CN" dirty="0">
                <a:solidFill>
                  <a:srgbClr val="FF3300"/>
                </a:solidFill>
              </a:rPr>
              <a:t>30</a:t>
            </a:r>
            <a:r>
              <a:rPr lang="en-US" altLang="zh-CN" dirty="0"/>
              <a:t>        </a:t>
            </a:r>
            <a:r>
              <a:rPr lang="zh-CN" altLang="en-US" dirty="0"/>
              <a:t>②</a:t>
            </a:r>
            <a:r>
              <a:rPr lang="en-US" altLang="zh-CN" dirty="0"/>
              <a:t> 4×46×25= </a:t>
            </a:r>
            <a:r>
              <a:rPr lang="en-US" altLang="zh-CN" dirty="0">
                <a:solidFill>
                  <a:srgbClr val="FF0000"/>
                </a:solidFill>
              </a:rPr>
              <a:t>4600</a:t>
            </a:r>
          </a:p>
          <a:p>
            <a:r>
              <a:rPr lang="zh-CN" altLang="en-US" dirty="0"/>
              <a:t>③</a:t>
            </a:r>
            <a:r>
              <a:rPr lang="en-US" altLang="zh-CN" dirty="0"/>
              <a:t> 7×99+7= </a:t>
            </a:r>
            <a:r>
              <a:rPr lang="en-US" altLang="zh-CN" dirty="0">
                <a:solidFill>
                  <a:srgbClr val="FF0000"/>
                </a:solidFill>
              </a:rPr>
              <a:t>700 </a:t>
            </a:r>
            <a:r>
              <a:rPr lang="en-US" altLang="zh-CN" dirty="0"/>
              <a:t>    </a:t>
            </a:r>
            <a:r>
              <a:rPr lang="zh-CN" altLang="en-US" dirty="0"/>
              <a:t>④</a:t>
            </a:r>
            <a:r>
              <a:rPr lang="en-US" altLang="zh-CN" dirty="0"/>
              <a:t> 57×98+57×2=</a:t>
            </a:r>
            <a:r>
              <a:rPr lang="en-US" altLang="zh-CN" dirty="0">
                <a:solidFill>
                  <a:srgbClr val="FF0000"/>
                </a:solidFill>
              </a:rPr>
              <a:t>5700</a:t>
            </a:r>
          </a:p>
          <a:p>
            <a:r>
              <a:rPr lang="zh-CN" altLang="en-US" dirty="0"/>
              <a:t>⑤</a:t>
            </a:r>
            <a:r>
              <a:rPr lang="en-US" altLang="zh-CN" dirty="0"/>
              <a:t> 1.2×0.6=</a:t>
            </a:r>
            <a:r>
              <a:rPr lang="en-US" altLang="zh-CN" dirty="0">
                <a:solidFill>
                  <a:srgbClr val="FF0000"/>
                </a:solidFill>
              </a:rPr>
              <a:t>0.72 </a:t>
            </a:r>
            <a:r>
              <a:rPr lang="en-US" altLang="zh-CN" dirty="0"/>
              <a:t>    </a:t>
            </a:r>
            <a:r>
              <a:rPr lang="zh-CN" altLang="en-US" dirty="0"/>
              <a:t>⑥</a:t>
            </a:r>
            <a:r>
              <a:rPr lang="en-US" altLang="zh-CN" dirty="0"/>
              <a:t>1/3-1/4=</a:t>
            </a:r>
            <a:r>
              <a:rPr lang="en-US" altLang="zh-CN" dirty="0">
                <a:solidFill>
                  <a:srgbClr val="FF0000"/>
                </a:solidFill>
              </a:rPr>
              <a:t>1/12</a:t>
            </a:r>
          </a:p>
          <a:p>
            <a:r>
              <a:rPr lang="zh-CN" altLang="en-US" dirty="0"/>
              <a:t>⑦</a:t>
            </a:r>
            <a:r>
              <a:rPr lang="en-US" altLang="zh-CN" dirty="0"/>
              <a:t>0.85 ÷ 0.5=</a:t>
            </a:r>
            <a:r>
              <a:rPr lang="en-US" altLang="zh-CN" dirty="0">
                <a:solidFill>
                  <a:srgbClr val="FF0000"/>
                </a:solidFill>
              </a:rPr>
              <a:t>1.7</a:t>
            </a:r>
            <a:r>
              <a:rPr lang="en-US" altLang="zh-CN" dirty="0"/>
              <a:t>    </a:t>
            </a:r>
            <a:r>
              <a:rPr lang="zh-CN" altLang="en-US" dirty="0"/>
              <a:t>⑧</a:t>
            </a:r>
            <a:r>
              <a:rPr lang="en-US" altLang="zh-CN" dirty="0"/>
              <a:t>3/8 ÷ 6=</a:t>
            </a:r>
            <a:r>
              <a:rPr lang="en-US" altLang="zh-CN" dirty="0">
                <a:solidFill>
                  <a:srgbClr val="FF0000"/>
                </a:solidFill>
              </a:rPr>
              <a:t>1/16</a:t>
            </a:r>
          </a:p>
          <a:p>
            <a:r>
              <a:rPr lang="zh-CN" altLang="en-US" dirty="0"/>
              <a:t>⑨</a:t>
            </a:r>
            <a:r>
              <a:rPr lang="en-US" altLang="zh-CN" dirty="0"/>
              <a:t>9.2-3.8=</a:t>
            </a:r>
            <a:r>
              <a:rPr lang="en-US" altLang="zh-CN" dirty="0">
                <a:solidFill>
                  <a:srgbClr val="FF0000"/>
                </a:solidFill>
              </a:rPr>
              <a:t>5.4  </a:t>
            </a:r>
            <a:r>
              <a:rPr lang="en-US" altLang="zh-CN" dirty="0"/>
              <a:t>         </a:t>
            </a:r>
            <a:r>
              <a:rPr lang="zh-CN" altLang="en-US" dirty="0" smtClean="0"/>
              <a:t>⑩</a:t>
            </a:r>
            <a:r>
              <a:rPr lang="en-US" altLang="zh-CN" dirty="0"/>
              <a:t>1700 ÷ 50 ÷ 2=</a:t>
            </a:r>
            <a:r>
              <a:rPr lang="en-US" altLang="zh-CN" dirty="0">
                <a:solidFill>
                  <a:srgbClr val="FF0000"/>
                </a:solidFill>
              </a:rPr>
              <a:t>17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468313" y="333375"/>
            <a:ext cx="7499350" cy="8509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 sz="3200">
              <a:effectLst>
                <a:outerShdw blurRad="38100" dist="38100" dir="2700000" algn="tl">
                  <a:srgbClr val="C0C0C0"/>
                </a:outerShdw>
              </a:effectLst>
              <a:latin typeface="楷体_GB2312" pitchFamily="1" charset="-122"/>
            </a:endParaRPr>
          </a:p>
        </p:txBody>
      </p:sp>
      <p:sp>
        <p:nvSpPr>
          <p:cNvPr id="4099" name="Text Box 20"/>
          <p:cNvSpPr txBox="1">
            <a:spLocks noChangeArrowheads="1"/>
          </p:cNvSpPr>
          <p:nvPr/>
        </p:nvSpPr>
        <p:spPr bwMode="auto">
          <a:xfrm>
            <a:off x="539750" y="5484813"/>
            <a:ext cx="7272338" cy="476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400" dirty="0">
                <a:latin typeface="楷体_GB2312" pitchFamily="1" charset="-122"/>
              </a:rPr>
              <a:t>从图中，你知道了哪些数学信息</a:t>
            </a:r>
            <a:r>
              <a:rPr lang="zh-CN" altLang="en-US" sz="2400" dirty="0" smtClean="0">
                <a:latin typeface="楷体_GB2312" pitchFamily="1" charset="-122"/>
              </a:rPr>
              <a:t>？</a:t>
            </a:r>
            <a:endParaRPr lang="en-US" sz="2400" dirty="0">
              <a:latin typeface="楷体_GB2312" pitchFamily="1" charset="-122"/>
            </a:endParaRPr>
          </a:p>
        </p:txBody>
      </p:sp>
      <p:sp>
        <p:nvSpPr>
          <p:cNvPr id="14340" name="Text Box 20"/>
          <p:cNvSpPr txBox="1">
            <a:spLocks noChangeArrowheads="1"/>
          </p:cNvSpPr>
          <p:nvPr/>
        </p:nvSpPr>
        <p:spPr bwMode="auto">
          <a:xfrm>
            <a:off x="2771775" y="1773238"/>
            <a:ext cx="172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400">
                <a:solidFill>
                  <a:schemeClr val="bg1"/>
                </a:solidFill>
              </a:rPr>
              <a:t>运动会报名</a:t>
            </a:r>
          </a:p>
        </p:txBody>
      </p:sp>
      <p:sp>
        <p:nvSpPr>
          <p:cNvPr id="14341" name="Text Box 21"/>
          <p:cNvSpPr txBox="1">
            <a:spLocks noChangeArrowheads="1"/>
          </p:cNvSpPr>
          <p:nvPr/>
        </p:nvSpPr>
        <p:spPr bwMode="auto">
          <a:xfrm>
            <a:off x="449263" y="2093913"/>
            <a:ext cx="2827337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2pPr>
            <a:lvl3pPr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9pPr>
          </a:lstStyle>
          <a:p>
            <a:pPr lvl="2" eaLnBrk="1" hangingPunct="1">
              <a:buFont typeface="Arial" panose="020B0604020202020204" pitchFamily="34" charset="0"/>
              <a:buNone/>
            </a:pPr>
            <a:r>
              <a:rPr lang="zh-CN" altLang="en-US">
                <a:solidFill>
                  <a:schemeClr val="bg1"/>
                </a:solidFill>
              </a:rPr>
              <a:t>   男生志愿者</a:t>
            </a:r>
          </a:p>
          <a:p>
            <a:pPr lvl="2" eaLnBrk="1" hangingPunct="1">
              <a:buFont typeface="Arial" panose="020B0604020202020204" pitchFamily="34" charset="0"/>
              <a:buNone/>
            </a:pPr>
            <a:r>
              <a:rPr lang="zh-CN" altLang="en-US">
                <a:solidFill>
                  <a:schemeClr val="bg1"/>
                </a:solidFill>
              </a:rPr>
              <a:t>王东 李明 刘刚</a:t>
            </a:r>
          </a:p>
          <a:p>
            <a:pPr lvl="2" eaLnBrk="1" hangingPunct="1">
              <a:buFont typeface="Arial" panose="020B0604020202020204" pitchFamily="34" charset="0"/>
              <a:buNone/>
            </a:pPr>
            <a:r>
              <a:rPr lang="zh-CN" altLang="en-US">
                <a:solidFill>
                  <a:schemeClr val="bg1"/>
                </a:solidFill>
              </a:rPr>
              <a:t>李亮 丁一 张帅</a:t>
            </a:r>
          </a:p>
          <a:p>
            <a:pPr lvl="2" eaLnBrk="1" hangingPunct="1">
              <a:buFont typeface="Arial" panose="020B0604020202020204" pitchFamily="34" charset="0"/>
              <a:buNone/>
            </a:pPr>
            <a:r>
              <a:rPr lang="zh-CN" altLang="en-US">
                <a:solidFill>
                  <a:schemeClr val="bg1"/>
                </a:solidFill>
              </a:rPr>
              <a:t>于军 刘平 赵海</a:t>
            </a:r>
          </a:p>
        </p:txBody>
      </p:sp>
      <p:sp>
        <p:nvSpPr>
          <p:cNvPr id="14342" name="Text Box 22"/>
          <p:cNvSpPr txBox="1">
            <a:spLocks noChangeArrowheads="1"/>
          </p:cNvSpPr>
          <p:nvPr/>
        </p:nvSpPr>
        <p:spPr bwMode="auto">
          <a:xfrm>
            <a:off x="3635375" y="2166938"/>
            <a:ext cx="20859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2pPr>
            <a:lvl3pPr marL="358775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9pPr>
          </a:lstStyle>
          <a:p>
            <a:pPr lvl="2" algn="ctr" eaLnBrk="1" hangingPunct="1">
              <a:buFont typeface="Arial" panose="020B0604020202020204" pitchFamily="34" charset="0"/>
              <a:buNone/>
            </a:pPr>
            <a:r>
              <a:rPr lang="zh-CN" altLang="en-US">
                <a:solidFill>
                  <a:schemeClr val="bg1"/>
                </a:solidFill>
              </a:rPr>
              <a:t>女生志愿者</a:t>
            </a:r>
          </a:p>
          <a:p>
            <a:pPr lvl="2" algn="ctr" eaLnBrk="1" hangingPunct="1">
              <a:buFont typeface="Arial" panose="020B0604020202020204" pitchFamily="34" charset="0"/>
              <a:buNone/>
            </a:pPr>
            <a:r>
              <a:rPr lang="zh-CN" altLang="en-US">
                <a:solidFill>
                  <a:schemeClr val="bg1"/>
                </a:solidFill>
              </a:rPr>
              <a:t>李燕 王静 牛莉</a:t>
            </a:r>
          </a:p>
          <a:p>
            <a:pPr lvl="2" algn="ctr" eaLnBrk="1" hangingPunct="1">
              <a:buFont typeface="Arial" panose="020B0604020202020204" pitchFamily="34" charset="0"/>
              <a:buNone/>
            </a:pPr>
            <a:r>
              <a:rPr lang="zh-CN" altLang="en-US">
                <a:solidFill>
                  <a:schemeClr val="bg1"/>
                </a:solidFill>
              </a:rPr>
              <a:t>方悦 于美 张红</a:t>
            </a:r>
          </a:p>
          <a:p>
            <a:pPr lvl="2" eaLnBrk="1" hangingPunct="1">
              <a:buFont typeface="Arial" panose="020B0604020202020204" pitchFamily="34" charset="0"/>
              <a:buNone/>
            </a:pPr>
            <a:r>
              <a:rPr lang="zh-CN" altLang="en-US">
                <a:solidFill>
                  <a:schemeClr val="bg1"/>
                </a:solidFill>
              </a:rPr>
              <a:t> 孙娟 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4103" name="Text Box 28"/>
          <p:cNvSpPr txBox="1">
            <a:spLocks noChangeArrowheads="1"/>
          </p:cNvSpPr>
          <p:nvPr/>
        </p:nvSpPr>
        <p:spPr bwMode="auto">
          <a:xfrm>
            <a:off x="6613525" y="1200150"/>
            <a:ext cx="2400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400" dirty="0">
                <a:latin typeface="楷体_GB2312" pitchFamily="1" charset="-122"/>
              </a:rPr>
              <a:t>第一天运了</a:t>
            </a:r>
            <a:r>
              <a:rPr lang="en-US" altLang="zh-CN" sz="2400" dirty="0">
                <a:latin typeface="楷体_GB2312" pitchFamily="1" charset="-122"/>
              </a:rPr>
              <a:t>2</a:t>
            </a:r>
            <a:r>
              <a:rPr lang="zh-CN" altLang="en-US" sz="2400" dirty="0">
                <a:latin typeface="楷体_GB2312" pitchFamily="1" charset="-122"/>
              </a:rPr>
              <a:t>次</a:t>
            </a:r>
          </a:p>
        </p:txBody>
      </p:sp>
      <p:sp>
        <p:nvSpPr>
          <p:cNvPr id="4104" name="Text Box 29"/>
          <p:cNvSpPr txBox="1">
            <a:spLocks noChangeArrowheads="1"/>
          </p:cNvSpPr>
          <p:nvPr/>
        </p:nvSpPr>
        <p:spPr bwMode="auto">
          <a:xfrm>
            <a:off x="6454775" y="1685925"/>
            <a:ext cx="18748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400" dirty="0">
                <a:latin typeface="楷体_GB2312" pitchFamily="1" charset="-122"/>
              </a:rPr>
              <a:t>共运</a:t>
            </a:r>
            <a:r>
              <a:rPr lang="en-US" altLang="zh-CN" sz="2400" dirty="0">
                <a:latin typeface="楷体_GB2312" pitchFamily="1" charset="-122"/>
              </a:rPr>
              <a:t>16</a:t>
            </a:r>
            <a:r>
              <a:rPr lang="zh-CN" altLang="en-US" sz="2400" dirty="0">
                <a:latin typeface="楷体_GB2312" pitchFamily="1" charset="-122"/>
              </a:rPr>
              <a:t>吨</a:t>
            </a:r>
          </a:p>
        </p:txBody>
      </p:sp>
      <p:sp>
        <p:nvSpPr>
          <p:cNvPr id="14345" name="Text Box 30"/>
          <p:cNvSpPr txBox="1">
            <a:spLocks noChangeArrowheads="1"/>
          </p:cNvSpPr>
          <p:nvPr/>
        </p:nvSpPr>
        <p:spPr bwMode="auto">
          <a:xfrm>
            <a:off x="6731000" y="3971925"/>
            <a:ext cx="2555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endParaRPr lang="zh-CN" altLang="en-US" sz="2400">
              <a:latin typeface="楷体_GB2312" pitchFamily="1" charset="-122"/>
            </a:endParaRPr>
          </a:p>
        </p:txBody>
      </p:sp>
      <p:sp>
        <p:nvSpPr>
          <p:cNvPr id="4106" name="Text Box 31"/>
          <p:cNvSpPr txBox="1">
            <a:spLocks noChangeArrowheads="1"/>
          </p:cNvSpPr>
          <p:nvPr/>
        </p:nvSpPr>
        <p:spPr bwMode="auto">
          <a:xfrm>
            <a:off x="6645275" y="2765425"/>
            <a:ext cx="14843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400" dirty="0">
                <a:latin typeface="楷体_GB2312" pitchFamily="1" charset="-122"/>
              </a:rPr>
              <a:t>共运</a:t>
            </a:r>
            <a:r>
              <a:rPr lang="en-US" altLang="zh-CN" sz="2400" dirty="0">
                <a:latin typeface="楷体_GB2312" pitchFamily="1" charset="-122"/>
              </a:rPr>
              <a:t>32</a:t>
            </a:r>
            <a:r>
              <a:rPr lang="zh-CN" altLang="en-US" sz="2400" dirty="0">
                <a:latin typeface="楷体_GB2312" pitchFamily="1" charset="-122"/>
              </a:rPr>
              <a:t>吨</a:t>
            </a:r>
          </a:p>
        </p:txBody>
      </p:sp>
      <p:sp>
        <p:nvSpPr>
          <p:cNvPr id="4107" name="Rectangle 34"/>
          <p:cNvSpPr>
            <a:spLocks noChangeArrowheads="1"/>
          </p:cNvSpPr>
          <p:nvPr/>
        </p:nvSpPr>
        <p:spPr bwMode="auto">
          <a:xfrm>
            <a:off x="539750" y="539750"/>
            <a:ext cx="3238500" cy="5397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一、情境导入</a:t>
            </a:r>
          </a:p>
        </p:txBody>
      </p:sp>
      <p:sp>
        <p:nvSpPr>
          <p:cNvPr id="4108" name="Text Box 36"/>
          <p:cNvSpPr txBox="1">
            <a:spLocks noChangeArrowheads="1"/>
          </p:cNvSpPr>
          <p:nvPr/>
        </p:nvSpPr>
        <p:spPr bwMode="auto">
          <a:xfrm>
            <a:off x="511175" y="6077297"/>
            <a:ext cx="6697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400" dirty="0"/>
              <a:t>根据这些信息，你能提出什么问题？</a:t>
            </a:r>
          </a:p>
        </p:txBody>
      </p:sp>
      <p:sp>
        <p:nvSpPr>
          <p:cNvPr id="4109" name="Text Box 40"/>
          <p:cNvSpPr txBox="1">
            <a:spLocks noChangeArrowheads="1"/>
          </p:cNvSpPr>
          <p:nvPr/>
        </p:nvSpPr>
        <p:spPr bwMode="auto">
          <a:xfrm>
            <a:off x="6680200" y="3443288"/>
            <a:ext cx="23066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rgbClr val="FF0000"/>
                </a:solidFill>
              </a:rPr>
              <a:t>运输量与运输次数的比各是多少？</a:t>
            </a:r>
          </a:p>
        </p:txBody>
      </p:sp>
      <p:pic>
        <p:nvPicPr>
          <p:cNvPr id="14350" name="Picture 19" descr="C:\Documents and Settings\pub\Desktop\新ppt\返回首页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388350" y="6556375"/>
            <a:ext cx="7556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1" name="Oval 42"/>
          <p:cNvSpPr>
            <a:spLocks noChangeArrowheads="1"/>
          </p:cNvSpPr>
          <p:nvPr/>
        </p:nvSpPr>
        <p:spPr bwMode="auto">
          <a:xfrm>
            <a:off x="0" y="4221163"/>
            <a:ext cx="914400" cy="9144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 b="0">
              <a:ea typeface="宋体" panose="02010600030101010101" pitchFamily="2" charset="-122"/>
            </a:endParaRPr>
          </a:p>
        </p:txBody>
      </p:sp>
      <p:sp>
        <p:nvSpPr>
          <p:cNvPr id="14352" name="Rectangle 46"/>
          <p:cNvSpPr>
            <a:spLocks noChangeArrowheads="1"/>
          </p:cNvSpPr>
          <p:nvPr/>
        </p:nvSpPr>
        <p:spPr bwMode="auto">
          <a:xfrm>
            <a:off x="4140200" y="0"/>
            <a:ext cx="1655763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 b="0">
              <a:ea typeface="宋体" panose="02010600030101010101" pitchFamily="2" charset="-122"/>
            </a:endParaRPr>
          </a:p>
        </p:txBody>
      </p:sp>
      <p:grpSp>
        <p:nvGrpSpPr>
          <p:cNvPr id="14354" name="Group 18"/>
          <p:cNvGrpSpPr/>
          <p:nvPr/>
        </p:nvGrpSpPr>
        <p:grpSpPr bwMode="auto">
          <a:xfrm>
            <a:off x="414338" y="1243013"/>
            <a:ext cx="6015037" cy="3543300"/>
            <a:chOff x="0" y="0"/>
            <a:chExt cx="6072230" cy="3317021"/>
          </a:xfrm>
        </p:grpSpPr>
        <p:grpSp>
          <p:nvGrpSpPr>
            <p:cNvPr id="14363" name="Group 19"/>
            <p:cNvGrpSpPr/>
            <p:nvPr/>
          </p:nvGrpSpPr>
          <p:grpSpPr bwMode="auto">
            <a:xfrm>
              <a:off x="0" y="0"/>
              <a:ext cx="6072230" cy="3317021"/>
              <a:chOff x="0" y="0"/>
              <a:chExt cx="6072230" cy="3317021"/>
            </a:xfrm>
          </p:grpSpPr>
          <p:pic>
            <p:nvPicPr>
              <p:cNvPr id="14376" name="Picture 28" descr="C:\Users\ZHN\Desktop\徐爱琴\信息窗1.jpg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71438" y="0"/>
                <a:ext cx="6000792" cy="3317021"/>
              </a:xfrm>
              <a:prstGeom prst="rect">
                <a:avLst/>
              </a:prstGeom>
              <a:solidFill>
                <a:srgbClr val="000000">
                  <a:alpha val="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377" name="Text Box 30"/>
              <p:cNvSpPr txBox="1">
                <a:spLocks noChangeArrowheads="1"/>
              </p:cNvSpPr>
              <p:nvPr/>
            </p:nvSpPr>
            <p:spPr bwMode="auto">
              <a:xfrm>
                <a:off x="72116" y="2428321"/>
                <a:ext cx="3285319" cy="3388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1" charset="-122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1" charset="-122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1" charset="-122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1" charset="-122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1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1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1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1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1" charset="-122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 typeface="Arial" panose="020B0604020202020204" pitchFamily="34" charset="0"/>
                  <a:buNone/>
                </a:pPr>
                <a:r>
                  <a:rPr lang="zh-CN" altLang="en-US" sz="1600">
                    <a:latin typeface="宋体" panose="02010600030101010101" pitchFamily="2" charset="-122"/>
                    <a:ea typeface="宋体" panose="02010600030101010101" pitchFamily="2" charset="-122"/>
                  </a:rPr>
                  <a:t>一辆货车两天运输大麦</a:t>
                </a:r>
              </a:p>
            </p:txBody>
          </p:sp>
          <p:sp>
            <p:nvSpPr>
              <p:cNvPr id="14378" name="Text Box 30"/>
              <p:cNvSpPr txBox="1">
                <a:spLocks noChangeArrowheads="1"/>
              </p:cNvSpPr>
              <p:nvPr/>
            </p:nvSpPr>
            <p:spPr bwMode="auto">
              <a:xfrm>
                <a:off x="0" y="2743378"/>
                <a:ext cx="2000038" cy="3388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1" charset="-122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1" charset="-122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1" charset="-122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1" charset="-122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1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1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1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1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1" charset="-122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 typeface="Arial" panose="020B0604020202020204" pitchFamily="34" charset="0"/>
                  <a:buNone/>
                </a:pPr>
                <a:r>
                  <a:rPr lang="zh-CN" altLang="en-US" sz="1600">
                    <a:latin typeface="宋体" panose="02010600030101010101" pitchFamily="2" charset="-122"/>
                    <a:ea typeface="宋体" panose="02010600030101010101" pitchFamily="2" charset="-122"/>
                  </a:rPr>
                  <a:t>芽情况如右表。</a:t>
                </a:r>
              </a:p>
            </p:txBody>
          </p:sp>
        </p:grpSp>
        <p:grpSp>
          <p:nvGrpSpPr>
            <p:cNvPr id="14364" name="Group 23"/>
            <p:cNvGrpSpPr/>
            <p:nvPr/>
          </p:nvGrpSpPr>
          <p:grpSpPr bwMode="auto">
            <a:xfrm>
              <a:off x="3443538" y="2256964"/>
              <a:ext cx="2484190" cy="1000132"/>
              <a:chOff x="0" y="0"/>
              <a:chExt cx="3238686" cy="1428760"/>
            </a:xfrm>
          </p:grpSpPr>
          <p:sp>
            <p:nvSpPr>
              <p:cNvPr id="14365" name="矩形 32"/>
              <p:cNvSpPr>
                <a:spLocks noChangeArrowheads="1"/>
              </p:cNvSpPr>
              <p:nvPr/>
            </p:nvSpPr>
            <p:spPr bwMode="auto">
              <a:xfrm>
                <a:off x="570" y="646"/>
                <a:ext cx="3215484" cy="1428799"/>
              </a:xfrm>
              <a:prstGeom prst="rect">
                <a:avLst/>
              </a:prstGeom>
              <a:solidFill>
                <a:srgbClr val="CCECFF"/>
              </a:solidFill>
              <a:ln w="25400">
                <a:solidFill>
                  <a:schemeClr val="tx1"/>
                </a:solidFill>
                <a:miter lim="800000"/>
              </a:ln>
            </p:spPr>
            <p:txBody>
              <a:bodyPr anchor="ctr"/>
              <a:lstStyle/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en-US" sz="1400" b="0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cxnSp>
            <p:nvCxnSpPr>
              <p:cNvPr id="14366" name="直接连接符 36"/>
              <p:cNvCxnSpPr>
                <a:cxnSpLocks noChangeShapeType="1"/>
              </p:cNvCxnSpPr>
              <p:nvPr/>
            </p:nvCxnSpPr>
            <p:spPr bwMode="auto">
              <a:xfrm>
                <a:off x="570" y="459220"/>
                <a:ext cx="321548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367" name="直接连接符 39"/>
              <p:cNvCxnSpPr>
                <a:cxnSpLocks noChangeShapeType="1"/>
              </p:cNvCxnSpPr>
              <p:nvPr/>
            </p:nvCxnSpPr>
            <p:spPr bwMode="auto">
              <a:xfrm>
                <a:off x="570" y="958132"/>
                <a:ext cx="321548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368" name="直接连接符 40"/>
              <p:cNvCxnSpPr>
                <a:cxnSpLocks noChangeShapeType="1"/>
              </p:cNvCxnSpPr>
              <p:nvPr/>
            </p:nvCxnSpPr>
            <p:spPr bwMode="auto">
              <a:xfrm rot="5400000">
                <a:off x="787347" y="713990"/>
                <a:ext cx="1428799" cy="209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369" name="直接连接符 43"/>
              <p:cNvCxnSpPr>
                <a:cxnSpLocks noChangeShapeType="1"/>
              </p:cNvCxnSpPr>
              <p:nvPr/>
            </p:nvCxnSpPr>
            <p:spPr bwMode="auto">
              <a:xfrm rot="5400000">
                <a:off x="1643973" y="713990"/>
                <a:ext cx="1428799" cy="209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4370" name="Text Box 30"/>
              <p:cNvSpPr txBox="1">
                <a:spLocks noChangeArrowheads="1"/>
              </p:cNvSpPr>
              <p:nvPr/>
            </p:nvSpPr>
            <p:spPr bwMode="auto">
              <a:xfrm>
                <a:off x="63250" y="465590"/>
                <a:ext cx="1418658" cy="4628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1" charset="-122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1" charset="-122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1" charset="-122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1" charset="-122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1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1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1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1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1" charset="-122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 typeface="Arial" panose="020B0604020202020204" pitchFamily="34" charset="0"/>
                  <a:buNone/>
                </a:pPr>
                <a:r>
                  <a:rPr lang="zh-CN" altLang="en-US" sz="1400">
                    <a:latin typeface="宋体" panose="02010600030101010101" pitchFamily="2" charset="-122"/>
                    <a:ea typeface="宋体" panose="02010600030101010101" pitchFamily="2" charset="-122"/>
                  </a:rPr>
                  <a:t>运输次数</a:t>
                </a:r>
              </a:p>
            </p:txBody>
          </p:sp>
          <p:sp>
            <p:nvSpPr>
              <p:cNvPr id="14371" name="Text Box 30"/>
              <p:cNvSpPr txBox="1">
                <a:spLocks noChangeArrowheads="1"/>
              </p:cNvSpPr>
              <p:nvPr/>
            </p:nvSpPr>
            <p:spPr bwMode="auto">
              <a:xfrm>
                <a:off x="570" y="941148"/>
                <a:ext cx="1648484" cy="4394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1" charset="-122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1" charset="-122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1" charset="-122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1" charset="-122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1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1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1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1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1" charset="-122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 typeface="Arial" panose="020B0604020202020204" pitchFamily="34" charset="0"/>
                  <a:buNone/>
                </a:pPr>
                <a:r>
                  <a:rPr lang="zh-CN" altLang="en-US" sz="1400">
                    <a:latin typeface="宋体" panose="02010600030101010101" pitchFamily="2" charset="-122"/>
                    <a:ea typeface="宋体" panose="02010600030101010101" pitchFamily="2" charset="-122"/>
                  </a:rPr>
                  <a:t>运输量（吨）</a:t>
                </a:r>
              </a:p>
            </p:txBody>
          </p:sp>
          <p:sp>
            <p:nvSpPr>
              <p:cNvPr id="14372" name="Text Box 30"/>
              <p:cNvSpPr txBox="1">
                <a:spLocks noChangeArrowheads="1"/>
              </p:cNvSpPr>
              <p:nvPr/>
            </p:nvSpPr>
            <p:spPr bwMode="auto">
              <a:xfrm>
                <a:off x="1452657" y="30368"/>
                <a:ext cx="944379" cy="3948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1" charset="-122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1" charset="-122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1" charset="-122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1" charset="-122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1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1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1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1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1" charset="-122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 typeface="Arial" panose="020B0604020202020204" pitchFamily="34" charset="0"/>
                  <a:buNone/>
                </a:pPr>
                <a:r>
                  <a:rPr lang="zh-CN" altLang="en-US" sz="1200">
                    <a:latin typeface="宋体" panose="02010600030101010101" pitchFamily="2" charset="-122"/>
                    <a:ea typeface="宋体" panose="02010600030101010101" pitchFamily="2" charset="-122"/>
                  </a:rPr>
                  <a:t>第一天</a:t>
                </a:r>
              </a:p>
            </p:txBody>
          </p:sp>
          <p:sp>
            <p:nvSpPr>
              <p:cNvPr id="14373" name="Text Box 30"/>
              <p:cNvSpPr txBox="1">
                <a:spLocks noChangeArrowheads="1"/>
              </p:cNvSpPr>
              <p:nvPr/>
            </p:nvSpPr>
            <p:spPr bwMode="auto">
              <a:xfrm>
                <a:off x="2296748" y="30368"/>
                <a:ext cx="942289" cy="3715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1" charset="-122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1" charset="-122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1" charset="-122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1" charset="-122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1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1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1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1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1" charset="-122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 typeface="Arial" panose="020B0604020202020204" pitchFamily="34" charset="0"/>
                  <a:buNone/>
                </a:pPr>
                <a:r>
                  <a:rPr lang="zh-CN" altLang="en-US" sz="1200">
                    <a:latin typeface="宋体" panose="02010600030101010101" pitchFamily="2" charset="-122"/>
                    <a:ea typeface="宋体" panose="02010600030101010101" pitchFamily="2" charset="-122"/>
                  </a:rPr>
                  <a:t>第二天</a:t>
                </a:r>
              </a:p>
            </p:txBody>
          </p:sp>
          <p:sp>
            <p:nvSpPr>
              <p:cNvPr id="14374" name="Text Box 30"/>
              <p:cNvSpPr txBox="1">
                <a:spLocks noChangeArrowheads="1"/>
              </p:cNvSpPr>
              <p:nvPr/>
            </p:nvSpPr>
            <p:spPr bwMode="auto">
              <a:xfrm>
                <a:off x="1486086" y="491066"/>
                <a:ext cx="1656840" cy="484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1" charset="-122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1" charset="-122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1" charset="-122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1" charset="-122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1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1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1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1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1" charset="-122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 typeface="Arial" panose="020B0604020202020204" pitchFamily="34" charset="0"/>
                  <a:buNone/>
                </a:pPr>
                <a:r>
                  <a:rPr lang="en-US" altLang="zh-CN" sz="1600">
                    <a:latin typeface="宋体" panose="02010600030101010101" pitchFamily="2" charset="-122"/>
                    <a:ea typeface="宋体" panose="02010600030101010101" pitchFamily="2" charset="-122"/>
                  </a:rPr>
                  <a:t>2     4</a:t>
                </a:r>
              </a:p>
            </p:txBody>
          </p:sp>
          <p:sp>
            <p:nvSpPr>
              <p:cNvPr id="14375" name="Text Box 30"/>
              <p:cNvSpPr txBox="1">
                <a:spLocks noChangeArrowheads="1"/>
              </p:cNvSpPr>
              <p:nvPr/>
            </p:nvSpPr>
            <p:spPr bwMode="auto">
              <a:xfrm>
                <a:off x="1488175" y="930532"/>
                <a:ext cx="1656842" cy="484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1" charset="-122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1" charset="-122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1" charset="-122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1" charset="-122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1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1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1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1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1" charset="-122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 typeface="Arial" panose="020B0604020202020204" pitchFamily="34" charset="0"/>
                  <a:buNone/>
                </a:pPr>
                <a:r>
                  <a:rPr lang="en-US" altLang="zh-CN" sz="1600">
                    <a:latin typeface="宋体" panose="02010600030101010101" pitchFamily="2" charset="-122"/>
                    <a:ea typeface="宋体" panose="02010600030101010101" pitchFamily="2" charset="-122"/>
                  </a:rPr>
                  <a:t>16    32</a:t>
                </a:r>
              </a:p>
            </p:txBody>
          </p:sp>
        </p:grpSp>
      </p:grpSp>
      <p:sp>
        <p:nvSpPr>
          <p:cNvPr id="4131" name="Text Box 28"/>
          <p:cNvSpPr txBox="1">
            <a:spLocks noChangeArrowheads="1"/>
          </p:cNvSpPr>
          <p:nvPr/>
        </p:nvSpPr>
        <p:spPr bwMode="auto">
          <a:xfrm>
            <a:off x="6518275" y="2279650"/>
            <a:ext cx="25288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400" dirty="0">
                <a:latin typeface="楷体_GB2312" pitchFamily="1" charset="-122"/>
              </a:rPr>
              <a:t>第二天运了</a:t>
            </a:r>
            <a:r>
              <a:rPr lang="en-US" altLang="zh-CN" sz="2400" dirty="0">
                <a:latin typeface="楷体_GB2312" pitchFamily="1" charset="-122"/>
              </a:rPr>
              <a:t>4</a:t>
            </a:r>
            <a:r>
              <a:rPr lang="zh-CN" altLang="en-US" sz="2400" dirty="0">
                <a:latin typeface="楷体_GB2312" pitchFamily="1" charset="-122"/>
              </a:rPr>
              <a:t>次</a:t>
            </a:r>
          </a:p>
        </p:txBody>
      </p:sp>
      <p:sp>
        <p:nvSpPr>
          <p:cNvPr id="4132" name="矩形 55"/>
          <p:cNvSpPr>
            <a:spLocks noChangeArrowheads="1"/>
          </p:cNvSpPr>
          <p:nvPr/>
        </p:nvSpPr>
        <p:spPr bwMode="auto">
          <a:xfrm>
            <a:off x="5072063" y="4071938"/>
            <a:ext cx="571500" cy="28575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>
            <a:solidFill>
              <a:schemeClr val="bg1">
                <a:alpha val="0"/>
              </a:schemeClr>
            </a:solidFill>
            <a:miter lim="800000"/>
          </a:ln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 b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4133" name="矩形 56"/>
          <p:cNvSpPr>
            <a:spLocks noChangeArrowheads="1"/>
          </p:cNvSpPr>
          <p:nvPr/>
        </p:nvSpPr>
        <p:spPr bwMode="auto">
          <a:xfrm>
            <a:off x="5000625" y="4429125"/>
            <a:ext cx="571500" cy="28575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>
            <a:solidFill>
              <a:schemeClr val="bg1">
                <a:alpha val="0"/>
              </a:schemeClr>
            </a:solidFill>
            <a:miter lim="800000"/>
          </a:ln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 b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4134" name="矩形 57"/>
          <p:cNvSpPr>
            <a:spLocks noChangeArrowheads="1"/>
          </p:cNvSpPr>
          <p:nvPr/>
        </p:nvSpPr>
        <p:spPr bwMode="auto">
          <a:xfrm>
            <a:off x="5643563" y="4029075"/>
            <a:ext cx="571500" cy="28575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>
            <a:solidFill>
              <a:schemeClr val="bg1">
                <a:alpha val="0"/>
              </a:schemeClr>
            </a:solidFill>
            <a:miter lim="800000"/>
          </a:ln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 b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4135" name="矩形 58"/>
          <p:cNvSpPr>
            <a:spLocks noChangeArrowheads="1"/>
          </p:cNvSpPr>
          <p:nvPr/>
        </p:nvSpPr>
        <p:spPr bwMode="auto">
          <a:xfrm>
            <a:off x="5643563" y="4429125"/>
            <a:ext cx="571500" cy="28575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>
            <a:solidFill>
              <a:schemeClr val="bg1">
                <a:alpha val="0"/>
              </a:schemeClr>
            </a:solidFill>
            <a:miter lim="800000"/>
          </a:ln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 b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4136" name="Text Box 40"/>
          <p:cNvSpPr txBox="1">
            <a:spLocks noChangeArrowheads="1"/>
          </p:cNvSpPr>
          <p:nvPr/>
        </p:nvSpPr>
        <p:spPr bwMode="auto">
          <a:xfrm>
            <a:off x="6657975" y="4903788"/>
            <a:ext cx="23066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rgbClr val="FF0000"/>
                </a:solidFill>
              </a:rPr>
              <a:t>它们有什么关系？</a:t>
            </a:r>
          </a:p>
        </p:txBody>
      </p:sp>
      <p:pic>
        <p:nvPicPr>
          <p:cNvPr id="14362" name="Picture 4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9563" y="1225550"/>
            <a:ext cx="1382712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3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3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4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3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35"/>
                  </p:tgtEl>
                </p:cond>
              </p:nextCondLst>
            </p:seq>
          </p:childTnLst>
        </p:cTn>
      </p:par>
    </p:tnLst>
    <p:bldLst>
      <p:bldP spid="4099" grpId="0" autoUpdateAnimBg="0"/>
      <p:bldP spid="4099" grpId="1" autoUpdateAnimBg="0"/>
      <p:bldP spid="4103" grpId="0" build="allAtOnce" autoUpdateAnimBg="0"/>
      <p:bldP spid="4131" grpId="0" build="allAtOnce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539750" y="539750"/>
            <a:ext cx="3238500" cy="5397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1" charset="-122"/>
              </a:rPr>
              <a:t>二、合作探索</a:t>
            </a:r>
          </a:p>
        </p:txBody>
      </p:sp>
      <p:pic>
        <p:nvPicPr>
          <p:cNvPr id="15363" name="Picture 19" descr="C:\Documents and Settings\pub\Desktop\新ppt\返回首页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353425" y="6556375"/>
            <a:ext cx="7556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9"/>
          <p:cNvPicPr>
            <a:picLocks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19138" y="1438275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Rectangle 11"/>
          <p:cNvSpPr>
            <a:spLocks noChangeArrowheads="1"/>
          </p:cNvSpPr>
          <p:nvPr/>
        </p:nvSpPr>
        <p:spPr bwMode="auto">
          <a:xfrm>
            <a:off x="1182688" y="1412875"/>
            <a:ext cx="79613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400" dirty="0"/>
              <a:t>运输量和运输次数的比各是多少</a:t>
            </a:r>
            <a:r>
              <a:rPr lang="en-US" altLang="zh-CN" sz="2400" dirty="0"/>
              <a:t>?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5364163" y="2593975"/>
            <a:ext cx="10810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>
                <a:latin typeface="楷体_GB2312" pitchFamily="1" charset="-122"/>
              </a:rPr>
              <a:t>16</a:t>
            </a:r>
            <a:endParaRPr lang="zh-CN" altLang="en-US" sz="2800">
              <a:latin typeface="楷体_GB2312" pitchFamily="1" charset="-122"/>
            </a:endParaRPr>
          </a:p>
        </p:txBody>
      </p:sp>
      <p:sp>
        <p:nvSpPr>
          <p:cNvPr id="5129" name="Text Box 8"/>
          <p:cNvSpPr txBox="1">
            <a:spLocks noChangeArrowheads="1"/>
          </p:cNvSpPr>
          <p:nvPr/>
        </p:nvSpPr>
        <p:spPr bwMode="auto">
          <a:xfrm>
            <a:off x="6616700" y="2581275"/>
            <a:ext cx="5715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>
                <a:latin typeface="楷体_GB2312" pitchFamily="1" charset="-122"/>
              </a:rPr>
              <a:t>2</a:t>
            </a:r>
            <a:endParaRPr lang="zh-CN" altLang="en-US" sz="2800">
              <a:latin typeface="楷体_GB2312" pitchFamily="1" charset="-122"/>
            </a:endParaRPr>
          </a:p>
        </p:txBody>
      </p:sp>
      <p:sp>
        <p:nvSpPr>
          <p:cNvPr id="5130" name="Text Box 8"/>
          <p:cNvSpPr txBox="1">
            <a:spLocks noChangeArrowheads="1"/>
          </p:cNvSpPr>
          <p:nvPr/>
        </p:nvSpPr>
        <p:spPr bwMode="auto">
          <a:xfrm>
            <a:off x="5508625" y="3744913"/>
            <a:ext cx="7858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>
                <a:latin typeface="楷体_GB2312" pitchFamily="1" charset="-122"/>
              </a:rPr>
              <a:t>32 </a:t>
            </a:r>
            <a:endParaRPr lang="zh-CN" altLang="en-US" sz="2800">
              <a:latin typeface="楷体_GB2312" pitchFamily="1" charset="-122"/>
            </a:endParaRPr>
          </a:p>
        </p:txBody>
      </p:sp>
      <p:sp>
        <p:nvSpPr>
          <p:cNvPr id="5131" name="Text Box 8"/>
          <p:cNvSpPr txBox="1">
            <a:spLocks noChangeArrowheads="1"/>
          </p:cNvSpPr>
          <p:nvPr/>
        </p:nvSpPr>
        <p:spPr bwMode="auto">
          <a:xfrm>
            <a:off x="6589713" y="3744913"/>
            <a:ext cx="6429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>
                <a:latin typeface="楷体_GB2312" pitchFamily="1" charset="-122"/>
              </a:rPr>
              <a:t>4  </a:t>
            </a:r>
            <a:endParaRPr lang="zh-CN" altLang="en-US" sz="2800">
              <a:latin typeface="楷体_GB2312" pitchFamily="1" charset="-122"/>
            </a:endParaRPr>
          </a:p>
        </p:txBody>
      </p:sp>
      <p:sp>
        <p:nvSpPr>
          <p:cNvPr id="5132" name="Text Box 8"/>
          <p:cNvSpPr txBox="1">
            <a:spLocks noChangeArrowheads="1"/>
          </p:cNvSpPr>
          <p:nvPr/>
        </p:nvSpPr>
        <p:spPr bwMode="auto">
          <a:xfrm>
            <a:off x="6156325" y="2565400"/>
            <a:ext cx="5000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>
                <a:latin typeface="楷体_GB2312" pitchFamily="1" charset="-122"/>
              </a:rPr>
              <a:t>:</a:t>
            </a:r>
            <a:endParaRPr lang="zh-CN" altLang="en-US" sz="2800">
              <a:latin typeface="楷体_GB2312" pitchFamily="1" charset="-122"/>
            </a:endParaRPr>
          </a:p>
        </p:txBody>
      </p:sp>
      <p:sp>
        <p:nvSpPr>
          <p:cNvPr id="5133" name="Text Box 8"/>
          <p:cNvSpPr txBox="1">
            <a:spLocks noChangeArrowheads="1"/>
          </p:cNvSpPr>
          <p:nvPr/>
        </p:nvSpPr>
        <p:spPr bwMode="auto">
          <a:xfrm>
            <a:off x="900113" y="2636838"/>
            <a:ext cx="4824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400" dirty="0">
                <a:latin typeface="楷体_GB2312" pitchFamily="1" charset="-122"/>
              </a:rPr>
              <a:t>第一天运输量与运输次数的比：</a:t>
            </a:r>
            <a:endParaRPr lang="en-US" altLang="zh-CN" sz="2400" dirty="0">
              <a:latin typeface="楷体_GB2312" pitchFamily="1" charset="-122"/>
            </a:endParaRPr>
          </a:p>
        </p:txBody>
      </p:sp>
      <p:sp>
        <p:nvSpPr>
          <p:cNvPr id="15372" name="矩形 13"/>
          <p:cNvSpPr>
            <a:spLocks noChangeArrowheads="1"/>
          </p:cNvSpPr>
          <p:nvPr/>
        </p:nvSpPr>
        <p:spPr bwMode="auto">
          <a:xfrm>
            <a:off x="5848350" y="1409700"/>
            <a:ext cx="2635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2400" dirty="0"/>
              <a:t>它们有什么关系？</a:t>
            </a:r>
          </a:p>
        </p:txBody>
      </p:sp>
      <p:sp>
        <p:nvSpPr>
          <p:cNvPr id="15373" name="Rectangle 21"/>
          <p:cNvSpPr>
            <a:spLocks noChangeArrowheads="1"/>
          </p:cNvSpPr>
          <p:nvPr/>
        </p:nvSpPr>
        <p:spPr bwMode="auto">
          <a:xfrm>
            <a:off x="1116013" y="4724400"/>
            <a:ext cx="3030537" cy="355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Font typeface="Arial" panose="020B0604020202020204" pitchFamily="34" charset="0"/>
              <a:buNone/>
            </a:pPr>
            <a:endParaRPr lang="zh-CN" altLang="en-US" b="0">
              <a:ea typeface="宋体" panose="02010600030101010101" pitchFamily="2" charset="-122"/>
            </a:endParaRPr>
          </a:p>
        </p:txBody>
      </p:sp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900113" y="3789363"/>
            <a:ext cx="4824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400" dirty="0">
                <a:latin typeface="楷体_GB2312" pitchFamily="1" charset="-122"/>
              </a:rPr>
              <a:t>第二天运输量与运输次数的比：</a:t>
            </a:r>
            <a:endParaRPr lang="en-US" altLang="zh-CN" sz="2400" dirty="0">
              <a:latin typeface="楷体_GB2312" pitchFamily="1" charset="-122"/>
            </a:endParaRP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6186488" y="3702050"/>
            <a:ext cx="5000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>
                <a:latin typeface="楷体_GB2312" pitchFamily="1" charset="-122"/>
              </a:rPr>
              <a:t>:</a:t>
            </a:r>
            <a:endParaRPr lang="zh-CN" altLang="en-US" sz="2800">
              <a:latin typeface="楷体_GB2312" pitchFamily="1" charset="-122"/>
            </a:endParaRP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5149850" y="3127375"/>
            <a:ext cx="2663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FF0000"/>
                </a:solidFill>
                <a:latin typeface="楷体_GB2312" pitchFamily="1" charset="-122"/>
              </a:rPr>
              <a:t>16÷2 = 8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5148263" y="4264025"/>
            <a:ext cx="2663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FF0000"/>
                </a:solidFill>
                <a:latin typeface="楷体_GB2312" pitchFamily="1" charset="-122"/>
              </a:rPr>
              <a:t>32÷4 = 8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7740650" y="3429000"/>
            <a:ext cx="1223963" cy="996950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9pPr>
          </a:lstStyle>
          <a:p>
            <a:pPr algn="ctr"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400">
                <a:latin typeface="楷体_GB2312" pitchFamily="1" charset="-122"/>
              </a:rPr>
              <a:t>比值</a:t>
            </a:r>
          </a:p>
          <a:p>
            <a:pPr algn="ctr"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400">
                <a:latin typeface="楷体_GB2312" pitchFamily="1" charset="-122"/>
              </a:rPr>
              <a:t>相等</a:t>
            </a:r>
            <a:endParaRPr lang="en-US" altLang="zh-CN" sz="2400">
              <a:latin typeface="楷体_GB2312" pitchFamily="1" charset="-122"/>
            </a:endParaRPr>
          </a:p>
        </p:txBody>
      </p:sp>
      <p:sp>
        <p:nvSpPr>
          <p:cNvPr id="8224" name="Line 32"/>
          <p:cNvSpPr>
            <a:spLocks noChangeShapeType="1"/>
          </p:cNvSpPr>
          <p:nvPr/>
        </p:nvSpPr>
        <p:spPr bwMode="auto">
          <a:xfrm flipH="1" flipV="1">
            <a:off x="7235825" y="3429000"/>
            <a:ext cx="504825" cy="504825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225" name="Line 33"/>
          <p:cNvSpPr>
            <a:spLocks noChangeShapeType="1"/>
          </p:cNvSpPr>
          <p:nvPr/>
        </p:nvSpPr>
        <p:spPr bwMode="auto">
          <a:xfrm flipH="1">
            <a:off x="7235825" y="3933825"/>
            <a:ext cx="504825" cy="574675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227" name="Text Box 8"/>
          <p:cNvSpPr txBox="1">
            <a:spLocks noChangeArrowheads="1"/>
          </p:cNvSpPr>
          <p:nvPr/>
        </p:nvSpPr>
        <p:spPr bwMode="auto">
          <a:xfrm>
            <a:off x="2595563" y="5497513"/>
            <a:ext cx="7143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 dirty="0">
                <a:latin typeface="楷体_GB2312" pitchFamily="1" charset="-122"/>
              </a:rPr>
              <a:t>16</a:t>
            </a:r>
            <a:endParaRPr lang="zh-CN" altLang="en-US" sz="2800" dirty="0">
              <a:latin typeface="楷体_GB2312" pitchFamily="1" charset="-122"/>
            </a:endParaRPr>
          </a:p>
        </p:txBody>
      </p:sp>
      <p:sp>
        <p:nvSpPr>
          <p:cNvPr id="8228" name="Text Box 8"/>
          <p:cNvSpPr txBox="1">
            <a:spLocks noChangeArrowheads="1"/>
          </p:cNvSpPr>
          <p:nvPr/>
        </p:nvSpPr>
        <p:spPr bwMode="auto">
          <a:xfrm>
            <a:off x="3384550" y="5497513"/>
            <a:ext cx="5715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>
                <a:latin typeface="楷体_GB2312" pitchFamily="1" charset="-122"/>
              </a:rPr>
              <a:t>2</a:t>
            </a:r>
            <a:endParaRPr lang="zh-CN" altLang="en-US" sz="2800">
              <a:latin typeface="楷体_GB2312" pitchFamily="1" charset="-122"/>
            </a:endParaRPr>
          </a:p>
        </p:txBody>
      </p:sp>
      <p:sp>
        <p:nvSpPr>
          <p:cNvPr id="8229" name="Text Box 8"/>
          <p:cNvSpPr txBox="1">
            <a:spLocks noChangeArrowheads="1"/>
          </p:cNvSpPr>
          <p:nvPr/>
        </p:nvSpPr>
        <p:spPr bwMode="auto">
          <a:xfrm>
            <a:off x="4330700" y="5502275"/>
            <a:ext cx="7858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>
                <a:latin typeface="楷体_GB2312" pitchFamily="1" charset="-122"/>
              </a:rPr>
              <a:t>32 </a:t>
            </a:r>
            <a:endParaRPr lang="zh-CN" altLang="en-US" sz="2800">
              <a:latin typeface="楷体_GB2312" pitchFamily="1" charset="-122"/>
            </a:endParaRPr>
          </a:p>
        </p:txBody>
      </p:sp>
      <p:sp>
        <p:nvSpPr>
          <p:cNvPr id="8230" name="Text Box 8"/>
          <p:cNvSpPr txBox="1">
            <a:spLocks noChangeArrowheads="1"/>
          </p:cNvSpPr>
          <p:nvPr/>
        </p:nvSpPr>
        <p:spPr bwMode="auto">
          <a:xfrm>
            <a:off x="5081588" y="5491163"/>
            <a:ext cx="6429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>
                <a:latin typeface="楷体_GB2312" pitchFamily="1" charset="-122"/>
              </a:rPr>
              <a:t>4  </a:t>
            </a:r>
            <a:endParaRPr lang="zh-CN" altLang="en-US" sz="2800">
              <a:latin typeface="楷体_GB2312" pitchFamily="1" charset="-122"/>
            </a:endParaRPr>
          </a:p>
        </p:txBody>
      </p:sp>
      <p:sp>
        <p:nvSpPr>
          <p:cNvPr id="8231" name="Text Box 8"/>
          <p:cNvSpPr txBox="1">
            <a:spLocks noChangeArrowheads="1"/>
          </p:cNvSpPr>
          <p:nvPr/>
        </p:nvSpPr>
        <p:spPr bwMode="auto">
          <a:xfrm>
            <a:off x="3116263" y="5459413"/>
            <a:ext cx="5000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>
                <a:latin typeface="楷体_GB2312" pitchFamily="1" charset="-122"/>
              </a:rPr>
              <a:t>:</a:t>
            </a:r>
            <a:endParaRPr lang="zh-CN" altLang="en-US" sz="2800">
              <a:latin typeface="楷体_GB2312" pitchFamily="1" charset="-122"/>
            </a:endParaRPr>
          </a:p>
        </p:txBody>
      </p:sp>
      <p:sp>
        <p:nvSpPr>
          <p:cNvPr id="8232" name="Text Box 8"/>
          <p:cNvSpPr txBox="1">
            <a:spLocks noChangeArrowheads="1"/>
          </p:cNvSpPr>
          <p:nvPr/>
        </p:nvSpPr>
        <p:spPr bwMode="auto">
          <a:xfrm>
            <a:off x="4872038" y="5451475"/>
            <a:ext cx="5000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>
                <a:latin typeface="楷体_GB2312" pitchFamily="1" charset="-122"/>
              </a:rPr>
              <a:t>:</a:t>
            </a:r>
            <a:endParaRPr lang="zh-CN" altLang="en-US" sz="2800">
              <a:latin typeface="楷体_GB2312" pitchFamily="1" charset="-122"/>
            </a:endParaRPr>
          </a:p>
        </p:txBody>
      </p:sp>
      <p:sp>
        <p:nvSpPr>
          <p:cNvPr id="8215" name="Text Box 8"/>
          <p:cNvSpPr txBox="1">
            <a:spLocks noChangeArrowheads="1"/>
          </p:cNvSpPr>
          <p:nvPr/>
        </p:nvSpPr>
        <p:spPr bwMode="auto">
          <a:xfrm>
            <a:off x="3843338" y="5499100"/>
            <a:ext cx="5715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>
                <a:solidFill>
                  <a:srgbClr val="FF0000"/>
                </a:solidFill>
                <a:latin typeface="楷体_GB2312" pitchFamily="1" charset="-122"/>
              </a:rPr>
              <a:t>=</a:t>
            </a:r>
            <a:endParaRPr lang="zh-CN" altLang="en-US" sz="2800">
              <a:solidFill>
                <a:srgbClr val="FF0000"/>
              </a:solidFill>
              <a:latin typeface="楷体_GB2312" pitchFamily="1" charset="-122"/>
            </a:endParaRPr>
          </a:p>
        </p:txBody>
      </p:sp>
      <p:sp>
        <p:nvSpPr>
          <p:cNvPr id="8234" name="Rectangle 42"/>
          <p:cNvSpPr>
            <a:spLocks noChangeArrowheads="1"/>
          </p:cNvSpPr>
          <p:nvPr/>
        </p:nvSpPr>
        <p:spPr bwMode="auto">
          <a:xfrm>
            <a:off x="925513" y="4864100"/>
            <a:ext cx="5591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400" dirty="0"/>
              <a:t>两个比相等，可以写成下面的等式：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8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8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8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8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8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8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8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8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8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0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8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8" grpId="0"/>
      <p:bldP spid="5129" grpId="0"/>
      <p:bldP spid="5130" grpId="0"/>
      <p:bldP spid="5131" grpId="0"/>
      <p:bldP spid="5132" grpId="0"/>
      <p:bldP spid="5133" grpId="0"/>
      <p:bldP spid="2" grpId="0"/>
      <p:bldP spid="3" grpId="0"/>
      <p:bldP spid="4" grpId="0"/>
      <p:bldP spid="5" grpId="0"/>
      <p:bldP spid="6" grpId="0" animBg="1"/>
      <p:bldP spid="8224" grpId="0" animBg="1"/>
      <p:bldP spid="8225" grpId="0" animBg="1"/>
      <p:bldP spid="8227" grpId="0"/>
      <p:bldP spid="8228" grpId="0"/>
      <p:bldP spid="8229" grpId="0"/>
      <p:bldP spid="8230" grpId="0"/>
      <p:bldP spid="8231" grpId="0"/>
      <p:bldP spid="8232" grpId="0"/>
      <p:bldP spid="8215" grpId="0"/>
      <p:bldP spid="82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9" descr="C:\Documents and Settings\pub\Desktop\新ppt\返回首页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388350" y="6556375"/>
            <a:ext cx="7556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8" name="Rectangle 4"/>
          <p:cNvSpPr>
            <a:spLocks noChangeArrowheads="1"/>
          </p:cNvSpPr>
          <p:nvPr/>
        </p:nvSpPr>
        <p:spPr bwMode="auto">
          <a:xfrm>
            <a:off x="539750" y="539750"/>
            <a:ext cx="3238500" cy="5397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1" charset="-122"/>
              </a:rPr>
              <a:t>二、合作探索</a:t>
            </a:r>
          </a:p>
        </p:txBody>
      </p:sp>
      <p:sp>
        <p:nvSpPr>
          <p:cNvPr id="9238" name="Rectangle 22"/>
          <p:cNvSpPr>
            <a:spLocks noChangeArrowheads="1"/>
          </p:cNvSpPr>
          <p:nvPr/>
        </p:nvSpPr>
        <p:spPr bwMode="auto">
          <a:xfrm>
            <a:off x="827088" y="1484313"/>
            <a:ext cx="7343775" cy="1187450"/>
          </a:xfrm>
          <a:prstGeom prst="rect">
            <a:avLst/>
          </a:prstGeom>
          <a:solidFill>
            <a:srgbClr val="FF6600">
              <a:alpha val="3215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400" dirty="0"/>
              <a:t>       表示两个比相等的式子叫作</a:t>
            </a:r>
            <a:r>
              <a:rPr lang="zh-CN" altLang="en-US" sz="2400" dirty="0">
                <a:solidFill>
                  <a:srgbClr val="FF0000"/>
                </a:solidFill>
              </a:rPr>
              <a:t>比例</a:t>
            </a:r>
            <a:r>
              <a:rPr lang="zh-CN" altLang="en-US" sz="2400" dirty="0"/>
              <a:t>。组成比例的四个数叫作比例的</a:t>
            </a:r>
            <a:r>
              <a:rPr lang="zh-CN" altLang="en-US" sz="2400" dirty="0">
                <a:solidFill>
                  <a:srgbClr val="FF0000"/>
                </a:solidFill>
              </a:rPr>
              <a:t>项</a:t>
            </a:r>
            <a:r>
              <a:rPr lang="zh-CN" altLang="en-US" sz="2400" dirty="0"/>
              <a:t>。两端的两项叫作比例的</a:t>
            </a:r>
            <a:r>
              <a:rPr lang="zh-CN" altLang="en-US" sz="2400" dirty="0">
                <a:solidFill>
                  <a:srgbClr val="FF0000"/>
                </a:solidFill>
              </a:rPr>
              <a:t>外项</a:t>
            </a:r>
            <a:r>
              <a:rPr lang="zh-CN" altLang="en-US" sz="2400" dirty="0"/>
              <a:t>，中间的两项叫作比例的</a:t>
            </a:r>
            <a:r>
              <a:rPr lang="zh-CN" altLang="en-US" sz="2400" dirty="0">
                <a:solidFill>
                  <a:srgbClr val="FF0000"/>
                </a:solidFill>
              </a:rPr>
              <a:t>内项</a:t>
            </a:r>
            <a:r>
              <a:rPr lang="zh-CN" altLang="en-US" sz="2400" dirty="0"/>
              <a:t>。</a:t>
            </a:r>
          </a:p>
        </p:txBody>
      </p:sp>
      <p:grpSp>
        <p:nvGrpSpPr>
          <p:cNvPr id="2" name="Group 30"/>
          <p:cNvGrpSpPr/>
          <p:nvPr/>
        </p:nvGrpSpPr>
        <p:grpSpPr bwMode="auto">
          <a:xfrm>
            <a:off x="2595563" y="2852738"/>
            <a:ext cx="3128962" cy="569912"/>
            <a:chOff x="1635" y="2069"/>
            <a:chExt cx="1971" cy="359"/>
          </a:xfrm>
        </p:grpSpPr>
        <p:sp>
          <p:nvSpPr>
            <p:cNvPr id="16424" name="Text Box 8"/>
            <p:cNvSpPr txBox="1">
              <a:spLocks noChangeArrowheads="1"/>
            </p:cNvSpPr>
            <p:nvPr/>
          </p:nvSpPr>
          <p:spPr bwMode="auto">
            <a:xfrm>
              <a:off x="1635" y="2098"/>
              <a:ext cx="45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2800">
                  <a:latin typeface="楷体_GB2312" pitchFamily="1" charset="-122"/>
                </a:rPr>
                <a:t>16</a:t>
              </a:r>
              <a:endParaRPr lang="zh-CN" altLang="en-US" sz="2800">
                <a:latin typeface="楷体_GB2312" pitchFamily="1" charset="-122"/>
              </a:endParaRPr>
            </a:p>
          </p:txBody>
        </p:sp>
        <p:sp>
          <p:nvSpPr>
            <p:cNvPr id="16425" name="Text Box 8"/>
            <p:cNvSpPr txBox="1">
              <a:spLocks noChangeArrowheads="1"/>
            </p:cNvSpPr>
            <p:nvPr/>
          </p:nvSpPr>
          <p:spPr bwMode="auto">
            <a:xfrm>
              <a:off x="2132" y="2098"/>
              <a:ext cx="36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2800">
                  <a:latin typeface="楷体_GB2312" pitchFamily="1" charset="-122"/>
                </a:rPr>
                <a:t>2</a:t>
              </a:r>
              <a:endParaRPr lang="zh-CN" altLang="en-US" sz="2800">
                <a:latin typeface="楷体_GB2312" pitchFamily="1" charset="-122"/>
              </a:endParaRPr>
            </a:p>
          </p:txBody>
        </p:sp>
        <p:sp>
          <p:nvSpPr>
            <p:cNvPr id="16426" name="Text Box 8"/>
            <p:cNvSpPr txBox="1">
              <a:spLocks noChangeArrowheads="1"/>
            </p:cNvSpPr>
            <p:nvPr/>
          </p:nvSpPr>
          <p:spPr bwMode="auto">
            <a:xfrm>
              <a:off x="2728" y="2101"/>
              <a:ext cx="49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2800">
                  <a:latin typeface="楷体_GB2312" pitchFamily="1" charset="-122"/>
                </a:rPr>
                <a:t>32 </a:t>
              </a:r>
              <a:endParaRPr lang="zh-CN" altLang="en-US" sz="2800">
                <a:latin typeface="楷体_GB2312" pitchFamily="1" charset="-122"/>
              </a:endParaRPr>
            </a:p>
          </p:txBody>
        </p:sp>
        <p:sp>
          <p:nvSpPr>
            <p:cNvPr id="16427" name="Text Box 8"/>
            <p:cNvSpPr txBox="1">
              <a:spLocks noChangeArrowheads="1"/>
            </p:cNvSpPr>
            <p:nvPr/>
          </p:nvSpPr>
          <p:spPr bwMode="auto">
            <a:xfrm>
              <a:off x="3201" y="2094"/>
              <a:ext cx="40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2800">
                  <a:latin typeface="楷体_GB2312" pitchFamily="1" charset="-122"/>
                </a:rPr>
                <a:t>4  </a:t>
              </a:r>
              <a:endParaRPr lang="zh-CN" altLang="en-US" sz="2800">
                <a:latin typeface="楷体_GB2312" pitchFamily="1" charset="-122"/>
              </a:endParaRPr>
            </a:p>
          </p:txBody>
        </p:sp>
        <p:sp>
          <p:nvSpPr>
            <p:cNvPr id="16428" name="Text Box 8"/>
            <p:cNvSpPr txBox="1">
              <a:spLocks noChangeArrowheads="1"/>
            </p:cNvSpPr>
            <p:nvPr/>
          </p:nvSpPr>
          <p:spPr bwMode="auto">
            <a:xfrm>
              <a:off x="1963" y="2074"/>
              <a:ext cx="31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2800">
                  <a:latin typeface="楷体_GB2312" pitchFamily="1" charset="-122"/>
                </a:rPr>
                <a:t>:</a:t>
              </a:r>
              <a:endParaRPr lang="zh-CN" altLang="en-US" sz="2800">
                <a:latin typeface="楷体_GB2312" pitchFamily="1" charset="-122"/>
              </a:endParaRPr>
            </a:p>
          </p:txBody>
        </p:sp>
        <p:sp>
          <p:nvSpPr>
            <p:cNvPr id="16429" name="Text Box 8"/>
            <p:cNvSpPr txBox="1">
              <a:spLocks noChangeArrowheads="1"/>
            </p:cNvSpPr>
            <p:nvPr/>
          </p:nvSpPr>
          <p:spPr bwMode="auto">
            <a:xfrm>
              <a:off x="3069" y="2069"/>
              <a:ext cx="31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2800">
                  <a:latin typeface="楷体_GB2312" pitchFamily="1" charset="-122"/>
                </a:rPr>
                <a:t>:</a:t>
              </a:r>
              <a:endParaRPr lang="zh-CN" altLang="en-US" sz="2800">
                <a:latin typeface="楷体_GB2312" pitchFamily="1" charset="-122"/>
              </a:endParaRPr>
            </a:p>
          </p:txBody>
        </p:sp>
        <p:sp>
          <p:nvSpPr>
            <p:cNvPr id="16430" name="Text Box 8"/>
            <p:cNvSpPr txBox="1">
              <a:spLocks noChangeArrowheads="1"/>
            </p:cNvSpPr>
            <p:nvPr/>
          </p:nvSpPr>
          <p:spPr bwMode="auto">
            <a:xfrm>
              <a:off x="2421" y="2099"/>
              <a:ext cx="36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2800">
                  <a:latin typeface="楷体_GB2312" pitchFamily="1" charset="-122"/>
                </a:rPr>
                <a:t>=</a:t>
              </a:r>
              <a:endParaRPr lang="zh-CN" altLang="en-US" sz="2800">
                <a:latin typeface="楷体_GB2312" pitchFamily="1" charset="-122"/>
              </a:endParaRPr>
            </a:p>
          </p:txBody>
        </p:sp>
      </p:grpSp>
      <p:grpSp>
        <p:nvGrpSpPr>
          <p:cNvPr id="3" name="Group 33"/>
          <p:cNvGrpSpPr/>
          <p:nvPr/>
        </p:nvGrpSpPr>
        <p:grpSpPr bwMode="auto">
          <a:xfrm>
            <a:off x="3635375" y="3357563"/>
            <a:ext cx="215900" cy="360362"/>
            <a:chOff x="2290" y="2387"/>
            <a:chExt cx="136" cy="227"/>
          </a:xfrm>
        </p:grpSpPr>
        <p:sp>
          <p:nvSpPr>
            <p:cNvPr id="16422" name="Line 31"/>
            <p:cNvSpPr>
              <a:spLocks noChangeShapeType="1"/>
            </p:cNvSpPr>
            <p:nvPr/>
          </p:nvSpPr>
          <p:spPr bwMode="auto">
            <a:xfrm flipV="1">
              <a:off x="2290" y="2387"/>
              <a:ext cx="0" cy="22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sysDot"/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23" name="Line 32"/>
            <p:cNvSpPr>
              <a:spLocks noChangeShapeType="1"/>
            </p:cNvSpPr>
            <p:nvPr/>
          </p:nvSpPr>
          <p:spPr bwMode="auto">
            <a:xfrm>
              <a:off x="2290" y="2614"/>
              <a:ext cx="136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" name="Group 34"/>
          <p:cNvGrpSpPr/>
          <p:nvPr/>
        </p:nvGrpSpPr>
        <p:grpSpPr bwMode="auto">
          <a:xfrm flipH="1">
            <a:off x="4572000" y="3370263"/>
            <a:ext cx="215900" cy="360362"/>
            <a:chOff x="2290" y="2387"/>
            <a:chExt cx="136" cy="227"/>
          </a:xfrm>
        </p:grpSpPr>
        <p:sp>
          <p:nvSpPr>
            <p:cNvPr id="16420" name="Line 35"/>
            <p:cNvSpPr>
              <a:spLocks noChangeShapeType="1"/>
            </p:cNvSpPr>
            <p:nvPr/>
          </p:nvSpPr>
          <p:spPr bwMode="auto">
            <a:xfrm flipV="1">
              <a:off x="2290" y="2387"/>
              <a:ext cx="0" cy="22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sysDot"/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21" name="Line 36"/>
            <p:cNvSpPr>
              <a:spLocks noChangeShapeType="1"/>
            </p:cNvSpPr>
            <p:nvPr/>
          </p:nvSpPr>
          <p:spPr bwMode="auto">
            <a:xfrm>
              <a:off x="2290" y="2614"/>
              <a:ext cx="136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9253" name="Text Box 37"/>
          <p:cNvSpPr txBox="1">
            <a:spLocks noChangeArrowheads="1"/>
          </p:cNvSpPr>
          <p:nvPr/>
        </p:nvSpPr>
        <p:spPr bwMode="auto">
          <a:xfrm>
            <a:off x="3851275" y="3502025"/>
            <a:ext cx="7921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000">
                <a:solidFill>
                  <a:schemeClr val="hlink"/>
                </a:solidFill>
              </a:rPr>
              <a:t>内项</a:t>
            </a:r>
          </a:p>
        </p:txBody>
      </p:sp>
      <p:grpSp>
        <p:nvGrpSpPr>
          <p:cNvPr id="5" name="Group 38"/>
          <p:cNvGrpSpPr/>
          <p:nvPr/>
        </p:nvGrpSpPr>
        <p:grpSpPr bwMode="auto">
          <a:xfrm>
            <a:off x="2987675" y="3357563"/>
            <a:ext cx="863600" cy="792162"/>
            <a:chOff x="2290" y="2387"/>
            <a:chExt cx="136" cy="227"/>
          </a:xfrm>
        </p:grpSpPr>
        <p:sp>
          <p:nvSpPr>
            <p:cNvPr id="16418" name="Line 39"/>
            <p:cNvSpPr>
              <a:spLocks noChangeShapeType="1"/>
            </p:cNvSpPr>
            <p:nvPr/>
          </p:nvSpPr>
          <p:spPr bwMode="auto">
            <a:xfrm flipV="1">
              <a:off x="2290" y="2387"/>
              <a:ext cx="0" cy="22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sysDot"/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19" name="Line 40"/>
            <p:cNvSpPr>
              <a:spLocks noChangeShapeType="1"/>
            </p:cNvSpPr>
            <p:nvPr/>
          </p:nvSpPr>
          <p:spPr bwMode="auto">
            <a:xfrm>
              <a:off x="2290" y="2614"/>
              <a:ext cx="136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6" name="Group 41"/>
          <p:cNvGrpSpPr/>
          <p:nvPr/>
        </p:nvGrpSpPr>
        <p:grpSpPr bwMode="auto">
          <a:xfrm flipH="1">
            <a:off x="4572000" y="3357563"/>
            <a:ext cx="863600" cy="792162"/>
            <a:chOff x="2290" y="2387"/>
            <a:chExt cx="136" cy="227"/>
          </a:xfrm>
        </p:grpSpPr>
        <p:sp>
          <p:nvSpPr>
            <p:cNvPr id="16416" name="Line 42"/>
            <p:cNvSpPr>
              <a:spLocks noChangeShapeType="1"/>
            </p:cNvSpPr>
            <p:nvPr/>
          </p:nvSpPr>
          <p:spPr bwMode="auto">
            <a:xfrm flipV="1">
              <a:off x="2290" y="2387"/>
              <a:ext cx="0" cy="22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sysDot"/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17" name="Line 43"/>
            <p:cNvSpPr>
              <a:spLocks noChangeShapeType="1"/>
            </p:cNvSpPr>
            <p:nvPr/>
          </p:nvSpPr>
          <p:spPr bwMode="auto">
            <a:xfrm>
              <a:off x="2290" y="2614"/>
              <a:ext cx="136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9260" name="Text Box 44"/>
          <p:cNvSpPr txBox="1">
            <a:spLocks noChangeArrowheads="1"/>
          </p:cNvSpPr>
          <p:nvPr/>
        </p:nvSpPr>
        <p:spPr bwMode="auto">
          <a:xfrm>
            <a:off x="3851275" y="3905250"/>
            <a:ext cx="7921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000">
                <a:solidFill>
                  <a:schemeClr val="hlink"/>
                </a:solidFill>
              </a:rPr>
              <a:t>外项</a:t>
            </a:r>
          </a:p>
        </p:txBody>
      </p:sp>
      <p:sp>
        <p:nvSpPr>
          <p:cNvPr id="9269" name="Text Box 53"/>
          <p:cNvSpPr txBox="1">
            <a:spLocks noChangeArrowheads="1"/>
          </p:cNvSpPr>
          <p:nvPr/>
        </p:nvSpPr>
        <p:spPr bwMode="auto">
          <a:xfrm>
            <a:off x="3594100" y="5119688"/>
            <a:ext cx="3313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400"/>
              <a:t>也可以写成</a:t>
            </a:r>
          </a:p>
        </p:txBody>
      </p:sp>
      <p:sp>
        <p:nvSpPr>
          <p:cNvPr id="9270" name="Text Box 54"/>
          <p:cNvSpPr txBox="1">
            <a:spLocks noChangeArrowheads="1"/>
          </p:cNvSpPr>
          <p:nvPr/>
        </p:nvSpPr>
        <p:spPr bwMode="auto">
          <a:xfrm>
            <a:off x="5465763" y="4906963"/>
            <a:ext cx="7921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400">
                <a:latin typeface="楷体_GB2312" pitchFamily="1" charset="-122"/>
              </a:rPr>
              <a:t>16</a:t>
            </a:r>
          </a:p>
        </p:txBody>
      </p:sp>
      <p:sp>
        <p:nvSpPr>
          <p:cNvPr id="9271" name="Line 55"/>
          <p:cNvSpPr>
            <a:spLocks noChangeShapeType="1"/>
          </p:cNvSpPr>
          <p:nvPr/>
        </p:nvSpPr>
        <p:spPr bwMode="auto">
          <a:xfrm>
            <a:off x="5537200" y="5364163"/>
            <a:ext cx="5762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72" name="Text Box 56"/>
          <p:cNvSpPr txBox="1">
            <a:spLocks noChangeArrowheads="1"/>
          </p:cNvSpPr>
          <p:nvPr/>
        </p:nvSpPr>
        <p:spPr bwMode="auto">
          <a:xfrm>
            <a:off x="5451475" y="5310188"/>
            <a:ext cx="792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400">
                <a:latin typeface="楷体_GB2312" pitchFamily="1" charset="-122"/>
              </a:rPr>
              <a:t>2</a:t>
            </a:r>
          </a:p>
        </p:txBody>
      </p:sp>
      <p:sp>
        <p:nvSpPr>
          <p:cNvPr id="9273" name="Text Box 57"/>
          <p:cNvSpPr txBox="1">
            <a:spLocks noChangeArrowheads="1"/>
          </p:cNvSpPr>
          <p:nvPr/>
        </p:nvSpPr>
        <p:spPr bwMode="auto">
          <a:xfrm>
            <a:off x="6559550" y="4903788"/>
            <a:ext cx="792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400">
                <a:latin typeface="楷体_GB2312" pitchFamily="1" charset="-122"/>
              </a:rPr>
              <a:t>32</a:t>
            </a:r>
          </a:p>
        </p:txBody>
      </p:sp>
      <p:sp>
        <p:nvSpPr>
          <p:cNvPr id="9274" name="Line 58"/>
          <p:cNvSpPr>
            <a:spLocks noChangeShapeType="1"/>
          </p:cNvSpPr>
          <p:nvPr/>
        </p:nvSpPr>
        <p:spPr bwMode="auto">
          <a:xfrm>
            <a:off x="6630988" y="5360988"/>
            <a:ext cx="5762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75" name="Text Box 59"/>
          <p:cNvSpPr txBox="1">
            <a:spLocks noChangeArrowheads="1"/>
          </p:cNvSpPr>
          <p:nvPr/>
        </p:nvSpPr>
        <p:spPr bwMode="auto">
          <a:xfrm>
            <a:off x="6545263" y="5307013"/>
            <a:ext cx="7921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400">
                <a:latin typeface="楷体_GB2312" pitchFamily="1" charset="-122"/>
              </a:rPr>
              <a:t>4</a:t>
            </a:r>
          </a:p>
        </p:txBody>
      </p:sp>
      <p:grpSp>
        <p:nvGrpSpPr>
          <p:cNvPr id="7" name="Group 60"/>
          <p:cNvGrpSpPr/>
          <p:nvPr/>
        </p:nvGrpSpPr>
        <p:grpSpPr bwMode="auto">
          <a:xfrm>
            <a:off x="539750" y="5048250"/>
            <a:ext cx="3128963" cy="569913"/>
            <a:chOff x="1635" y="2069"/>
            <a:chExt cx="1971" cy="359"/>
          </a:xfrm>
        </p:grpSpPr>
        <p:sp>
          <p:nvSpPr>
            <p:cNvPr id="16409" name="Text Box 8"/>
            <p:cNvSpPr txBox="1">
              <a:spLocks noChangeArrowheads="1"/>
            </p:cNvSpPr>
            <p:nvPr/>
          </p:nvSpPr>
          <p:spPr bwMode="auto">
            <a:xfrm>
              <a:off x="1635" y="2098"/>
              <a:ext cx="45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2800">
                  <a:latin typeface="楷体_GB2312" pitchFamily="1" charset="-122"/>
                </a:rPr>
                <a:t>16</a:t>
              </a:r>
              <a:endParaRPr lang="zh-CN" altLang="en-US" sz="2800">
                <a:latin typeface="楷体_GB2312" pitchFamily="1" charset="-122"/>
              </a:endParaRPr>
            </a:p>
          </p:txBody>
        </p:sp>
        <p:sp>
          <p:nvSpPr>
            <p:cNvPr id="16410" name="Text Box 8"/>
            <p:cNvSpPr txBox="1">
              <a:spLocks noChangeArrowheads="1"/>
            </p:cNvSpPr>
            <p:nvPr/>
          </p:nvSpPr>
          <p:spPr bwMode="auto">
            <a:xfrm>
              <a:off x="2132" y="2098"/>
              <a:ext cx="36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2800">
                  <a:latin typeface="楷体_GB2312" pitchFamily="1" charset="-122"/>
                </a:rPr>
                <a:t>2</a:t>
              </a:r>
              <a:endParaRPr lang="zh-CN" altLang="en-US" sz="2800">
                <a:latin typeface="楷体_GB2312" pitchFamily="1" charset="-122"/>
              </a:endParaRPr>
            </a:p>
          </p:txBody>
        </p:sp>
        <p:sp>
          <p:nvSpPr>
            <p:cNvPr id="16411" name="Text Box 8"/>
            <p:cNvSpPr txBox="1">
              <a:spLocks noChangeArrowheads="1"/>
            </p:cNvSpPr>
            <p:nvPr/>
          </p:nvSpPr>
          <p:spPr bwMode="auto">
            <a:xfrm>
              <a:off x="2728" y="2101"/>
              <a:ext cx="49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2800">
                  <a:latin typeface="楷体_GB2312" pitchFamily="1" charset="-122"/>
                </a:rPr>
                <a:t>32 </a:t>
              </a:r>
              <a:endParaRPr lang="zh-CN" altLang="en-US" sz="2800">
                <a:latin typeface="楷体_GB2312" pitchFamily="1" charset="-122"/>
              </a:endParaRPr>
            </a:p>
          </p:txBody>
        </p:sp>
        <p:sp>
          <p:nvSpPr>
            <p:cNvPr id="16412" name="Text Box 8"/>
            <p:cNvSpPr txBox="1">
              <a:spLocks noChangeArrowheads="1"/>
            </p:cNvSpPr>
            <p:nvPr/>
          </p:nvSpPr>
          <p:spPr bwMode="auto">
            <a:xfrm>
              <a:off x="3201" y="2094"/>
              <a:ext cx="40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2800">
                  <a:latin typeface="楷体_GB2312" pitchFamily="1" charset="-122"/>
                </a:rPr>
                <a:t>4  </a:t>
              </a:r>
              <a:endParaRPr lang="zh-CN" altLang="en-US" sz="2800">
                <a:latin typeface="楷体_GB2312" pitchFamily="1" charset="-122"/>
              </a:endParaRPr>
            </a:p>
          </p:txBody>
        </p:sp>
        <p:sp>
          <p:nvSpPr>
            <p:cNvPr id="16413" name="Text Box 8"/>
            <p:cNvSpPr txBox="1">
              <a:spLocks noChangeArrowheads="1"/>
            </p:cNvSpPr>
            <p:nvPr/>
          </p:nvSpPr>
          <p:spPr bwMode="auto">
            <a:xfrm>
              <a:off x="1963" y="2074"/>
              <a:ext cx="31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2800">
                  <a:latin typeface="楷体_GB2312" pitchFamily="1" charset="-122"/>
                </a:rPr>
                <a:t>:</a:t>
              </a:r>
              <a:endParaRPr lang="zh-CN" altLang="en-US" sz="2800">
                <a:latin typeface="楷体_GB2312" pitchFamily="1" charset="-122"/>
              </a:endParaRPr>
            </a:p>
          </p:txBody>
        </p:sp>
        <p:sp>
          <p:nvSpPr>
            <p:cNvPr id="16414" name="Text Box 8"/>
            <p:cNvSpPr txBox="1">
              <a:spLocks noChangeArrowheads="1"/>
            </p:cNvSpPr>
            <p:nvPr/>
          </p:nvSpPr>
          <p:spPr bwMode="auto">
            <a:xfrm>
              <a:off x="3069" y="2069"/>
              <a:ext cx="31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2800">
                  <a:latin typeface="楷体_GB2312" pitchFamily="1" charset="-122"/>
                </a:rPr>
                <a:t>:</a:t>
              </a:r>
              <a:endParaRPr lang="zh-CN" altLang="en-US" sz="2800">
                <a:latin typeface="楷体_GB2312" pitchFamily="1" charset="-122"/>
              </a:endParaRPr>
            </a:p>
          </p:txBody>
        </p:sp>
        <p:sp>
          <p:nvSpPr>
            <p:cNvPr id="16415" name="Text Box 8"/>
            <p:cNvSpPr txBox="1">
              <a:spLocks noChangeArrowheads="1"/>
            </p:cNvSpPr>
            <p:nvPr/>
          </p:nvSpPr>
          <p:spPr bwMode="auto">
            <a:xfrm>
              <a:off x="2421" y="2099"/>
              <a:ext cx="36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2800">
                  <a:latin typeface="楷体_GB2312" pitchFamily="1" charset="-122"/>
                </a:rPr>
                <a:t>=</a:t>
              </a:r>
              <a:endParaRPr lang="zh-CN" altLang="en-US" sz="2800">
                <a:latin typeface="楷体_GB2312" pitchFamily="1" charset="-122"/>
              </a:endParaRPr>
            </a:p>
          </p:txBody>
        </p:sp>
      </p:grpSp>
      <p:sp>
        <p:nvSpPr>
          <p:cNvPr id="9284" name="Text Box 68"/>
          <p:cNvSpPr txBox="1">
            <a:spLocks noChangeArrowheads="1"/>
          </p:cNvSpPr>
          <p:nvPr/>
        </p:nvSpPr>
        <p:spPr bwMode="auto">
          <a:xfrm>
            <a:off x="6113463" y="5119688"/>
            <a:ext cx="5762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400">
                <a:latin typeface="楷体_GB2312" pitchFamily="1" charset="-122"/>
              </a:rPr>
              <a:t>=</a:t>
            </a:r>
          </a:p>
        </p:txBody>
      </p:sp>
      <p:sp>
        <p:nvSpPr>
          <p:cNvPr id="12303" name="Oval 35"/>
          <p:cNvSpPr>
            <a:spLocks noChangeArrowheads="1"/>
          </p:cNvSpPr>
          <p:nvPr/>
        </p:nvSpPr>
        <p:spPr bwMode="auto">
          <a:xfrm rot="1051754">
            <a:off x="5230813" y="5119688"/>
            <a:ext cx="2233612" cy="38735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 b="0">
              <a:ea typeface="宋体" panose="02010600030101010101" pitchFamily="2" charset="-122"/>
            </a:endParaRPr>
          </a:p>
        </p:txBody>
      </p:sp>
      <p:sp>
        <p:nvSpPr>
          <p:cNvPr id="12304" name="Oval 35"/>
          <p:cNvSpPr>
            <a:spLocks noChangeArrowheads="1"/>
          </p:cNvSpPr>
          <p:nvPr/>
        </p:nvSpPr>
        <p:spPr bwMode="auto">
          <a:xfrm rot="-1000107">
            <a:off x="5373688" y="5049838"/>
            <a:ext cx="2376487" cy="46037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 b="0">
              <a:ea typeface="宋体" panose="02010600030101010101" pitchFamily="2" charset="-122"/>
            </a:endParaRPr>
          </a:p>
        </p:txBody>
      </p:sp>
      <p:sp>
        <p:nvSpPr>
          <p:cNvPr id="9287" name="Text Box 71"/>
          <p:cNvSpPr txBox="1">
            <a:spLocks noChangeArrowheads="1"/>
          </p:cNvSpPr>
          <p:nvPr/>
        </p:nvSpPr>
        <p:spPr bwMode="auto">
          <a:xfrm>
            <a:off x="7424738" y="4441825"/>
            <a:ext cx="7921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000">
                <a:solidFill>
                  <a:schemeClr val="hlink"/>
                </a:solidFill>
              </a:rPr>
              <a:t>内项</a:t>
            </a:r>
          </a:p>
        </p:txBody>
      </p:sp>
      <p:sp>
        <p:nvSpPr>
          <p:cNvPr id="9288" name="Text Box 72"/>
          <p:cNvSpPr txBox="1">
            <a:spLocks noChangeArrowheads="1"/>
          </p:cNvSpPr>
          <p:nvPr/>
        </p:nvSpPr>
        <p:spPr bwMode="auto">
          <a:xfrm>
            <a:off x="7410450" y="5480050"/>
            <a:ext cx="7921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000">
                <a:solidFill>
                  <a:schemeClr val="hlink"/>
                </a:solidFill>
              </a:rPr>
              <a:t>外项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9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9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9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9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9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9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9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9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9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9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8" grpId="0" animBg="1"/>
      <p:bldP spid="9253" grpId="0"/>
      <p:bldP spid="9260" grpId="0"/>
      <p:bldP spid="9269" grpId="0"/>
      <p:bldP spid="9270" grpId="0"/>
      <p:bldP spid="9271" grpId="0" animBg="1"/>
      <p:bldP spid="9272" grpId="0"/>
      <p:bldP spid="9273" grpId="0"/>
      <p:bldP spid="9274" grpId="0" animBg="1"/>
      <p:bldP spid="9275" grpId="0"/>
      <p:bldP spid="9284" grpId="0"/>
      <p:bldP spid="12303" grpId="0" animBg="1" autoUpdateAnimBg="0"/>
      <p:bldP spid="12304" grpId="0" animBg="1" autoUpdateAnimBg="0"/>
      <p:bldP spid="9287" grpId="0"/>
      <p:bldP spid="928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84" name="Picture 57" descr="C:\Users\ZHN\Desktop\徐爱琴\机器人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71775" y="1857375"/>
            <a:ext cx="1358900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1619250" y="1071563"/>
            <a:ext cx="46085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endParaRPr lang="zh-CN" altLang="en-US" b="0"/>
          </a:p>
        </p:txBody>
      </p:sp>
      <p:pic>
        <p:nvPicPr>
          <p:cNvPr id="17412" name="Picture 19" descr="C:\Documents and Settings\pub\Desktop\新ppt\返回首页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388350" y="6556375"/>
            <a:ext cx="7556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Rectangle 31"/>
          <p:cNvSpPr>
            <a:spLocks noChangeArrowheads="1"/>
          </p:cNvSpPr>
          <p:nvPr/>
        </p:nvSpPr>
        <p:spPr bwMode="auto">
          <a:xfrm>
            <a:off x="539750" y="539750"/>
            <a:ext cx="18002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200" dirty="0"/>
              <a:t>试一试</a:t>
            </a:r>
          </a:p>
        </p:txBody>
      </p:sp>
      <p:sp>
        <p:nvSpPr>
          <p:cNvPr id="11288" name="Rectangle 12"/>
          <p:cNvSpPr>
            <a:spLocks noChangeArrowheads="1"/>
          </p:cNvSpPr>
          <p:nvPr/>
        </p:nvSpPr>
        <p:spPr bwMode="auto">
          <a:xfrm>
            <a:off x="3497263" y="2357438"/>
            <a:ext cx="493236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indent="379730" algn="ctr">
              <a:buFont typeface="Arial" panose="020B0604020202020204" pitchFamily="34" charset="0"/>
              <a:buNone/>
            </a:pPr>
            <a:r>
              <a:rPr lang="zh-CN" altLang="en-US" sz="2400">
                <a:latin typeface="楷体_GB2312" pitchFamily="1" charset="-122"/>
              </a:rPr>
              <a:t>（</a:t>
            </a:r>
            <a:r>
              <a:rPr lang="en-US" altLang="zh-CN" sz="2400">
                <a:latin typeface="楷体_GB2312" pitchFamily="1" charset="-122"/>
              </a:rPr>
              <a:t>2</a:t>
            </a:r>
            <a:r>
              <a:rPr lang="zh-CN" altLang="en-US" sz="2400">
                <a:latin typeface="楷体_GB2312" pitchFamily="1" charset="-122"/>
              </a:rPr>
              <a:t>）</a:t>
            </a:r>
            <a:r>
              <a:rPr lang="zh-CN" altLang="en-US" sz="2400"/>
              <a:t>后</a:t>
            </a:r>
            <a:r>
              <a:rPr lang="en-US" altLang="zh-CN" sz="2400">
                <a:latin typeface="楷体_GB2312" pitchFamily="1" charset="-122"/>
              </a:rPr>
              <a:t>4</a:t>
            </a:r>
            <a:r>
              <a:rPr lang="zh-CN" altLang="en-US" sz="2400"/>
              <a:t>天加工的数量和所用时</a:t>
            </a:r>
            <a:endParaRPr lang="en-US" sz="2400"/>
          </a:p>
          <a:p>
            <a:pPr indent="379730" algn="ctr">
              <a:buFont typeface="Arial" panose="020B0604020202020204" pitchFamily="34" charset="0"/>
              <a:buNone/>
            </a:pPr>
            <a:r>
              <a:rPr lang="zh-CN" altLang="en-US" sz="2400"/>
              <a:t>         间的比是</a:t>
            </a:r>
            <a:r>
              <a:rPr lang="en-US" altLang="zh-CN" sz="2400"/>
              <a:t>______</a:t>
            </a:r>
            <a:r>
              <a:rPr lang="zh-CN" altLang="en-US" sz="2400"/>
              <a:t>。         </a:t>
            </a:r>
            <a:endParaRPr lang="en-US" sz="2400"/>
          </a:p>
        </p:txBody>
      </p:sp>
      <p:sp>
        <p:nvSpPr>
          <p:cNvPr id="11289" name="Rectangle 12"/>
          <p:cNvSpPr>
            <a:spLocks noChangeArrowheads="1"/>
          </p:cNvSpPr>
          <p:nvPr/>
        </p:nvSpPr>
        <p:spPr bwMode="auto">
          <a:xfrm>
            <a:off x="3497263" y="1500188"/>
            <a:ext cx="49164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indent="379730" algn="ctr">
              <a:buFont typeface="Arial" panose="020B0604020202020204" pitchFamily="34" charset="0"/>
              <a:buNone/>
            </a:pPr>
            <a:r>
              <a:rPr lang="zh-CN" altLang="en-US" sz="2400" dirty="0">
                <a:latin typeface="楷体_GB2312" pitchFamily="1" charset="-122"/>
              </a:rPr>
              <a:t>（</a:t>
            </a:r>
            <a:r>
              <a:rPr lang="en-US" altLang="zh-CN" sz="2400" dirty="0">
                <a:latin typeface="楷体_GB2312" pitchFamily="1" charset="-122"/>
              </a:rPr>
              <a:t>1</a:t>
            </a:r>
            <a:r>
              <a:rPr lang="zh-CN" altLang="en-US" sz="2400" dirty="0">
                <a:latin typeface="楷体_GB2312" pitchFamily="1" charset="-122"/>
              </a:rPr>
              <a:t>）</a:t>
            </a:r>
            <a:r>
              <a:rPr lang="zh-CN" altLang="en-US" sz="2400" dirty="0"/>
              <a:t>前</a:t>
            </a:r>
            <a:r>
              <a:rPr lang="en-US" altLang="zh-CN" sz="2400" dirty="0">
                <a:latin typeface="楷体_GB2312" pitchFamily="1" charset="-122"/>
              </a:rPr>
              <a:t>3</a:t>
            </a:r>
            <a:r>
              <a:rPr lang="zh-CN" altLang="en-US" sz="2400" dirty="0"/>
              <a:t>天加工的数量和所用时</a:t>
            </a:r>
            <a:endParaRPr lang="en-US" sz="2400" dirty="0"/>
          </a:p>
          <a:p>
            <a:pPr indent="379730" algn="ctr">
              <a:buFont typeface="Arial" panose="020B0604020202020204" pitchFamily="34" charset="0"/>
              <a:buNone/>
            </a:pPr>
            <a:r>
              <a:rPr lang="zh-CN" altLang="en-US" sz="2400" dirty="0"/>
              <a:t>间的比是</a:t>
            </a:r>
            <a:r>
              <a:rPr lang="en-US" altLang="zh-CN" sz="2400" dirty="0"/>
              <a:t>______</a:t>
            </a:r>
            <a:r>
              <a:rPr lang="zh-CN" altLang="en-US" sz="2400" dirty="0"/>
              <a:t>。</a:t>
            </a:r>
          </a:p>
        </p:txBody>
      </p:sp>
      <p:sp>
        <p:nvSpPr>
          <p:cNvPr id="11290" name="Rectangle 12"/>
          <p:cNvSpPr>
            <a:spLocks noChangeArrowheads="1"/>
          </p:cNvSpPr>
          <p:nvPr/>
        </p:nvSpPr>
        <p:spPr bwMode="auto">
          <a:xfrm>
            <a:off x="3924300" y="3170238"/>
            <a:ext cx="43783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2400"/>
              <a:t>（</a:t>
            </a:r>
            <a:r>
              <a:rPr lang="en-US" altLang="zh-CN" sz="2400">
                <a:latin typeface="楷体_GB2312" pitchFamily="1" charset="-122"/>
              </a:rPr>
              <a:t>3</a:t>
            </a:r>
            <a:r>
              <a:rPr lang="zh-CN" altLang="en-US" sz="2400"/>
              <a:t>）这两个比能组成比例吗？</a:t>
            </a:r>
            <a:endParaRPr lang="en-US" sz="2400"/>
          </a:p>
        </p:txBody>
      </p:sp>
      <p:sp>
        <p:nvSpPr>
          <p:cNvPr id="11291" name="Rectangle 12"/>
          <p:cNvSpPr>
            <a:spLocks noChangeArrowheads="1"/>
          </p:cNvSpPr>
          <p:nvPr/>
        </p:nvSpPr>
        <p:spPr bwMode="auto">
          <a:xfrm>
            <a:off x="4703763" y="3643313"/>
            <a:ext cx="1422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2400"/>
              <a:t>为什么？</a:t>
            </a:r>
          </a:p>
        </p:txBody>
      </p:sp>
      <p:sp>
        <p:nvSpPr>
          <p:cNvPr id="11292" name="矩形 17"/>
          <p:cNvSpPr>
            <a:spLocks noChangeArrowheads="1"/>
          </p:cNvSpPr>
          <p:nvPr/>
        </p:nvSpPr>
        <p:spPr bwMode="auto">
          <a:xfrm>
            <a:off x="5770563" y="1857375"/>
            <a:ext cx="17129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FF0000"/>
                </a:solidFill>
                <a:latin typeface="楷体_GB2312" pitchFamily="1" charset="-122"/>
              </a:rPr>
              <a:t>150:3</a:t>
            </a:r>
            <a:r>
              <a:rPr lang="zh-CN" altLang="en-US" sz="2400">
                <a:latin typeface="楷体_GB2312" pitchFamily="1" charset="-122"/>
              </a:rPr>
              <a:t> </a:t>
            </a:r>
          </a:p>
        </p:txBody>
      </p:sp>
      <p:sp>
        <p:nvSpPr>
          <p:cNvPr id="11293" name="Rectangle 12"/>
          <p:cNvSpPr>
            <a:spLocks noChangeArrowheads="1"/>
          </p:cNvSpPr>
          <p:nvPr/>
        </p:nvSpPr>
        <p:spPr bwMode="auto">
          <a:xfrm>
            <a:off x="5997575" y="2714625"/>
            <a:ext cx="1143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FF0000"/>
                </a:solidFill>
                <a:latin typeface="楷体_GB2312" pitchFamily="1" charset="-122"/>
              </a:rPr>
              <a:t>200:4</a:t>
            </a:r>
            <a:endParaRPr lang="zh-CN" altLang="en-US" sz="2400">
              <a:solidFill>
                <a:srgbClr val="FF0000"/>
              </a:solidFill>
              <a:latin typeface="楷体_GB2312" pitchFamily="1" charset="-122"/>
            </a:endParaRPr>
          </a:p>
        </p:txBody>
      </p:sp>
      <p:sp>
        <p:nvSpPr>
          <p:cNvPr id="11294" name="矩形 19"/>
          <p:cNvSpPr>
            <a:spLocks noChangeArrowheads="1"/>
          </p:cNvSpPr>
          <p:nvPr/>
        </p:nvSpPr>
        <p:spPr bwMode="auto">
          <a:xfrm>
            <a:off x="4198938" y="4110038"/>
            <a:ext cx="34877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FF0000"/>
                </a:solidFill>
                <a:latin typeface="楷体_GB2312" pitchFamily="1" charset="-122"/>
              </a:rPr>
              <a:t>150 : 3 =200 : 4</a:t>
            </a:r>
            <a:r>
              <a:rPr lang="zh-CN" altLang="en-US" sz="2400">
                <a:solidFill>
                  <a:srgbClr val="FF0000"/>
                </a:solidFill>
                <a:latin typeface="楷体_GB2312" pitchFamily="1" charset="-122"/>
              </a:rPr>
              <a:t> </a:t>
            </a:r>
          </a:p>
        </p:txBody>
      </p:sp>
      <p:sp>
        <p:nvSpPr>
          <p:cNvPr id="11295" name="矩形 20"/>
          <p:cNvSpPr>
            <a:spLocks noChangeArrowheads="1"/>
          </p:cNvSpPr>
          <p:nvPr/>
        </p:nvSpPr>
        <p:spPr bwMode="auto">
          <a:xfrm>
            <a:off x="3873500" y="4627563"/>
            <a:ext cx="3482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2400">
                <a:latin typeface="楷体_GB2312" pitchFamily="1" charset="-122"/>
              </a:rPr>
              <a:t>150 </a:t>
            </a:r>
            <a:r>
              <a:rPr lang="en-US" altLang="en-US"/>
              <a:t>÷</a:t>
            </a:r>
            <a:r>
              <a:rPr lang="en-US" altLang="zh-CN"/>
              <a:t> </a:t>
            </a:r>
            <a:r>
              <a:rPr lang="en-US" altLang="zh-CN" sz="2400">
                <a:latin typeface="楷体_GB2312" pitchFamily="1" charset="-122"/>
              </a:rPr>
              <a:t>3 = </a:t>
            </a:r>
            <a:r>
              <a:rPr lang="en-US" altLang="zh-CN" sz="2400">
                <a:solidFill>
                  <a:srgbClr val="FF0000"/>
                </a:solidFill>
                <a:latin typeface="楷体_GB2312" pitchFamily="1" charset="-122"/>
              </a:rPr>
              <a:t>50</a:t>
            </a:r>
            <a:r>
              <a:rPr lang="zh-CN" altLang="en-US" sz="2400"/>
              <a:t> </a:t>
            </a:r>
          </a:p>
        </p:txBody>
      </p:sp>
      <p:sp>
        <p:nvSpPr>
          <p:cNvPr id="11296" name="矩形 21"/>
          <p:cNvSpPr>
            <a:spLocks noChangeArrowheads="1"/>
          </p:cNvSpPr>
          <p:nvPr/>
        </p:nvSpPr>
        <p:spPr bwMode="auto">
          <a:xfrm>
            <a:off x="3416300" y="5059363"/>
            <a:ext cx="4406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2400">
                <a:latin typeface="楷体_GB2312" pitchFamily="1" charset="-122"/>
              </a:rPr>
              <a:t>200 </a:t>
            </a:r>
            <a:r>
              <a:rPr lang="en-US" altLang="en-US"/>
              <a:t>÷</a:t>
            </a:r>
            <a:r>
              <a:rPr lang="en-US" altLang="zh-CN"/>
              <a:t> </a:t>
            </a:r>
            <a:r>
              <a:rPr lang="en-US" altLang="zh-CN" sz="2400">
                <a:latin typeface="楷体_GB2312" pitchFamily="1" charset="-122"/>
              </a:rPr>
              <a:t>4 = </a:t>
            </a:r>
            <a:r>
              <a:rPr lang="en-US" altLang="zh-CN" sz="2400">
                <a:solidFill>
                  <a:srgbClr val="FF0000"/>
                </a:solidFill>
                <a:latin typeface="楷体_GB2312" pitchFamily="1" charset="-122"/>
              </a:rPr>
              <a:t>50</a:t>
            </a:r>
            <a:r>
              <a:rPr lang="zh-CN" altLang="en-US" sz="2400"/>
              <a:t> </a:t>
            </a:r>
          </a:p>
        </p:txBody>
      </p:sp>
      <p:grpSp>
        <p:nvGrpSpPr>
          <p:cNvPr id="2" name="Group 45"/>
          <p:cNvGrpSpPr/>
          <p:nvPr/>
        </p:nvGrpSpPr>
        <p:grpSpPr bwMode="auto">
          <a:xfrm>
            <a:off x="458788" y="1643063"/>
            <a:ext cx="2327275" cy="1930400"/>
            <a:chOff x="0" y="0"/>
            <a:chExt cx="2426929" cy="1929721"/>
          </a:xfrm>
        </p:grpSpPr>
        <p:pic>
          <p:nvPicPr>
            <p:cNvPr id="17424" name="Picture 56" descr="C:\Users\ZHN\Desktop\徐爱琴\图片2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895"/>
              <a:ext cx="2426929" cy="1928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25" name="Rectangle 12"/>
            <p:cNvSpPr>
              <a:spLocks noChangeArrowheads="1"/>
            </p:cNvSpPr>
            <p:nvPr/>
          </p:nvSpPr>
          <p:spPr bwMode="auto">
            <a:xfrm>
              <a:off x="436594" y="1000125"/>
              <a:ext cx="1714500" cy="830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>
                <a:buFont typeface="Arial" panose="020B0604020202020204" pitchFamily="34" charset="0"/>
                <a:buNone/>
              </a:pPr>
              <a:r>
                <a:rPr lang="zh-CN" altLang="en-US" sz="2400"/>
                <a:t>后</a:t>
              </a:r>
              <a:r>
                <a:rPr lang="en-US" altLang="zh-CN" sz="2400">
                  <a:latin typeface="楷体_GB2312" pitchFamily="1" charset="-122"/>
                </a:rPr>
                <a:t>4</a:t>
              </a:r>
              <a:r>
                <a:rPr lang="zh-CN" altLang="en-US" sz="2400"/>
                <a:t>天加工</a:t>
              </a:r>
              <a:endParaRPr lang="en-US" sz="2400"/>
            </a:p>
            <a:p>
              <a:pPr algn="ctr">
                <a:buFont typeface="Arial" panose="020B0604020202020204" pitchFamily="34" charset="0"/>
                <a:buNone/>
              </a:pPr>
              <a:r>
                <a:rPr lang="zh-CN" altLang="en-US" sz="2400"/>
                <a:t>了</a:t>
              </a:r>
              <a:r>
                <a:rPr lang="en-US" altLang="zh-CN" sz="2400">
                  <a:latin typeface="楷体_GB2312" pitchFamily="1" charset="-122"/>
                </a:rPr>
                <a:t>200</a:t>
              </a:r>
              <a:r>
                <a:rPr lang="zh-CN" altLang="en-US" sz="2400"/>
                <a:t>个。</a:t>
              </a:r>
              <a:endParaRPr lang="zh-CN" altLang="en-US" sz="3200"/>
            </a:p>
          </p:txBody>
        </p:sp>
        <p:sp>
          <p:nvSpPr>
            <p:cNvPr id="17426" name="矩形 12"/>
            <p:cNvSpPr>
              <a:spLocks noChangeArrowheads="1"/>
            </p:cNvSpPr>
            <p:nvPr/>
          </p:nvSpPr>
          <p:spPr bwMode="auto">
            <a:xfrm>
              <a:off x="458819" y="0"/>
              <a:ext cx="1660525" cy="830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zh-CN" altLang="en-US" sz="2400"/>
                <a:t>前</a:t>
              </a:r>
              <a:r>
                <a:rPr lang="en-US" altLang="zh-CN" sz="2400">
                  <a:latin typeface="楷体_GB2312" pitchFamily="1" charset="-122"/>
                </a:rPr>
                <a:t>3</a:t>
              </a:r>
              <a:r>
                <a:rPr lang="zh-CN" altLang="en-US" sz="2400"/>
                <a:t>天加工</a:t>
              </a:r>
              <a:endParaRPr lang="en-US" sz="2400" b="0"/>
            </a:p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zh-CN" altLang="en-US" sz="2400" b="0"/>
                <a:t>了</a:t>
              </a:r>
              <a:r>
                <a:rPr lang="en-US" altLang="zh-CN" sz="2400">
                  <a:latin typeface="楷体_GB2312" pitchFamily="1" charset="-122"/>
                </a:rPr>
                <a:t>150</a:t>
              </a:r>
              <a:r>
                <a:rPr lang="zh-CN" altLang="en-US" sz="2400" b="0"/>
                <a:t>个， </a:t>
              </a:r>
              <a:endParaRPr lang="zh-CN" altLang="en-US" sz="2400" b="0"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1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8" grpId="0" autoUpdateAnimBg="0"/>
      <p:bldP spid="11289" grpId="0" autoUpdateAnimBg="0"/>
      <p:bldP spid="11290" grpId="0" autoUpdateAnimBg="0"/>
      <p:bldP spid="11291" grpId="0" autoUpdateAnimBg="0"/>
      <p:bldP spid="11292" grpId="0" autoUpdateAnimBg="0"/>
      <p:bldP spid="11293" grpId="0" autoUpdateAnimBg="0"/>
      <p:bldP spid="11294" grpId="0" autoUpdateAnimBg="0"/>
      <p:bldP spid="11295" grpId="0" autoUpdateAnimBg="0"/>
      <p:bldP spid="11296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ChangeArrowheads="1"/>
          </p:cNvSpPr>
          <p:nvPr/>
        </p:nvSpPr>
        <p:spPr bwMode="auto">
          <a:xfrm>
            <a:off x="539750" y="539750"/>
            <a:ext cx="3238500" cy="5397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1" charset="-122"/>
              </a:rPr>
              <a:t>三、自主练习</a:t>
            </a:r>
            <a:r>
              <a:rPr lang="zh-CN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1" charset="-122"/>
              </a:rPr>
              <a:t>        </a:t>
            </a:r>
          </a:p>
        </p:txBody>
      </p:sp>
      <p:pic>
        <p:nvPicPr>
          <p:cNvPr id="18435" name="Picture 19" descr="C:\Documents and Settings\pub\Desktop\新ppt\返回首页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388350" y="6556375"/>
            <a:ext cx="7556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Box 10"/>
          <p:cNvSpPr txBox="1">
            <a:spLocks noChangeArrowheads="1"/>
          </p:cNvSpPr>
          <p:nvPr/>
        </p:nvSpPr>
        <p:spPr bwMode="auto">
          <a:xfrm>
            <a:off x="528638" y="1341438"/>
            <a:ext cx="71389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400" dirty="0">
                <a:latin typeface="楷体_GB2312" pitchFamily="1" charset="-122"/>
              </a:rPr>
              <a:t>1.声音在空气中的传播情况如下表。</a:t>
            </a:r>
          </a:p>
        </p:txBody>
      </p:sp>
      <p:graphicFrame>
        <p:nvGraphicFramePr>
          <p:cNvPr id="10297" name="Group 57"/>
          <p:cNvGraphicFramePr>
            <a:graphicFrameLocks noGrp="1"/>
          </p:cNvGraphicFramePr>
          <p:nvPr/>
        </p:nvGraphicFramePr>
        <p:xfrm>
          <a:off x="900113" y="1844675"/>
          <a:ext cx="7535862" cy="914400"/>
        </p:xfrm>
        <a:graphic>
          <a:graphicData uri="http://schemas.openxmlformats.org/drawingml/2006/table">
            <a:tbl>
              <a:tblPr/>
              <a:tblGrid>
                <a:gridCol w="1590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48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0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48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48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07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890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000"/>
                        </a:buClr>
                        <a:buSzTx/>
                        <a:buFont typeface="+mj-ea"/>
                        <a:buNone/>
                      </a:pP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 </a:t>
                      </a: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1" charset="-122"/>
                          <a:ea typeface="楷体_GB2312" pitchFamily="1" charset="-122"/>
                        </a:rPr>
                        <a:t>时间（秒）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000"/>
                        </a:buClr>
                        <a:buSzTx/>
                        <a:buFont typeface="+mj-ea"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1" charset="-122"/>
                          <a:ea typeface="楷体_GB2312" pitchFamily="1" charset="-122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000"/>
                        </a:buClr>
                        <a:buSzTx/>
                        <a:buFont typeface="+mj-ea"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1" charset="-122"/>
                          <a:ea typeface="楷体_GB2312" pitchFamily="1" charset="-122"/>
                        </a:rPr>
                        <a:t>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000"/>
                        </a:buClr>
                        <a:buSzTx/>
                        <a:buFont typeface="+mj-ea"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1" charset="-122"/>
                          <a:ea typeface="楷体_GB2312" pitchFamily="1" charset="-122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000"/>
                        </a:buClr>
                        <a:buSzTx/>
                        <a:buFont typeface="+mj-ea"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1" charset="-122"/>
                          <a:ea typeface="楷体_GB2312" pitchFamily="1" charset="-122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000"/>
                        </a:buClr>
                        <a:buSzTx/>
                        <a:buFont typeface="+mj-ea"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1" charset="-122"/>
                          <a:ea typeface="楷体_GB2312" pitchFamily="1" charset="-122"/>
                        </a:rPr>
                        <a:t> 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000"/>
                        </a:buClr>
                        <a:buSzTx/>
                        <a:buFont typeface="+mj-ea"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1" charset="-122"/>
                          <a:ea typeface="楷体_GB2312" pitchFamily="1" charset="-122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000"/>
                        </a:buClr>
                        <a:buSzTx/>
                        <a:buFont typeface="+mj-ea"/>
                        <a:buNone/>
                      </a:pP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 </a:t>
                      </a: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楷体_GB2312" pitchFamily="1" charset="-122"/>
                        </a:rPr>
                        <a:t>距离</a:t>
                      </a: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1" charset="-122"/>
                          <a:ea typeface="楷体_GB2312" pitchFamily="1" charset="-122"/>
                        </a:rPr>
                        <a:t>（米</a:t>
                      </a: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）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000"/>
                        </a:buClr>
                        <a:buSzTx/>
                        <a:buFont typeface="+mj-ea"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1" charset="-122"/>
                          <a:ea typeface="楷体_GB2312" pitchFamily="1" charset="-122"/>
                        </a:rPr>
                        <a:t>340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000"/>
                        </a:buClr>
                        <a:buSzTx/>
                        <a:buFont typeface="+mj-ea"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1" charset="-122"/>
                          <a:ea typeface="楷体_GB2312" pitchFamily="1" charset="-122"/>
                        </a:rPr>
                        <a:t>680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000"/>
                        </a:buClr>
                        <a:buSzTx/>
                        <a:buFont typeface="+mj-ea"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1" charset="-122"/>
                          <a:ea typeface="楷体_GB2312" pitchFamily="1" charset="-122"/>
                        </a:rPr>
                        <a:t>1020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000"/>
                        </a:buClr>
                        <a:buSzTx/>
                        <a:buFont typeface="+mj-ea"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1" charset="-122"/>
                          <a:ea typeface="楷体_GB2312" pitchFamily="1" charset="-122"/>
                        </a:rPr>
                        <a:t>1360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000"/>
                        </a:buClr>
                        <a:buSzTx/>
                        <a:buFont typeface="+mj-ea"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1" charset="-122"/>
                          <a:ea typeface="楷体_GB2312" pitchFamily="1" charset="-122"/>
                        </a:rPr>
                        <a:t> 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000"/>
                        </a:buClr>
                        <a:buSzTx/>
                        <a:buFont typeface="+mj-ea"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1" charset="-122"/>
                          <a:ea typeface="楷体_GB2312" pitchFamily="1" charset="-122"/>
                        </a:rPr>
                        <a:t>3400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2" name="Group 85"/>
          <p:cNvGrpSpPr/>
          <p:nvPr/>
        </p:nvGrpSpPr>
        <p:grpSpPr bwMode="auto">
          <a:xfrm>
            <a:off x="1539875" y="3357563"/>
            <a:ext cx="1304925" cy="814387"/>
            <a:chOff x="741" y="2478"/>
            <a:chExt cx="822" cy="513"/>
          </a:xfrm>
        </p:grpSpPr>
        <p:sp>
          <p:nvSpPr>
            <p:cNvPr id="18498" name="矩形 14"/>
            <p:cNvSpPr>
              <a:spLocks noChangeArrowheads="1"/>
            </p:cNvSpPr>
            <p:nvPr/>
          </p:nvSpPr>
          <p:spPr bwMode="auto">
            <a:xfrm>
              <a:off x="1063" y="2598"/>
              <a:ext cx="50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342900" indent="-342900" algn="ctr" eaLnBrk="1" hangingPunct="1">
                <a:buClr>
                  <a:srgbClr val="FFC000"/>
                </a:buClr>
                <a:buFont typeface="Arial" panose="020B0604020202020204" pitchFamily="34" charset="0"/>
                <a:buNone/>
              </a:pPr>
              <a:r>
                <a:rPr lang="en-US" altLang="zh-CN" sz="2400">
                  <a:solidFill>
                    <a:srgbClr val="FF0000"/>
                  </a:solidFill>
                  <a:latin typeface="楷体_GB2312" pitchFamily="1" charset="-122"/>
                </a:rPr>
                <a:t>=340</a:t>
              </a:r>
              <a:endParaRPr lang="zh-CN" altLang="en-US" sz="2400">
                <a:solidFill>
                  <a:srgbClr val="FF0000"/>
                </a:solidFill>
                <a:latin typeface="楷体_GB2312" pitchFamily="1" charset="-122"/>
              </a:endParaRPr>
            </a:p>
          </p:txBody>
        </p:sp>
        <p:sp>
          <p:nvSpPr>
            <p:cNvPr id="18499" name="Text Box 41"/>
            <p:cNvSpPr txBox="1">
              <a:spLocks noChangeArrowheads="1"/>
            </p:cNvSpPr>
            <p:nvPr/>
          </p:nvSpPr>
          <p:spPr bwMode="auto">
            <a:xfrm>
              <a:off x="741" y="2478"/>
              <a:ext cx="45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2400">
                  <a:solidFill>
                    <a:srgbClr val="FF0000"/>
                  </a:solidFill>
                  <a:latin typeface="楷体_GB2312" pitchFamily="1" charset="-122"/>
                </a:rPr>
                <a:t>340</a:t>
              </a:r>
            </a:p>
          </p:txBody>
        </p:sp>
        <p:sp>
          <p:nvSpPr>
            <p:cNvPr id="18500" name="Text Box 42"/>
            <p:cNvSpPr txBox="1">
              <a:spLocks noChangeArrowheads="1"/>
            </p:cNvSpPr>
            <p:nvPr/>
          </p:nvSpPr>
          <p:spPr bwMode="auto">
            <a:xfrm>
              <a:off x="846" y="2703"/>
              <a:ext cx="45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2400">
                  <a:solidFill>
                    <a:srgbClr val="FF0000"/>
                  </a:solidFill>
                  <a:latin typeface="楷体_GB2312" pitchFamily="1" charset="-122"/>
                </a:rPr>
                <a:t>1 </a:t>
              </a:r>
            </a:p>
          </p:txBody>
        </p:sp>
        <p:sp>
          <p:nvSpPr>
            <p:cNvPr id="18501" name="Line 43"/>
            <p:cNvSpPr>
              <a:spLocks noChangeShapeType="1"/>
            </p:cNvSpPr>
            <p:nvPr/>
          </p:nvSpPr>
          <p:spPr bwMode="auto">
            <a:xfrm>
              <a:off x="798" y="2766"/>
              <a:ext cx="249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3" name="Group 87"/>
          <p:cNvGrpSpPr/>
          <p:nvPr/>
        </p:nvGrpSpPr>
        <p:grpSpPr bwMode="auto">
          <a:xfrm>
            <a:off x="5057775" y="3357563"/>
            <a:ext cx="1458913" cy="858837"/>
            <a:chOff x="2821" y="2478"/>
            <a:chExt cx="919" cy="541"/>
          </a:xfrm>
        </p:grpSpPr>
        <p:sp>
          <p:nvSpPr>
            <p:cNvPr id="18494" name="矩形 20"/>
            <p:cNvSpPr>
              <a:spLocks noChangeArrowheads="1"/>
            </p:cNvSpPr>
            <p:nvPr/>
          </p:nvSpPr>
          <p:spPr bwMode="auto">
            <a:xfrm>
              <a:off x="3240" y="2598"/>
              <a:ext cx="50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342900" indent="-342900" algn="ctr" eaLnBrk="1" hangingPunct="1">
                <a:buClr>
                  <a:srgbClr val="FFC000"/>
                </a:buClr>
                <a:buFont typeface="Arial" panose="020B0604020202020204" pitchFamily="34" charset="0"/>
                <a:buNone/>
              </a:pPr>
              <a:r>
                <a:rPr lang="en-US" altLang="zh-CN" sz="2400">
                  <a:solidFill>
                    <a:srgbClr val="FF0000"/>
                  </a:solidFill>
                  <a:latin typeface="楷体_GB2312" pitchFamily="1" charset="-122"/>
                </a:rPr>
                <a:t>=340</a:t>
              </a:r>
              <a:endParaRPr lang="zh-CN" altLang="en-US" sz="2400">
                <a:solidFill>
                  <a:srgbClr val="FF0000"/>
                </a:solidFill>
                <a:latin typeface="楷体_GB2312" pitchFamily="1" charset="-122"/>
              </a:endParaRPr>
            </a:p>
          </p:txBody>
        </p:sp>
        <p:sp>
          <p:nvSpPr>
            <p:cNvPr id="18495" name="Text Box 45"/>
            <p:cNvSpPr txBox="1">
              <a:spLocks noChangeArrowheads="1"/>
            </p:cNvSpPr>
            <p:nvPr/>
          </p:nvSpPr>
          <p:spPr bwMode="auto">
            <a:xfrm>
              <a:off x="2821" y="2478"/>
              <a:ext cx="60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2400">
                  <a:solidFill>
                    <a:srgbClr val="FF0000"/>
                  </a:solidFill>
                  <a:latin typeface="楷体_GB2312" pitchFamily="1" charset="-122"/>
                </a:rPr>
                <a:t>1020</a:t>
              </a:r>
            </a:p>
          </p:txBody>
        </p:sp>
        <p:sp>
          <p:nvSpPr>
            <p:cNvPr id="18496" name="Text Box 46"/>
            <p:cNvSpPr txBox="1">
              <a:spLocks noChangeArrowheads="1"/>
            </p:cNvSpPr>
            <p:nvPr/>
          </p:nvSpPr>
          <p:spPr bwMode="auto">
            <a:xfrm>
              <a:off x="2926" y="2731"/>
              <a:ext cx="45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2400">
                  <a:solidFill>
                    <a:srgbClr val="FF0000"/>
                  </a:solidFill>
                  <a:latin typeface="楷体_GB2312" pitchFamily="1" charset="-122"/>
                </a:rPr>
                <a:t>3 </a:t>
              </a:r>
            </a:p>
          </p:txBody>
        </p:sp>
        <p:sp>
          <p:nvSpPr>
            <p:cNvPr id="18497" name="Line 47"/>
            <p:cNvSpPr>
              <a:spLocks noChangeShapeType="1"/>
            </p:cNvSpPr>
            <p:nvPr/>
          </p:nvSpPr>
          <p:spPr bwMode="auto">
            <a:xfrm>
              <a:off x="2890" y="2768"/>
              <a:ext cx="353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4" name="Group 86"/>
          <p:cNvGrpSpPr/>
          <p:nvPr/>
        </p:nvGrpSpPr>
        <p:grpSpPr bwMode="auto">
          <a:xfrm>
            <a:off x="3292475" y="3357563"/>
            <a:ext cx="1352550" cy="839787"/>
            <a:chOff x="1799" y="2478"/>
            <a:chExt cx="852" cy="529"/>
          </a:xfrm>
        </p:grpSpPr>
        <p:sp>
          <p:nvSpPr>
            <p:cNvPr id="18490" name="矩形 17"/>
            <p:cNvSpPr>
              <a:spLocks noChangeArrowheads="1"/>
            </p:cNvSpPr>
            <p:nvPr/>
          </p:nvSpPr>
          <p:spPr bwMode="auto">
            <a:xfrm>
              <a:off x="2151" y="2598"/>
              <a:ext cx="50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342900" indent="-342900" algn="ctr" eaLnBrk="1" hangingPunct="1">
                <a:buClr>
                  <a:srgbClr val="FFC000"/>
                </a:buClr>
                <a:buFont typeface="Arial" panose="020B0604020202020204" pitchFamily="34" charset="0"/>
                <a:buNone/>
              </a:pPr>
              <a:r>
                <a:rPr lang="en-US" altLang="zh-CN" sz="2400">
                  <a:solidFill>
                    <a:srgbClr val="FF0000"/>
                  </a:solidFill>
                  <a:latin typeface="楷体_GB2312" pitchFamily="1" charset="-122"/>
                </a:rPr>
                <a:t>=340</a:t>
              </a:r>
              <a:endParaRPr lang="zh-CN" altLang="en-US" sz="2400">
                <a:solidFill>
                  <a:srgbClr val="FF0000"/>
                </a:solidFill>
                <a:latin typeface="楷体_GB2312" pitchFamily="1" charset="-122"/>
              </a:endParaRPr>
            </a:p>
          </p:txBody>
        </p:sp>
        <p:sp>
          <p:nvSpPr>
            <p:cNvPr id="18491" name="Text Box 49"/>
            <p:cNvSpPr txBox="1">
              <a:spLocks noChangeArrowheads="1"/>
            </p:cNvSpPr>
            <p:nvPr/>
          </p:nvSpPr>
          <p:spPr bwMode="auto">
            <a:xfrm>
              <a:off x="1799" y="2478"/>
              <a:ext cx="45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2400">
                  <a:solidFill>
                    <a:srgbClr val="FF0000"/>
                  </a:solidFill>
                  <a:latin typeface="楷体_GB2312" pitchFamily="1" charset="-122"/>
                </a:rPr>
                <a:t>680</a:t>
              </a:r>
            </a:p>
          </p:txBody>
        </p:sp>
        <p:sp>
          <p:nvSpPr>
            <p:cNvPr id="18492" name="Text Box 50"/>
            <p:cNvSpPr txBox="1">
              <a:spLocks noChangeArrowheads="1"/>
            </p:cNvSpPr>
            <p:nvPr/>
          </p:nvSpPr>
          <p:spPr bwMode="auto">
            <a:xfrm>
              <a:off x="1868" y="2719"/>
              <a:ext cx="45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2400">
                  <a:solidFill>
                    <a:srgbClr val="FF0000"/>
                  </a:solidFill>
                  <a:latin typeface="楷体_GB2312" pitchFamily="1" charset="-122"/>
                </a:rPr>
                <a:t>2 </a:t>
              </a:r>
            </a:p>
          </p:txBody>
        </p:sp>
        <p:sp>
          <p:nvSpPr>
            <p:cNvPr id="18493" name="Line 51"/>
            <p:cNvSpPr>
              <a:spLocks noChangeShapeType="1"/>
            </p:cNvSpPr>
            <p:nvPr/>
          </p:nvSpPr>
          <p:spPr bwMode="auto">
            <a:xfrm>
              <a:off x="1860" y="2768"/>
              <a:ext cx="294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5" name="Group 88"/>
          <p:cNvGrpSpPr/>
          <p:nvPr/>
        </p:nvGrpSpPr>
        <p:grpSpPr bwMode="auto">
          <a:xfrm>
            <a:off x="6797675" y="3357563"/>
            <a:ext cx="1519238" cy="855662"/>
            <a:chOff x="3781" y="2478"/>
            <a:chExt cx="957" cy="539"/>
          </a:xfrm>
        </p:grpSpPr>
        <p:sp>
          <p:nvSpPr>
            <p:cNvPr id="18486" name="矩形 23"/>
            <p:cNvSpPr>
              <a:spLocks noChangeArrowheads="1"/>
            </p:cNvSpPr>
            <p:nvPr/>
          </p:nvSpPr>
          <p:spPr bwMode="auto">
            <a:xfrm>
              <a:off x="4238" y="2596"/>
              <a:ext cx="50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342900" indent="-342900" algn="ctr" eaLnBrk="1" hangingPunct="1">
                <a:buClr>
                  <a:srgbClr val="FFC000"/>
                </a:buClr>
                <a:buFont typeface="Arial" panose="020B0604020202020204" pitchFamily="34" charset="0"/>
                <a:buNone/>
              </a:pPr>
              <a:r>
                <a:rPr lang="en-US" altLang="zh-CN" sz="2400">
                  <a:solidFill>
                    <a:srgbClr val="FF0000"/>
                  </a:solidFill>
                  <a:latin typeface="楷体_GB2312" pitchFamily="1" charset="-122"/>
                </a:rPr>
                <a:t>=340</a:t>
              </a:r>
              <a:endParaRPr lang="zh-CN" altLang="en-US" sz="2400">
                <a:solidFill>
                  <a:srgbClr val="FF0000"/>
                </a:solidFill>
                <a:latin typeface="楷体_GB2312" pitchFamily="1" charset="-122"/>
              </a:endParaRPr>
            </a:p>
          </p:txBody>
        </p:sp>
        <p:sp>
          <p:nvSpPr>
            <p:cNvPr id="18487" name="Text Box 53"/>
            <p:cNvSpPr txBox="1">
              <a:spLocks noChangeArrowheads="1"/>
            </p:cNvSpPr>
            <p:nvPr/>
          </p:nvSpPr>
          <p:spPr bwMode="auto">
            <a:xfrm>
              <a:off x="3781" y="2478"/>
              <a:ext cx="86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2400">
                  <a:solidFill>
                    <a:srgbClr val="FF0000"/>
                  </a:solidFill>
                  <a:latin typeface="楷体_GB2312" pitchFamily="1" charset="-122"/>
                </a:rPr>
                <a:t>1360</a:t>
              </a:r>
            </a:p>
          </p:txBody>
        </p:sp>
        <p:sp>
          <p:nvSpPr>
            <p:cNvPr id="18488" name="Text Box 54"/>
            <p:cNvSpPr txBox="1">
              <a:spLocks noChangeArrowheads="1"/>
            </p:cNvSpPr>
            <p:nvPr/>
          </p:nvSpPr>
          <p:spPr bwMode="auto">
            <a:xfrm>
              <a:off x="3886" y="2729"/>
              <a:ext cx="45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2400">
                  <a:solidFill>
                    <a:srgbClr val="FF0000"/>
                  </a:solidFill>
                  <a:latin typeface="楷体_GB2312" pitchFamily="1" charset="-122"/>
                </a:rPr>
                <a:t>4 </a:t>
              </a:r>
            </a:p>
          </p:txBody>
        </p:sp>
        <p:sp>
          <p:nvSpPr>
            <p:cNvPr id="18489" name="Line 55"/>
            <p:cNvSpPr>
              <a:spLocks noChangeShapeType="1"/>
            </p:cNvSpPr>
            <p:nvPr/>
          </p:nvSpPr>
          <p:spPr bwMode="auto">
            <a:xfrm>
              <a:off x="3833" y="2768"/>
              <a:ext cx="436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18467" name="Rectangle 81"/>
          <p:cNvSpPr>
            <a:spLocks noChangeArrowheads="1"/>
          </p:cNvSpPr>
          <p:nvPr/>
        </p:nvSpPr>
        <p:spPr bwMode="auto">
          <a:xfrm>
            <a:off x="704850" y="2852738"/>
            <a:ext cx="8261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2400" dirty="0">
                <a:latin typeface="楷体_GB2312" pitchFamily="1" charset="-122"/>
              </a:rPr>
              <a:t>（</a:t>
            </a:r>
            <a:r>
              <a:rPr lang="en-US" altLang="zh-CN" sz="2400" dirty="0">
                <a:latin typeface="楷体_GB2312" pitchFamily="1" charset="-122"/>
              </a:rPr>
              <a:t>1</a:t>
            </a:r>
            <a:r>
              <a:rPr lang="zh-CN" altLang="en-US" sz="2400" dirty="0">
                <a:latin typeface="楷体_GB2312" pitchFamily="1" charset="-122"/>
              </a:rPr>
              <a:t>）写出相对应的距离与时间的比，求出比值并比较大小。</a:t>
            </a:r>
          </a:p>
        </p:txBody>
      </p:sp>
      <p:sp>
        <p:nvSpPr>
          <p:cNvPr id="13421" name="Text Box 109"/>
          <p:cNvSpPr txBox="1">
            <a:spLocks noChangeArrowheads="1"/>
          </p:cNvSpPr>
          <p:nvPr/>
        </p:nvSpPr>
        <p:spPr bwMode="auto">
          <a:xfrm>
            <a:off x="5794375" y="4149725"/>
            <a:ext cx="3349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400">
                <a:solidFill>
                  <a:srgbClr val="FF0000"/>
                </a:solidFill>
              </a:rPr>
              <a:t>所有比值都相等。</a:t>
            </a:r>
          </a:p>
        </p:txBody>
      </p:sp>
      <p:sp>
        <p:nvSpPr>
          <p:cNvPr id="18469" name="Rectangle 52"/>
          <p:cNvSpPr>
            <a:spLocks noChangeArrowheads="1"/>
          </p:cNvSpPr>
          <p:nvPr/>
        </p:nvSpPr>
        <p:spPr bwMode="auto">
          <a:xfrm>
            <a:off x="727075" y="4292600"/>
            <a:ext cx="4908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400" dirty="0">
                <a:latin typeface="楷体_GB2312" pitchFamily="1" charset="-122"/>
              </a:rPr>
              <a:t>（</a:t>
            </a:r>
            <a:r>
              <a:rPr lang="en-US" altLang="zh-CN" sz="2400" dirty="0">
                <a:latin typeface="楷体_GB2312" pitchFamily="1" charset="-122"/>
              </a:rPr>
              <a:t>2</a:t>
            </a:r>
            <a:r>
              <a:rPr lang="zh-CN" altLang="en-US" sz="2400" dirty="0">
                <a:latin typeface="楷体_GB2312" pitchFamily="1" charset="-122"/>
              </a:rPr>
              <a:t>）说说这个比值所表示的意义。</a:t>
            </a:r>
          </a:p>
        </p:txBody>
      </p:sp>
      <p:sp>
        <p:nvSpPr>
          <p:cNvPr id="19509" name="Text Box 53"/>
          <p:cNvSpPr txBox="1">
            <a:spLocks noChangeArrowheads="1"/>
          </p:cNvSpPr>
          <p:nvPr/>
        </p:nvSpPr>
        <p:spPr bwMode="auto">
          <a:xfrm>
            <a:off x="1493838" y="4797425"/>
            <a:ext cx="5670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rgbClr val="DE0000"/>
                </a:solidFill>
              </a:rPr>
              <a:t>这个比值表示声音在空气中的传播速度。</a:t>
            </a:r>
          </a:p>
        </p:txBody>
      </p:sp>
      <p:sp>
        <p:nvSpPr>
          <p:cNvPr id="18471" name="Rectangle 52"/>
          <p:cNvSpPr>
            <a:spLocks noChangeArrowheads="1"/>
          </p:cNvSpPr>
          <p:nvPr/>
        </p:nvSpPr>
        <p:spPr bwMode="auto">
          <a:xfrm>
            <a:off x="722313" y="5300663"/>
            <a:ext cx="6432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400" dirty="0">
                <a:latin typeface="楷体_GB2312" pitchFamily="1" charset="-122"/>
              </a:rPr>
              <a:t>（</a:t>
            </a:r>
            <a:r>
              <a:rPr lang="en-US" altLang="zh-CN" sz="2400" dirty="0">
                <a:latin typeface="楷体_GB2312" pitchFamily="1" charset="-122"/>
              </a:rPr>
              <a:t>3</a:t>
            </a:r>
            <a:r>
              <a:rPr lang="zh-CN" altLang="en-US" sz="2400" dirty="0">
                <a:latin typeface="楷体_GB2312" pitchFamily="1" charset="-122"/>
              </a:rPr>
              <a:t>）表中的数据能组成比例吗？请写出几个。</a:t>
            </a:r>
          </a:p>
        </p:txBody>
      </p:sp>
      <p:sp>
        <p:nvSpPr>
          <p:cNvPr id="20536" name="Text Box 56"/>
          <p:cNvSpPr txBox="1">
            <a:spLocks noChangeArrowheads="1"/>
          </p:cNvSpPr>
          <p:nvPr/>
        </p:nvSpPr>
        <p:spPr bwMode="auto">
          <a:xfrm>
            <a:off x="1682750" y="5746750"/>
            <a:ext cx="719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FF0000"/>
                </a:solidFill>
                <a:latin typeface="楷体_GB2312" pitchFamily="1" charset="-122"/>
              </a:rPr>
              <a:t>340</a:t>
            </a:r>
          </a:p>
        </p:txBody>
      </p:sp>
      <p:sp>
        <p:nvSpPr>
          <p:cNvPr id="20537" name="Text Box 57"/>
          <p:cNvSpPr txBox="1">
            <a:spLocks noChangeArrowheads="1"/>
          </p:cNvSpPr>
          <p:nvPr/>
        </p:nvSpPr>
        <p:spPr bwMode="auto">
          <a:xfrm>
            <a:off x="1849438" y="6103938"/>
            <a:ext cx="7191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FF0000"/>
                </a:solidFill>
                <a:latin typeface="楷体_GB2312" pitchFamily="1" charset="-122"/>
              </a:rPr>
              <a:t>1 </a:t>
            </a:r>
          </a:p>
        </p:txBody>
      </p:sp>
      <p:sp>
        <p:nvSpPr>
          <p:cNvPr id="20538" name="Line 58"/>
          <p:cNvSpPr>
            <a:spLocks noChangeShapeType="1"/>
          </p:cNvSpPr>
          <p:nvPr/>
        </p:nvSpPr>
        <p:spPr bwMode="auto">
          <a:xfrm>
            <a:off x="1773238" y="6203950"/>
            <a:ext cx="395287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20541" name="Text Box 61"/>
          <p:cNvSpPr txBox="1">
            <a:spLocks noChangeArrowheads="1"/>
          </p:cNvSpPr>
          <p:nvPr/>
        </p:nvSpPr>
        <p:spPr bwMode="auto">
          <a:xfrm>
            <a:off x="2797175" y="5753100"/>
            <a:ext cx="719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FF0000"/>
                </a:solidFill>
                <a:latin typeface="楷体_GB2312" pitchFamily="1" charset="-122"/>
              </a:rPr>
              <a:t>680</a:t>
            </a:r>
          </a:p>
        </p:txBody>
      </p:sp>
      <p:sp>
        <p:nvSpPr>
          <p:cNvPr id="20542" name="Text Box 62"/>
          <p:cNvSpPr txBox="1">
            <a:spLocks noChangeArrowheads="1"/>
          </p:cNvSpPr>
          <p:nvPr/>
        </p:nvSpPr>
        <p:spPr bwMode="auto">
          <a:xfrm>
            <a:off x="2906713" y="6135688"/>
            <a:ext cx="7191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FF0000"/>
                </a:solidFill>
                <a:latin typeface="楷体_GB2312" pitchFamily="1" charset="-122"/>
              </a:rPr>
              <a:t>2 </a:t>
            </a:r>
          </a:p>
        </p:txBody>
      </p:sp>
      <p:sp>
        <p:nvSpPr>
          <p:cNvPr id="20543" name="Line 63"/>
          <p:cNvSpPr>
            <a:spLocks noChangeShapeType="1"/>
          </p:cNvSpPr>
          <p:nvPr/>
        </p:nvSpPr>
        <p:spPr bwMode="auto">
          <a:xfrm>
            <a:off x="2894013" y="6213475"/>
            <a:ext cx="466725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20546" name="Text Box 66"/>
          <p:cNvSpPr txBox="1">
            <a:spLocks noChangeArrowheads="1"/>
          </p:cNvSpPr>
          <p:nvPr/>
        </p:nvSpPr>
        <p:spPr bwMode="auto">
          <a:xfrm>
            <a:off x="4468813" y="5734050"/>
            <a:ext cx="955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FF0000"/>
                </a:solidFill>
                <a:latin typeface="楷体_GB2312" pitchFamily="1" charset="-122"/>
              </a:rPr>
              <a:t>1020</a:t>
            </a:r>
          </a:p>
        </p:txBody>
      </p:sp>
      <p:sp>
        <p:nvSpPr>
          <p:cNvPr id="20547" name="Text Box 67"/>
          <p:cNvSpPr txBox="1">
            <a:spLocks noChangeArrowheads="1"/>
          </p:cNvSpPr>
          <p:nvPr/>
        </p:nvSpPr>
        <p:spPr bwMode="auto">
          <a:xfrm>
            <a:off x="4635500" y="6135688"/>
            <a:ext cx="719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FF0000"/>
                </a:solidFill>
                <a:latin typeface="楷体_GB2312" pitchFamily="1" charset="-122"/>
              </a:rPr>
              <a:t>3 </a:t>
            </a:r>
          </a:p>
        </p:txBody>
      </p:sp>
      <p:sp>
        <p:nvSpPr>
          <p:cNvPr id="20548" name="Line 68"/>
          <p:cNvSpPr>
            <a:spLocks noChangeShapeType="1"/>
          </p:cNvSpPr>
          <p:nvPr/>
        </p:nvSpPr>
        <p:spPr bwMode="auto">
          <a:xfrm>
            <a:off x="4578350" y="6194425"/>
            <a:ext cx="560388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20556" name="Text Box 76"/>
          <p:cNvSpPr txBox="1">
            <a:spLocks noChangeArrowheads="1"/>
          </p:cNvSpPr>
          <p:nvPr/>
        </p:nvSpPr>
        <p:spPr bwMode="auto">
          <a:xfrm>
            <a:off x="5786438" y="5740400"/>
            <a:ext cx="1377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FF0000"/>
                </a:solidFill>
                <a:latin typeface="楷体_GB2312" pitchFamily="1" charset="-122"/>
              </a:rPr>
              <a:t>1360</a:t>
            </a:r>
          </a:p>
        </p:txBody>
      </p:sp>
      <p:sp>
        <p:nvSpPr>
          <p:cNvPr id="20557" name="Text Box 77"/>
          <p:cNvSpPr txBox="1">
            <a:spLocks noChangeArrowheads="1"/>
          </p:cNvSpPr>
          <p:nvPr/>
        </p:nvSpPr>
        <p:spPr bwMode="auto">
          <a:xfrm>
            <a:off x="5953125" y="6138863"/>
            <a:ext cx="719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FF0000"/>
                </a:solidFill>
                <a:latin typeface="楷体_GB2312" pitchFamily="1" charset="-122"/>
              </a:rPr>
              <a:t>4 </a:t>
            </a:r>
          </a:p>
        </p:txBody>
      </p:sp>
      <p:sp>
        <p:nvSpPr>
          <p:cNvPr id="20558" name="Line 78"/>
          <p:cNvSpPr>
            <a:spLocks noChangeShapeType="1"/>
          </p:cNvSpPr>
          <p:nvPr/>
        </p:nvSpPr>
        <p:spPr bwMode="auto">
          <a:xfrm>
            <a:off x="5868988" y="6200775"/>
            <a:ext cx="69215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20569" name="Text Box 89"/>
          <p:cNvSpPr txBox="1">
            <a:spLocks noChangeArrowheads="1"/>
          </p:cNvSpPr>
          <p:nvPr/>
        </p:nvSpPr>
        <p:spPr bwMode="auto">
          <a:xfrm>
            <a:off x="2330450" y="596582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DE0000"/>
                </a:solidFill>
                <a:latin typeface="楷体_GB2312" pitchFamily="1" charset="-122"/>
              </a:rPr>
              <a:t>=</a:t>
            </a:r>
          </a:p>
        </p:txBody>
      </p:sp>
      <p:sp>
        <p:nvSpPr>
          <p:cNvPr id="20571" name="Text Box 91"/>
          <p:cNvSpPr txBox="1">
            <a:spLocks noChangeArrowheads="1"/>
          </p:cNvSpPr>
          <p:nvPr/>
        </p:nvSpPr>
        <p:spPr bwMode="auto">
          <a:xfrm>
            <a:off x="5327650" y="5919788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DE0000"/>
                </a:solidFill>
                <a:latin typeface="楷体_GB2312" pitchFamily="1" charset="-122"/>
              </a:rPr>
              <a:t>=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0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0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0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0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0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0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0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0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0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0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0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0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0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21" grpId="0"/>
      <p:bldP spid="19509" grpId="0"/>
      <p:bldP spid="20536" grpId="0"/>
      <p:bldP spid="20537" grpId="0"/>
      <p:bldP spid="20538" grpId="0" animBg="1"/>
      <p:bldP spid="20541" grpId="0"/>
      <p:bldP spid="20542" grpId="0"/>
      <p:bldP spid="20543" grpId="0" animBg="1"/>
      <p:bldP spid="20546" grpId="0"/>
      <p:bldP spid="20547" grpId="0"/>
      <p:bldP spid="20548" grpId="0" animBg="1"/>
      <p:bldP spid="20556" grpId="0"/>
      <p:bldP spid="20557" grpId="0"/>
      <p:bldP spid="20558" grpId="0" animBg="1"/>
      <p:bldP spid="20569" grpId="0"/>
      <p:bldP spid="2057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2" name="Group 2"/>
          <p:cNvGrpSpPr/>
          <p:nvPr/>
        </p:nvGrpSpPr>
        <p:grpSpPr bwMode="auto">
          <a:xfrm>
            <a:off x="755650" y="2349500"/>
            <a:ext cx="7200900" cy="1439863"/>
            <a:chOff x="0" y="0"/>
            <a:chExt cx="11340" cy="2268"/>
          </a:xfrm>
        </p:grpSpPr>
        <p:sp>
          <p:nvSpPr>
            <p:cNvPr id="1087" name="AutoShape 3"/>
            <p:cNvSpPr>
              <a:spLocks noChangeArrowheads="1"/>
            </p:cNvSpPr>
            <p:nvPr/>
          </p:nvSpPr>
          <p:spPr bwMode="auto">
            <a:xfrm>
              <a:off x="568" y="0"/>
              <a:ext cx="10772" cy="2268"/>
            </a:xfrm>
            <a:prstGeom prst="roundRect">
              <a:avLst>
                <a:gd name="adj" fmla="val 16667"/>
              </a:avLst>
            </a:pr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 b="0">
                <a:ea typeface="宋体" panose="02010600030101010101" pitchFamily="2" charset="-122"/>
              </a:endParaRPr>
            </a:p>
          </p:txBody>
        </p:sp>
        <p:sp>
          <p:nvSpPr>
            <p:cNvPr id="1088" name="Text Box 4"/>
            <p:cNvSpPr txBox="1">
              <a:spLocks noChangeArrowheads="1"/>
            </p:cNvSpPr>
            <p:nvPr/>
          </p:nvSpPr>
          <p:spPr bwMode="auto">
            <a:xfrm>
              <a:off x="0" y="203"/>
              <a:ext cx="3290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2400" b="0">
                  <a:latin typeface="楷体_GB2312" pitchFamily="1" charset="-122"/>
                </a:rPr>
                <a:t>6:9</a:t>
              </a:r>
            </a:p>
          </p:txBody>
        </p:sp>
        <p:sp>
          <p:nvSpPr>
            <p:cNvPr id="1089" name="Text Box 5"/>
            <p:cNvSpPr txBox="1">
              <a:spLocks noChangeArrowheads="1"/>
            </p:cNvSpPr>
            <p:nvPr/>
          </p:nvSpPr>
          <p:spPr bwMode="auto">
            <a:xfrm>
              <a:off x="225" y="1110"/>
              <a:ext cx="3290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2400" b="0">
                  <a:latin typeface="楷体_GB2312" pitchFamily="1" charset="-122"/>
                </a:rPr>
                <a:t>14:20</a:t>
              </a:r>
            </a:p>
          </p:txBody>
        </p:sp>
        <p:sp>
          <p:nvSpPr>
            <p:cNvPr id="1090" name="Text Box 6"/>
            <p:cNvSpPr txBox="1">
              <a:spLocks noChangeArrowheads="1"/>
            </p:cNvSpPr>
            <p:nvPr/>
          </p:nvSpPr>
          <p:spPr bwMode="auto">
            <a:xfrm>
              <a:off x="5240" y="280"/>
              <a:ext cx="3290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2400">
                  <a:latin typeface="楷体_GB2312" pitchFamily="1" charset="-122"/>
                </a:rPr>
                <a:t>:</a:t>
              </a:r>
            </a:p>
          </p:txBody>
        </p:sp>
        <p:sp>
          <p:nvSpPr>
            <p:cNvPr id="1091" name="Text Box 7"/>
            <p:cNvSpPr txBox="1">
              <a:spLocks noChangeArrowheads="1"/>
            </p:cNvSpPr>
            <p:nvPr/>
          </p:nvSpPr>
          <p:spPr bwMode="auto">
            <a:xfrm>
              <a:off x="2720" y="255"/>
              <a:ext cx="3290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2400" b="0">
                  <a:latin typeface="楷体_GB2312" pitchFamily="1" charset="-122"/>
                </a:rPr>
                <a:t>2.8:4</a:t>
              </a:r>
              <a:r>
                <a:rPr lang="en-US" altLang="zh-CN" sz="2400">
                  <a:latin typeface="楷体_GB2312" pitchFamily="1" charset="-122"/>
                </a:rPr>
                <a:t>   </a:t>
              </a:r>
            </a:p>
          </p:txBody>
        </p:sp>
        <p:sp>
          <p:nvSpPr>
            <p:cNvPr id="1092" name="Text Box 8"/>
            <p:cNvSpPr txBox="1">
              <a:spLocks noChangeArrowheads="1"/>
            </p:cNvSpPr>
            <p:nvPr/>
          </p:nvSpPr>
          <p:spPr bwMode="auto">
            <a:xfrm>
              <a:off x="5383" y="1223"/>
              <a:ext cx="3290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2400" b="0">
                  <a:latin typeface="楷体_GB2312" pitchFamily="1" charset="-122"/>
                </a:rPr>
                <a:t>0.4:0.5</a:t>
              </a:r>
            </a:p>
          </p:txBody>
        </p:sp>
        <p:sp>
          <p:nvSpPr>
            <p:cNvPr id="1093" name="Text Box 9"/>
            <p:cNvSpPr txBox="1">
              <a:spLocks noChangeArrowheads="1"/>
            </p:cNvSpPr>
            <p:nvPr/>
          </p:nvSpPr>
          <p:spPr bwMode="auto">
            <a:xfrm>
              <a:off x="8028" y="1248"/>
              <a:ext cx="3290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2400" b="0">
                  <a:latin typeface="楷体_GB2312" pitchFamily="1" charset="-122"/>
                </a:rPr>
                <a:t>0.9:1.2</a:t>
              </a:r>
            </a:p>
          </p:txBody>
        </p:sp>
        <p:sp>
          <p:nvSpPr>
            <p:cNvPr id="1094" name="Text Box 10"/>
            <p:cNvSpPr txBox="1">
              <a:spLocks noChangeArrowheads="1"/>
            </p:cNvSpPr>
            <p:nvPr/>
          </p:nvSpPr>
          <p:spPr bwMode="auto">
            <a:xfrm>
              <a:off x="7825" y="285"/>
              <a:ext cx="3290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2400" b="0">
                  <a:latin typeface="楷体_GB2312" pitchFamily="1" charset="-122"/>
                </a:rPr>
                <a:t>2:2.5</a:t>
              </a:r>
            </a:p>
          </p:txBody>
        </p:sp>
        <p:graphicFrame>
          <p:nvGraphicFramePr>
            <p:cNvPr id="1028" name="Object 11"/>
            <p:cNvGraphicFramePr>
              <a:graphicFrameLocks noChangeAspect="1"/>
            </p:cNvGraphicFramePr>
            <p:nvPr/>
          </p:nvGraphicFramePr>
          <p:xfrm>
            <a:off x="6125" y="90"/>
            <a:ext cx="448" cy="1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16" r:id="rId3" imgW="153670" imgH="396875" progId="Equation.3">
                    <p:embed/>
                  </p:oleObj>
                </mc:Choice>
                <mc:Fallback>
                  <p:oleObj r:id="rId3" imgW="153670" imgH="396875" progId="Equation.3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25" y="90"/>
                          <a:ext cx="448" cy="11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9" name="Object 12"/>
            <p:cNvGraphicFramePr>
              <a:graphicFrameLocks noChangeAspect="1"/>
            </p:cNvGraphicFramePr>
            <p:nvPr/>
          </p:nvGraphicFramePr>
          <p:xfrm>
            <a:off x="7033" y="90"/>
            <a:ext cx="597" cy="1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17" r:id="rId5" imgW="205105" imgH="396875" progId="Equation.3">
                    <p:embed/>
                  </p:oleObj>
                </mc:Choice>
                <mc:Fallback>
                  <p:oleObj r:id="rId5" imgW="205105" imgH="396875" progId="Equation.3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33" y="90"/>
                          <a:ext cx="597" cy="11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30" name="Object 13"/>
            <p:cNvGraphicFramePr>
              <a:graphicFrameLocks noChangeAspect="1"/>
            </p:cNvGraphicFramePr>
            <p:nvPr/>
          </p:nvGraphicFramePr>
          <p:xfrm>
            <a:off x="4538" y="998"/>
            <a:ext cx="447" cy="1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18" r:id="rId7" imgW="153670" imgH="396875" progId="Equation.3">
                    <p:embed/>
                  </p:oleObj>
                </mc:Choice>
                <mc:Fallback>
                  <p:oleObj r:id="rId7" imgW="153670" imgH="396875" progId="Equation.3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38" y="998"/>
                          <a:ext cx="447" cy="11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31" name="Object 14"/>
            <p:cNvGraphicFramePr>
              <a:graphicFrameLocks noChangeAspect="1"/>
            </p:cNvGraphicFramePr>
            <p:nvPr/>
          </p:nvGraphicFramePr>
          <p:xfrm>
            <a:off x="3743" y="998"/>
            <a:ext cx="410" cy="1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19" r:id="rId9" imgW="140970" imgH="396875" progId="Equation.3">
                    <p:embed/>
                  </p:oleObj>
                </mc:Choice>
                <mc:Fallback>
                  <p:oleObj r:id="rId9" imgW="140970" imgH="396875" progId="Equation.3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43" y="998"/>
                          <a:ext cx="410" cy="11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033" name="Picture 19" descr="C:\Documents and Settings\pub\Desktop\新ppt\返回首页.jp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8388350" y="6556375"/>
            <a:ext cx="7556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6" name="Rectangle 4"/>
          <p:cNvSpPr>
            <a:spLocks noChangeArrowheads="1"/>
          </p:cNvSpPr>
          <p:nvPr/>
        </p:nvSpPr>
        <p:spPr bwMode="auto">
          <a:xfrm>
            <a:off x="539750" y="539750"/>
            <a:ext cx="3238500" cy="5397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3600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1" charset="-122"/>
              </a:rPr>
              <a:t>三</a:t>
            </a:r>
            <a:r>
              <a:rPr lang="zh-CN" alt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1" charset="-122"/>
              </a:rPr>
              <a:t>、自主练习        </a:t>
            </a:r>
          </a:p>
        </p:txBody>
      </p:sp>
      <p:sp>
        <p:nvSpPr>
          <p:cNvPr id="1035" name="矩形 33"/>
          <p:cNvSpPr>
            <a:spLocks noChangeArrowheads="1"/>
          </p:cNvSpPr>
          <p:nvPr/>
        </p:nvSpPr>
        <p:spPr bwMode="auto">
          <a:xfrm>
            <a:off x="-769938" y="5286375"/>
            <a:ext cx="769938" cy="785813"/>
          </a:xfrm>
          <a:prstGeom prst="rect">
            <a:avLst/>
          </a:prstGeom>
          <a:solidFill>
            <a:schemeClr val="tx2">
              <a:alpha val="0"/>
            </a:schemeClr>
          </a:solidFill>
          <a:ln w="25400">
            <a:solidFill>
              <a:srgbClr val="385D8A">
                <a:alpha val="0"/>
              </a:srgbClr>
            </a:solidFill>
            <a:miter lim="800000"/>
          </a:ln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 b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036" name="矩形 36"/>
          <p:cNvSpPr>
            <a:spLocks noChangeArrowheads="1"/>
          </p:cNvSpPr>
          <p:nvPr/>
        </p:nvSpPr>
        <p:spPr bwMode="auto">
          <a:xfrm>
            <a:off x="214313" y="6072188"/>
            <a:ext cx="785812" cy="785812"/>
          </a:xfrm>
          <a:prstGeom prst="rect">
            <a:avLst/>
          </a:prstGeom>
          <a:solidFill>
            <a:schemeClr val="tx2">
              <a:alpha val="0"/>
            </a:schemeClr>
          </a:solidFill>
          <a:ln w="25400">
            <a:solidFill>
              <a:srgbClr val="385D8A">
                <a:alpha val="0"/>
              </a:srgbClr>
            </a:solidFill>
            <a:miter lim="800000"/>
          </a:ln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 b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037" name="矩形 40"/>
          <p:cNvSpPr>
            <a:spLocks noChangeArrowheads="1"/>
          </p:cNvSpPr>
          <p:nvPr/>
        </p:nvSpPr>
        <p:spPr bwMode="auto">
          <a:xfrm>
            <a:off x="2043113" y="6029325"/>
            <a:ext cx="785812" cy="785813"/>
          </a:xfrm>
          <a:prstGeom prst="rect">
            <a:avLst/>
          </a:prstGeom>
          <a:solidFill>
            <a:schemeClr val="tx2">
              <a:alpha val="0"/>
            </a:schemeClr>
          </a:solidFill>
          <a:ln w="25400">
            <a:solidFill>
              <a:srgbClr val="385D8A">
                <a:alpha val="0"/>
              </a:srgbClr>
            </a:solidFill>
            <a:miter lim="800000"/>
          </a:ln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 b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grpSp>
        <p:nvGrpSpPr>
          <p:cNvPr id="1038" name="Group 20"/>
          <p:cNvGrpSpPr/>
          <p:nvPr/>
        </p:nvGrpSpPr>
        <p:grpSpPr bwMode="auto">
          <a:xfrm>
            <a:off x="357188" y="5929313"/>
            <a:ext cx="571500" cy="714375"/>
            <a:chOff x="0" y="0"/>
            <a:chExt cx="862156" cy="928672"/>
          </a:xfrm>
        </p:grpSpPr>
        <p:sp>
          <p:nvSpPr>
            <p:cNvPr id="1085" name="Text Box 38"/>
            <p:cNvSpPr txBox="1">
              <a:spLocks noChangeArrowheads="1"/>
            </p:cNvSpPr>
            <p:nvPr/>
          </p:nvSpPr>
          <p:spPr bwMode="auto">
            <a:xfrm>
              <a:off x="0" y="0"/>
              <a:ext cx="52887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/>
                <a:t>    </a:t>
              </a:r>
              <a:endParaRPr lang="zh-CN" altLang="en-US" sz="1200"/>
            </a:p>
          </p:txBody>
        </p:sp>
        <p:pic>
          <p:nvPicPr>
            <p:cNvPr id="1086" name="Picture 23" descr="蜜蜂2_副本"/>
            <p:cNvPicPr>
              <a:picLocks noChangeAspect="1" noChangeArrowheads="1"/>
            </p:cNvPicPr>
            <p:nvPr/>
          </p:nvPicPr>
          <p:blipFill>
            <a:blip r:embed="rId13" cstate="email">
              <a:lum bright="100000" contrast="100000"/>
            </a:blip>
            <a:srcRect/>
            <a:stretch>
              <a:fillRect/>
            </a:stretch>
          </p:blipFill>
          <p:spPr bwMode="auto">
            <a:xfrm>
              <a:off x="271239" y="285754"/>
              <a:ext cx="590917" cy="6429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39" name="Group 23"/>
          <p:cNvGrpSpPr/>
          <p:nvPr/>
        </p:nvGrpSpPr>
        <p:grpSpPr bwMode="auto">
          <a:xfrm>
            <a:off x="2214563" y="6000750"/>
            <a:ext cx="781050" cy="685800"/>
            <a:chOff x="0" y="0"/>
            <a:chExt cx="714380" cy="899642"/>
          </a:xfrm>
        </p:grpSpPr>
        <p:sp>
          <p:nvSpPr>
            <p:cNvPr id="1083" name="Text Box 47"/>
            <p:cNvSpPr txBox="1">
              <a:spLocks noChangeArrowheads="1"/>
            </p:cNvSpPr>
            <p:nvPr/>
          </p:nvSpPr>
          <p:spPr bwMode="auto">
            <a:xfrm>
              <a:off x="0" y="0"/>
              <a:ext cx="312906" cy="369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/>
                <a:t>  </a:t>
              </a:r>
              <a:endParaRPr lang="en-US" altLang="zh-CN" sz="1200"/>
            </a:p>
          </p:txBody>
        </p:sp>
        <p:pic>
          <p:nvPicPr>
            <p:cNvPr id="1084" name="Picture 23" descr="蜜蜂2_副本"/>
            <p:cNvPicPr>
              <a:picLocks noChangeAspect="1" noChangeArrowheads="1"/>
            </p:cNvPicPr>
            <p:nvPr/>
          </p:nvPicPr>
          <p:blipFill>
            <a:blip r:embed="rId14" cstate="email">
              <a:lum bright="100000" contrast="100000"/>
            </a:blip>
            <a:srcRect/>
            <a:stretch>
              <a:fillRect/>
            </a:stretch>
          </p:blipFill>
          <p:spPr bwMode="auto">
            <a:xfrm>
              <a:off x="123463" y="256724"/>
              <a:ext cx="590917" cy="6429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26"/>
          <p:cNvGrpSpPr/>
          <p:nvPr/>
        </p:nvGrpSpPr>
        <p:grpSpPr bwMode="auto">
          <a:xfrm>
            <a:off x="114300" y="5984875"/>
            <a:ext cx="825500" cy="730250"/>
            <a:chOff x="0" y="0"/>
            <a:chExt cx="520" cy="460"/>
          </a:xfrm>
        </p:grpSpPr>
        <p:pic>
          <p:nvPicPr>
            <p:cNvPr id="1081" name="Picture 37" descr="蓝色按钮"/>
            <p:cNvPicPr>
              <a:picLocks noChangeArrowheads="1"/>
            </p:cNvPicPr>
            <p:nvPr/>
          </p:nvPicPr>
          <p:blipFill>
            <a:blip r:embed="rId15" cstate="email"/>
            <a:srcRect/>
            <a:stretch>
              <a:fillRect/>
            </a:stretch>
          </p:blipFill>
          <p:spPr bwMode="auto">
            <a:xfrm>
              <a:off x="211" y="188"/>
              <a:ext cx="272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82" name="Text Box 38">
              <a:hlinkClick r:id="rId16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5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/>
                <a:t>    </a:t>
              </a:r>
              <a:r>
                <a:rPr lang="en-US" altLang="zh-CN" sz="1200"/>
                <a:t>14:20</a:t>
              </a:r>
            </a:p>
          </p:txBody>
        </p:sp>
      </p:grpSp>
      <p:grpSp>
        <p:nvGrpSpPr>
          <p:cNvPr id="6" name="Group 29"/>
          <p:cNvGrpSpPr/>
          <p:nvPr/>
        </p:nvGrpSpPr>
        <p:grpSpPr bwMode="auto">
          <a:xfrm>
            <a:off x="2014538" y="5995988"/>
            <a:ext cx="742950" cy="717550"/>
            <a:chOff x="0" y="0"/>
            <a:chExt cx="468" cy="452"/>
          </a:xfrm>
        </p:grpSpPr>
        <p:pic>
          <p:nvPicPr>
            <p:cNvPr id="1079" name="Picture 46" descr="蓝色按钮"/>
            <p:cNvPicPr>
              <a:picLocks noChangeArrowheads="1"/>
            </p:cNvPicPr>
            <p:nvPr/>
          </p:nvPicPr>
          <p:blipFill>
            <a:blip r:embed="rId17" cstate="email"/>
            <a:srcRect/>
            <a:stretch>
              <a:fillRect/>
            </a:stretch>
          </p:blipFill>
          <p:spPr bwMode="auto">
            <a:xfrm>
              <a:off x="148" y="180"/>
              <a:ext cx="272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80" name="Text Box 47">
              <a:hlinkClick r:id="rId18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46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1200"/>
                <a:t>  0.4:0.5</a:t>
              </a:r>
            </a:p>
          </p:txBody>
        </p:sp>
      </p:grpSp>
      <p:grpSp>
        <p:nvGrpSpPr>
          <p:cNvPr id="7" name="Group 32"/>
          <p:cNvGrpSpPr/>
          <p:nvPr/>
        </p:nvGrpSpPr>
        <p:grpSpPr bwMode="auto">
          <a:xfrm>
            <a:off x="1127125" y="6046788"/>
            <a:ext cx="654050" cy="668337"/>
            <a:chOff x="0" y="0"/>
            <a:chExt cx="412" cy="421"/>
          </a:xfrm>
        </p:grpSpPr>
        <p:pic>
          <p:nvPicPr>
            <p:cNvPr id="1077" name="Picture 40" descr="蓝色按钮"/>
            <p:cNvPicPr>
              <a:picLocks noChangeArrowheads="1"/>
            </p:cNvPicPr>
            <p:nvPr/>
          </p:nvPicPr>
          <p:blipFill>
            <a:blip r:embed="rId19" cstate="email"/>
            <a:srcRect/>
            <a:stretch>
              <a:fillRect/>
            </a:stretch>
          </p:blipFill>
          <p:spPr bwMode="auto">
            <a:xfrm>
              <a:off x="140" y="149"/>
              <a:ext cx="272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78" name="Text Box 41">
              <a:hlinkClick r:id="rId16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19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1200"/>
                <a:t>   </a:t>
              </a:r>
            </a:p>
          </p:txBody>
        </p:sp>
      </p:grpSp>
      <p:sp>
        <p:nvSpPr>
          <p:cNvPr id="1043" name="Text Box 4"/>
          <p:cNvSpPr txBox="1">
            <a:spLocks noChangeArrowheads="1"/>
          </p:cNvSpPr>
          <p:nvPr/>
        </p:nvSpPr>
        <p:spPr bwMode="auto">
          <a:xfrm>
            <a:off x="574675" y="1341438"/>
            <a:ext cx="108378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400" dirty="0">
                <a:latin typeface="楷体_GB2312" pitchFamily="1" charset="-122"/>
              </a:rPr>
              <a:t>2.</a:t>
            </a:r>
            <a:r>
              <a:rPr lang="zh-CN" altLang="en-US" sz="2400" dirty="0">
                <a:latin typeface="楷体_GB2312" pitchFamily="1" charset="-122"/>
              </a:rPr>
              <a:t>下列各比中，哪两个能组成比例？请把组成的比例写下来。</a:t>
            </a:r>
          </a:p>
        </p:txBody>
      </p:sp>
      <p:sp>
        <p:nvSpPr>
          <p:cNvPr id="1044" name="Text Box 36"/>
          <p:cNvSpPr txBox="1">
            <a:spLocks noChangeArrowheads="1"/>
          </p:cNvSpPr>
          <p:nvPr/>
        </p:nvSpPr>
        <p:spPr bwMode="auto">
          <a:xfrm>
            <a:off x="2555875" y="3125788"/>
            <a:ext cx="2089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400">
                <a:latin typeface="楷体_GB2312" pitchFamily="1" charset="-122"/>
              </a:rPr>
              <a:t>:</a:t>
            </a:r>
          </a:p>
        </p:txBody>
      </p:sp>
      <p:grpSp>
        <p:nvGrpSpPr>
          <p:cNvPr id="8" name="Group 37"/>
          <p:cNvGrpSpPr/>
          <p:nvPr/>
        </p:nvGrpSpPr>
        <p:grpSpPr bwMode="auto">
          <a:xfrm>
            <a:off x="2705100" y="4106863"/>
            <a:ext cx="3090863" cy="460375"/>
            <a:chOff x="0" y="0"/>
            <a:chExt cx="1947" cy="290"/>
          </a:xfrm>
        </p:grpSpPr>
        <p:sp>
          <p:nvSpPr>
            <p:cNvPr id="1075" name="Text Box 38"/>
            <p:cNvSpPr txBox="1">
              <a:spLocks noChangeArrowheads="1"/>
            </p:cNvSpPr>
            <p:nvPr/>
          </p:nvSpPr>
          <p:spPr bwMode="auto">
            <a:xfrm>
              <a:off x="0" y="0"/>
              <a:ext cx="13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2400" dirty="0">
                  <a:solidFill>
                    <a:srgbClr val="FF0000"/>
                  </a:solidFill>
                  <a:latin typeface="楷体_GB2312" pitchFamily="1" charset="-122"/>
                </a:rPr>
                <a:t>14:20</a:t>
              </a:r>
              <a:r>
                <a:rPr lang="en-US" altLang="zh-CN" sz="2400" dirty="0">
                  <a:solidFill>
                    <a:srgbClr val="FF3300"/>
                  </a:solidFill>
                  <a:latin typeface="楷体_GB2312" pitchFamily="1" charset="-122"/>
                </a:rPr>
                <a:t> </a:t>
              </a:r>
              <a:r>
                <a:rPr lang="en-US" altLang="zh-CN" sz="2400" dirty="0">
                  <a:solidFill>
                    <a:srgbClr val="FF0000"/>
                  </a:solidFill>
                  <a:latin typeface="楷体_GB2312" pitchFamily="1" charset="-122"/>
                  <a:sym typeface="Arial" panose="020B0604020202020204" pitchFamily="34" charset="0"/>
                </a:rPr>
                <a:t>=</a:t>
              </a:r>
            </a:p>
          </p:txBody>
        </p:sp>
        <p:sp>
          <p:nvSpPr>
            <p:cNvPr id="1076" name="Text Box 39"/>
            <p:cNvSpPr txBox="1">
              <a:spLocks noChangeArrowheads="1"/>
            </p:cNvSpPr>
            <p:nvPr/>
          </p:nvSpPr>
          <p:spPr bwMode="auto">
            <a:xfrm>
              <a:off x="631" y="2"/>
              <a:ext cx="13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2400" dirty="0">
                  <a:solidFill>
                    <a:srgbClr val="FF0000"/>
                  </a:solidFill>
                  <a:latin typeface="楷体_GB2312" pitchFamily="1" charset="-122"/>
                  <a:sym typeface="Arial" panose="020B0604020202020204" pitchFamily="34" charset="0"/>
                </a:rPr>
                <a:t>2.8:4   </a:t>
              </a:r>
            </a:p>
          </p:txBody>
        </p:sp>
      </p:grpSp>
      <p:grpSp>
        <p:nvGrpSpPr>
          <p:cNvPr id="9" name="Group 40"/>
          <p:cNvGrpSpPr/>
          <p:nvPr/>
        </p:nvGrpSpPr>
        <p:grpSpPr bwMode="auto">
          <a:xfrm>
            <a:off x="2859088" y="5507038"/>
            <a:ext cx="3240087" cy="466725"/>
            <a:chOff x="0" y="0"/>
            <a:chExt cx="2041" cy="294"/>
          </a:xfrm>
        </p:grpSpPr>
        <p:sp>
          <p:nvSpPr>
            <p:cNvPr id="1073" name="Text Box 41"/>
            <p:cNvSpPr txBox="1">
              <a:spLocks noChangeArrowheads="1"/>
            </p:cNvSpPr>
            <p:nvPr/>
          </p:nvSpPr>
          <p:spPr bwMode="auto">
            <a:xfrm>
              <a:off x="0" y="6"/>
              <a:ext cx="13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2400" dirty="0">
                  <a:solidFill>
                    <a:srgbClr val="FF0000"/>
                  </a:solidFill>
                  <a:latin typeface="楷体_GB2312" pitchFamily="1" charset="-122"/>
                  <a:sym typeface="Arial" panose="020B0604020202020204" pitchFamily="34" charset="0"/>
                </a:rPr>
                <a:t>0.4:0.5 =</a:t>
              </a:r>
            </a:p>
          </p:txBody>
        </p:sp>
        <p:sp>
          <p:nvSpPr>
            <p:cNvPr id="1074" name="Text Box 42"/>
            <p:cNvSpPr txBox="1">
              <a:spLocks noChangeArrowheads="1"/>
            </p:cNvSpPr>
            <p:nvPr/>
          </p:nvSpPr>
          <p:spPr bwMode="auto">
            <a:xfrm>
              <a:off x="725" y="0"/>
              <a:ext cx="13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2400" dirty="0">
                  <a:solidFill>
                    <a:srgbClr val="FF0000"/>
                  </a:solidFill>
                  <a:latin typeface="楷体_GB2312" pitchFamily="1" charset="-122"/>
                  <a:sym typeface="Arial" panose="020B0604020202020204" pitchFamily="34" charset="0"/>
                </a:rPr>
                <a:t>2:2.5</a:t>
              </a:r>
            </a:p>
          </p:txBody>
        </p:sp>
      </p:grpSp>
      <p:grpSp>
        <p:nvGrpSpPr>
          <p:cNvPr id="10" name="Group 43"/>
          <p:cNvGrpSpPr/>
          <p:nvPr/>
        </p:nvGrpSpPr>
        <p:grpSpPr bwMode="auto">
          <a:xfrm>
            <a:off x="1331913" y="5953125"/>
            <a:ext cx="485775" cy="431800"/>
            <a:chOff x="0" y="0"/>
            <a:chExt cx="306" cy="272"/>
          </a:xfrm>
        </p:grpSpPr>
        <p:sp>
          <p:nvSpPr>
            <p:cNvPr id="1072" name="Text Box 44"/>
            <p:cNvSpPr txBox="1">
              <a:spLocks noChangeArrowheads="1"/>
            </p:cNvSpPr>
            <p:nvPr/>
          </p:nvSpPr>
          <p:spPr bwMode="auto">
            <a:xfrm>
              <a:off x="69" y="24"/>
              <a:ext cx="19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1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zh-CN" altLang="en-US" sz="1200">
                  <a:latin typeface="楷体_GB2312" pitchFamily="1" charset="-122"/>
                </a:rPr>
                <a:t>：</a:t>
              </a:r>
              <a:endParaRPr lang="en-US" sz="1200">
                <a:latin typeface="楷体_GB2312" pitchFamily="1" charset="-122"/>
              </a:endParaRPr>
            </a:p>
          </p:txBody>
        </p:sp>
        <p:graphicFrame>
          <p:nvGraphicFramePr>
            <p:cNvPr id="1026" name="Object 45"/>
            <p:cNvGraphicFramePr>
              <a:graphicFrameLocks noChangeAspect="1"/>
            </p:cNvGraphicFramePr>
            <p:nvPr/>
          </p:nvGraphicFramePr>
          <p:xfrm>
            <a:off x="181" y="2"/>
            <a:ext cx="125" cy="2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0" r:id="rId20" imgW="153670" imgH="396875" progId="Equation.3">
                    <p:embed/>
                  </p:oleObj>
                </mc:Choice>
                <mc:Fallback>
                  <p:oleObj r:id="rId20" imgW="153670" imgH="396875" progId="Equation.3">
                    <p:embed/>
                    <p:pic>
                      <p:nvPicPr>
                        <p:cNvPr id="0" name="Object 4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1" y="2"/>
                          <a:ext cx="125" cy="2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7" name="Object 46"/>
            <p:cNvGraphicFramePr>
              <a:graphicFrameLocks noChangeAspect="1"/>
            </p:cNvGraphicFramePr>
            <p:nvPr/>
          </p:nvGraphicFramePr>
          <p:xfrm>
            <a:off x="0" y="0"/>
            <a:ext cx="114" cy="2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1" r:id="rId22" imgW="140970" imgH="396875" progId="Equation.3">
                    <p:embed/>
                  </p:oleObj>
                </mc:Choice>
                <mc:Fallback>
                  <p:oleObj r:id="rId22" imgW="140970" imgH="396875" progId="Equation.3">
                    <p:embed/>
                    <p:pic>
                      <p:nvPicPr>
                        <p:cNvPr id="0" name="Object 4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114" cy="2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5407" name="Rectangle 47"/>
          <p:cNvSpPr>
            <a:spLocks noChangeArrowheads="1"/>
          </p:cNvSpPr>
          <p:nvPr/>
        </p:nvSpPr>
        <p:spPr bwMode="auto">
          <a:xfrm>
            <a:off x="252413" y="6021388"/>
            <a:ext cx="792162" cy="792162"/>
          </a:xfrm>
          <a:prstGeom prst="rect">
            <a:avLst/>
          </a:prstGeom>
          <a:solidFill>
            <a:srgbClr val="FF66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 b="0">
              <a:ea typeface="宋体" panose="02010600030101010101" pitchFamily="2" charset="-122"/>
            </a:endParaRPr>
          </a:p>
        </p:txBody>
      </p:sp>
      <p:sp>
        <p:nvSpPr>
          <p:cNvPr id="15409" name="Rectangle 49"/>
          <p:cNvSpPr>
            <a:spLocks noChangeArrowheads="1"/>
          </p:cNvSpPr>
          <p:nvPr/>
        </p:nvSpPr>
        <p:spPr bwMode="auto">
          <a:xfrm>
            <a:off x="2052638" y="5949950"/>
            <a:ext cx="863600" cy="863600"/>
          </a:xfrm>
          <a:prstGeom prst="rect">
            <a:avLst/>
          </a:prstGeom>
          <a:solidFill>
            <a:schemeClr val="tx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 b="0">
              <a:ea typeface="宋体" panose="02010600030101010101" pitchFamily="2" charset="-122"/>
            </a:endParaRPr>
          </a:p>
        </p:txBody>
      </p:sp>
      <p:grpSp>
        <p:nvGrpSpPr>
          <p:cNvPr id="11" name="Group 50"/>
          <p:cNvGrpSpPr/>
          <p:nvPr/>
        </p:nvGrpSpPr>
        <p:grpSpPr bwMode="auto">
          <a:xfrm>
            <a:off x="3151188" y="4652963"/>
            <a:ext cx="2473325" cy="787400"/>
            <a:chOff x="0" y="0"/>
            <a:chExt cx="3894" cy="1240"/>
          </a:xfrm>
        </p:grpSpPr>
        <p:grpSp>
          <p:nvGrpSpPr>
            <p:cNvPr id="1052" name="Group 51"/>
            <p:cNvGrpSpPr/>
            <p:nvPr/>
          </p:nvGrpSpPr>
          <p:grpSpPr bwMode="auto">
            <a:xfrm>
              <a:off x="0" y="7"/>
              <a:ext cx="3895" cy="1228"/>
              <a:chOff x="0" y="0"/>
              <a:chExt cx="3895" cy="1228"/>
            </a:xfrm>
          </p:grpSpPr>
          <p:sp>
            <p:nvSpPr>
              <p:cNvPr id="1061" name="Text Box 52"/>
              <p:cNvSpPr txBox="1">
                <a:spLocks noChangeArrowheads="1"/>
              </p:cNvSpPr>
              <p:nvPr/>
            </p:nvSpPr>
            <p:spPr bwMode="auto">
              <a:xfrm>
                <a:off x="2057" y="223"/>
                <a:ext cx="1050" cy="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1" charset="-122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1" charset="-122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1" charset="-122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1" charset="-122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1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1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1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1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1" charset="-122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 typeface="Arial" panose="020B0604020202020204" pitchFamily="34" charset="0"/>
                  <a:buNone/>
                </a:pPr>
                <a:r>
                  <a:rPr lang="en-US" altLang="zh-CN" sz="2400">
                    <a:solidFill>
                      <a:srgbClr val="FF0000"/>
                    </a:solidFill>
                    <a:latin typeface="楷体_GB2312" pitchFamily="1" charset="-122"/>
                  </a:rPr>
                  <a:t>:</a:t>
                </a:r>
              </a:p>
            </p:txBody>
          </p:sp>
          <p:sp>
            <p:nvSpPr>
              <p:cNvPr id="1062" name="Text Box 53"/>
              <p:cNvSpPr txBox="1">
                <a:spLocks noChangeArrowheads="1"/>
              </p:cNvSpPr>
              <p:nvPr/>
            </p:nvSpPr>
            <p:spPr bwMode="auto">
              <a:xfrm>
                <a:off x="422" y="195"/>
                <a:ext cx="680" cy="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1" charset="-122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1" charset="-122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1" charset="-122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1" charset="-122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1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1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1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1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1" charset="-122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 typeface="Arial" panose="020B0604020202020204" pitchFamily="34" charset="0"/>
                  <a:buNone/>
                </a:pPr>
                <a:r>
                  <a:rPr lang="en-US" altLang="zh-CN" sz="2400">
                    <a:solidFill>
                      <a:srgbClr val="FF0000"/>
                    </a:solidFill>
                    <a:latin typeface="楷体_GB2312" pitchFamily="1" charset="-122"/>
                  </a:rPr>
                  <a:t>:</a:t>
                </a:r>
                <a:endParaRPr lang="en-US" altLang="zh-CN" sz="2400">
                  <a:solidFill>
                    <a:srgbClr val="FF3300"/>
                  </a:solidFill>
                  <a:latin typeface="楷体_GB2312" pitchFamily="1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63" name="Text Box 54"/>
              <p:cNvSpPr txBox="1">
                <a:spLocks noChangeArrowheads="1"/>
              </p:cNvSpPr>
              <p:nvPr/>
            </p:nvSpPr>
            <p:spPr bwMode="auto">
              <a:xfrm>
                <a:off x="1269" y="250"/>
                <a:ext cx="740" cy="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1" charset="-122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1" charset="-122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1" charset="-122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1" charset="-122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1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1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1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1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1" charset="-122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 typeface="Arial" panose="020B0604020202020204" pitchFamily="34" charset="0"/>
                  <a:buNone/>
                </a:pPr>
                <a:r>
                  <a:rPr lang="en-US" altLang="zh-CN" sz="2400">
                    <a:solidFill>
                      <a:srgbClr val="FF0000"/>
                    </a:solidFill>
                    <a:latin typeface="楷体_GB2312" pitchFamily="1" charset="-122"/>
                  </a:rPr>
                  <a:t>=</a:t>
                </a:r>
              </a:p>
            </p:txBody>
          </p:sp>
          <p:grpSp>
            <p:nvGrpSpPr>
              <p:cNvPr id="1064" name="Group 55"/>
              <p:cNvGrpSpPr/>
              <p:nvPr/>
            </p:nvGrpSpPr>
            <p:grpSpPr bwMode="auto">
              <a:xfrm>
                <a:off x="0" y="0"/>
                <a:ext cx="1139" cy="1228"/>
                <a:chOff x="0" y="0"/>
                <a:chExt cx="456" cy="491"/>
              </a:xfrm>
            </p:grpSpPr>
            <p:sp>
              <p:nvSpPr>
                <p:cNvPr id="1069" name="Text Box 56"/>
                <p:cNvSpPr txBox="1">
                  <a:spLocks noChangeArrowheads="1"/>
                </p:cNvSpPr>
                <p:nvPr/>
              </p:nvSpPr>
              <p:spPr bwMode="auto">
                <a:xfrm>
                  <a:off x="3" y="0"/>
                  <a:ext cx="453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楷体_GB2312" pitchFamily="1" charset="-122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楷体_GB2312" pitchFamily="1" charset="-122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楷体_GB2312" pitchFamily="1" charset="-122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楷体_GB2312" pitchFamily="1" charset="-122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楷体_GB2312" pitchFamily="1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楷体_GB2312" pitchFamily="1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楷体_GB2312" pitchFamily="1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楷体_GB2312" pitchFamily="1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楷体_GB2312" pitchFamily="1" charset="-122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 typeface="Arial" panose="020B0604020202020204" pitchFamily="34" charset="0"/>
                    <a:buNone/>
                  </a:pPr>
                  <a:r>
                    <a:rPr lang="en-US" altLang="zh-CN" sz="2400">
                      <a:solidFill>
                        <a:srgbClr val="FF0000"/>
                      </a:solidFill>
                      <a:latin typeface="楷体_GB2312" pitchFamily="1" charset="-122"/>
                      <a:sym typeface="Arial" panose="020B0604020202020204" pitchFamily="34" charset="0"/>
                    </a:rPr>
                    <a:t>5</a:t>
                  </a:r>
                </a:p>
              </p:txBody>
            </p:sp>
            <p:sp>
              <p:nvSpPr>
                <p:cNvPr id="1070" name="Text Box 57"/>
                <p:cNvSpPr txBox="1">
                  <a:spLocks noChangeArrowheads="1"/>
                </p:cNvSpPr>
                <p:nvPr/>
              </p:nvSpPr>
              <p:spPr bwMode="auto">
                <a:xfrm>
                  <a:off x="0" y="203"/>
                  <a:ext cx="453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楷体_GB2312" pitchFamily="1" charset="-122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楷体_GB2312" pitchFamily="1" charset="-122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楷体_GB2312" pitchFamily="1" charset="-122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楷体_GB2312" pitchFamily="1" charset="-122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楷体_GB2312" pitchFamily="1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楷体_GB2312" pitchFamily="1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楷体_GB2312" pitchFamily="1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楷体_GB2312" pitchFamily="1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楷体_GB2312" pitchFamily="1" charset="-122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 typeface="Arial" panose="020B0604020202020204" pitchFamily="34" charset="0"/>
                    <a:buNone/>
                  </a:pPr>
                  <a:r>
                    <a:rPr lang="en-US" altLang="zh-CN" sz="2400" dirty="0">
                      <a:solidFill>
                        <a:srgbClr val="FF0000"/>
                      </a:solidFill>
                      <a:latin typeface="楷体_GB2312" pitchFamily="1" charset="-122"/>
                      <a:sym typeface="Arial" panose="020B0604020202020204" pitchFamily="34" charset="0"/>
                    </a:rPr>
                    <a:t>8</a:t>
                  </a:r>
                  <a:r>
                    <a:rPr lang="en-US" altLang="zh-CN" sz="2400" dirty="0">
                      <a:solidFill>
                        <a:srgbClr val="FF3300"/>
                      </a:solidFill>
                      <a:latin typeface="楷体_GB2312" pitchFamily="1" charset="-122"/>
                      <a:sym typeface="Arial" panose="020B0604020202020204" pitchFamily="34" charset="0"/>
                    </a:rPr>
                    <a:t> </a:t>
                  </a:r>
                </a:p>
              </p:txBody>
            </p:sp>
            <p:sp>
              <p:nvSpPr>
                <p:cNvPr id="1071" name="Line 58"/>
                <p:cNvSpPr>
                  <a:spLocks noChangeShapeType="1"/>
                </p:cNvSpPr>
                <p:nvPr/>
              </p:nvSpPr>
              <p:spPr bwMode="auto">
                <a:xfrm>
                  <a:off x="12" y="254"/>
                  <a:ext cx="203" cy="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065" name="Group 59"/>
              <p:cNvGrpSpPr/>
              <p:nvPr/>
            </p:nvGrpSpPr>
            <p:grpSpPr bwMode="auto">
              <a:xfrm>
                <a:off x="2637" y="0"/>
                <a:ext cx="1259" cy="1228"/>
                <a:chOff x="0" y="0"/>
                <a:chExt cx="504" cy="491"/>
              </a:xfrm>
            </p:grpSpPr>
            <p:sp>
              <p:nvSpPr>
                <p:cNvPr id="1066" name="Text Box 60"/>
                <p:cNvSpPr txBox="1">
                  <a:spLocks noChangeArrowheads="1"/>
                </p:cNvSpPr>
                <p:nvPr/>
              </p:nvSpPr>
              <p:spPr bwMode="auto">
                <a:xfrm>
                  <a:off x="51" y="0"/>
                  <a:ext cx="453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楷体_GB2312" pitchFamily="1" charset="-122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楷体_GB2312" pitchFamily="1" charset="-122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楷体_GB2312" pitchFamily="1" charset="-122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楷体_GB2312" pitchFamily="1" charset="-122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楷体_GB2312" pitchFamily="1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楷体_GB2312" pitchFamily="1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楷体_GB2312" pitchFamily="1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楷体_GB2312" pitchFamily="1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楷体_GB2312" pitchFamily="1" charset="-122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 typeface="Arial" panose="020B0604020202020204" pitchFamily="34" charset="0"/>
                    <a:buNone/>
                  </a:pPr>
                  <a:r>
                    <a:rPr lang="en-US" altLang="zh-CN" sz="2400">
                      <a:solidFill>
                        <a:srgbClr val="FF0000"/>
                      </a:solidFill>
                      <a:latin typeface="楷体_GB2312" pitchFamily="1" charset="-122"/>
                      <a:sym typeface="Arial" panose="020B0604020202020204" pitchFamily="34" charset="0"/>
                    </a:rPr>
                    <a:t>1</a:t>
                  </a:r>
                </a:p>
              </p:txBody>
            </p:sp>
            <p:sp>
              <p:nvSpPr>
                <p:cNvPr id="1067" name="Text Box 61"/>
                <p:cNvSpPr txBox="1">
                  <a:spLocks noChangeArrowheads="1"/>
                </p:cNvSpPr>
                <p:nvPr/>
              </p:nvSpPr>
              <p:spPr bwMode="auto">
                <a:xfrm>
                  <a:off x="0" y="203"/>
                  <a:ext cx="453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楷体_GB2312" pitchFamily="1" charset="-122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楷体_GB2312" pitchFamily="1" charset="-122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楷体_GB2312" pitchFamily="1" charset="-122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楷体_GB2312" pitchFamily="1" charset="-122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楷体_GB2312" pitchFamily="1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楷体_GB2312" pitchFamily="1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楷体_GB2312" pitchFamily="1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楷体_GB2312" pitchFamily="1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楷体_GB2312" pitchFamily="1" charset="-122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 typeface="Arial" panose="020B0604020202020204" pitchFamily="34" charset="0"/>
                    <a:buNone/>
                  </a:pPr>
                  <a:r>
                    <a:rPr lang="en-US" altLang="zh-CN" sz="2400">
                      <a:solidFill>
                        <a:srgbClr val="FF0000"/>
                      </a:solidFill>
                      <a:latin typeface="楷体_GB2312" pitchFamily="1" charset="-122"/>
                      <a:sym typeface="Arial" panose="020B0604020202020204" pitchFamily="34" charset="0"/>
                    </a:rPr>
                    <a:t>10</a:t>
                  </a:r>
                  <a:r>
                    <a:rPr lang="en-US" altLang="zh-CN" sz="2400">
                      <a:solidFill>
                        <a:srgbClr val="FF3300"/>
                      </a:solidFill>
                      <a:latin typeface="楷体_GB2312" pitchFamily="1" charset="-122"/>
                      <a:sym typeface="Arial" panose="020B0604020202020204" pitchFamily="34" charset="0"/>
                    </a:rPr>
                    <a:t> </a:t>
                  </a:r>
                </a:p>
              </p:txBody>
            </p:sp>
            <p:sp>
              <p:nvSpPr>
                <p:cNvPr id="1068" name="Line 62"/>
                <p:cNvSpPr>
                  <a:spLocks noChangeShapeType="1"/>
                </p:cNvSpPr>
                <p:nvPr/>
              </p:nvSpPr>
              <p:spPr bwMode="auto">
                <a:xfrm>
                  <a:off x="48" y="254"/>
                  <a:ext cx="203" cy="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1053" name="Group 63"/>
            <p:cNvGrpSpPr/>
            <p:nvPr/>
          </p:nvGrpSpPr>
          <p:grpSpPr bwMode="auto">
            <a:xfrm>
              <a:off x="762" y="0"/>
              <a:ext cx="1170" cy="1227"/>
              <a:chOff x="0" y="0"/>
              <a:chExt cx="468" cy="491"/>
            </a:xfrm>
          </p:grpSpPr>
          <p:sp>
            <p:nvSpPr>
              <p:cNvPr id="1058" name="Text Box 64"/>
              <p:cNvSpPr txBox="1">
                <a:spLocks noChangeArrowheads="1"/>
              </p:cNvSpPr>
              <p:nvPr/>
            </p:nvSpPr>
            <p:spPr bwMode="auto">
              <a:xfrm>
                <a:off x="15" y="0"/>
                <a:ext cx="45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1" charset="-122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1" charset="-122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1" charset="-122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1" charset="-122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1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1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1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1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1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 typeface="Arial" panose="020B0604020202020204" pitchFamily="34" charset="0"/>
                  <a:buNone/>
                </a:pPr>
                <a:r>
                  <a:rPr lang="en-US" altLang="zh-CN" sz="2400">
                    <a:solidFill>
                      <a:srgbClr val="FF0000"/>
                    </a:solidFill>
                    <a:latin typeface="楷体_GB2312" pitchFamily="1" charset="-122"/>
                    <a:sym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059" name="Text Box 65"/>
              <p:cNvSpPr txBox="1">
                <a:spLocks noChangeArrowheads="1"/>
              </p:cNvSpPr>
              <p:nvPr/>
            </p:nvSpPr>
            <p:spPr bwMode="auto">
              <a:xfrm>
                <a:off x="0" y="203"/>
                <a:ext cx="45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1" charset="-122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1" charset="-122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1" charset="-122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1" charset="-122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1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1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1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1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1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 typeface="Arial" panose="020B0604020202020204" pitchFamily="34" charset="0"/>
                  <a:buNone/>
                </a:pPr>
                <a:r>
                  <a:rPr lang="en-US" altLang="zh-CN" sz="2400">
                    <a:solidFill>
                      <a:srgbClr val="FF0000"/>
                    </a:solidFill>
                    <a:latin typeface="楷体_GB2312" pitchFamily="1" charset="-122"/>
                    <a:sym typeface="Arial" panose="020B0604020202020204" pitchFamily="34" charset="0"/>
                  </a:rPr>
                  <a:t>4</a:t>
                </a:r>
                <a:r>
                  <a:rPr lang="en-US" altLang="zh-CN" sz="2400">
                    <a:solidFill>
                      <a:srgbClr val="FF0000"/>
                    </a:solidFill>
                    <a:latin typeface="楷体_GB2312" pitchFamily="1" charset="-122"/>
                  </a:rPr>
                  <a:t> </a:t>
                </a:r>
              </a:p>
            </p:txBody>
          </p:sp>
          <p:sp>
            <p:nvSpPr>
              <p:cNvPr id="1060" name="Line 66"/>
              <p:cNvSpPr>
                <a:spLocks noChangeShapeType="1"/>
              </p:cNvSpPr>
              <p:nvPr/>
            </p:nvSpPr>
            <p:spPr bwMode="auto">
              <a:xfrm>
                <a:off x="12" y="254"/>
                <a:ext cx="203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054" name="Group 67"/>
            <p:cNvGrpSpPr/>
            <p:nvPr/>
          </p:nvGrpSpPr>
          <p:grpSpPr bwMode="auto">
            <a:xfrm>
              <a:off x="1837" y="12"/>
              <a:ext cx="1170" cy="1228"/>
              <a:chOff x="0" y="0"/>
              <a:chExt cx="468" cy="491"/>
            </a:xfrm>
          </p:grpSpPr>
          <p:sp>
            <p:nvSpPr>
              <p:cNvPr id="1055" name="Text Box 68"/>
              <p:cNvSpPr txBox="1">
                <a:spLocks noChangeArrowheads="1"/>
              </p:cNvSpPr>
              <p:nvPr/>
            </p:nvSpPr>
            <p:spPr bwMode="auto">
              <a:xfrm>
                <a:off x="15" y="0"/>
                <a:ext cx="45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1" charset="-122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1" charset="-122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1" charset="-122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1" charset="-122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1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1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1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1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1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 typeface="Arial" panose="020B0604020202020204" pitchFamily="34" charset="0"/>
                  <a:buNone/>
                </a:pPr>
                <a:r>
                  <a:rPr lang="en-US" altLang="zh-CN" sz="2400">
                    <a:solidFill>
                      <a:srgbClr val="FF0000"/>
                    </a:solidFill>
                    <a:latin typeface="楷体_GB2312" pitchFamily="1" charset="-122"/>
                    <a:sym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056" name="Text Box 69"/>
              <p:cNvSpPr txBox="1">
                <a:spLocks noChangeArrowheads="1"/>
              </p:cNvSpPr>
              <p:nvPr/>
            </p:nvSpPr>
            <p:spPr bwMode="auto">
              <a:xfrm>
                <a:off x="0" y="203"/>
                <a:ext cx="45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1" charset="-122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1" charset="-122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1" charset="-122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1" charset="-122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1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1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1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1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1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 typeface="Arial" panose="020B0604020202020204" pitchFamily="34" charset="0"/>
                  <a:buNone/>
                </a:pPr>
                <a:r>
                  <a:rPr lang="en-US" altLang="zh-CN" sz="2400">
                    <a:solidFill>
                      <a:srgbClr val="FF0000"/>
                    </a:solidFill>
                    <a:latin typeface="楷体_GB2312" pitchFamily="1" charset="-122"/>
                    <a:sym typeface="Arial" panose="020B0604020202020204" pitchFamily="34" charset="0"/>
                  </a:rPr>
                  <a:t>4</a:t>
                </a:r>
                <a:r>
                  <a:rPr lang="en-US" altLang="zh-CN" sz="2400">
                    <a:solidFill>
                      <a:srgbClr val="FF3300"/>
                    </a:solidFill>
                    <a:latin typeface="楷体_GB2312" pitchFamily="1" charset="-122"/>
                    <a:sym typeface="Arial" panose="020B0604020202020204" pitchFamily="34" charset="0"/>
                  </a:rPr>
                  <a:t> </a:t>
                </a:r>
              </a:p>
            </p:txBody>
          </p:sp>
          <p:sp>
            <p:nvSpPr>
              <p:cNvPr id="1057" name="Line 70"/>
              <p:cNvSpPr>
                <a:spLocks noChangeShapeType="1"/>
              </p:cNvSpPr>
              <p:nvPr/>
            </p:nvSpPr>
            <p:spPr bwMode="auto">
              <a:xfrm>
                <a:off x="12" y="254"/>
                <a:ext cx="203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zh-CN" altLang="en-US"/>
              </a:p>
            </p:txBody>
          </p:sp>
        </p:grpSp>
      </p:grpSp>
      <p:sp>
        <p:nvSpPr>
          <p:cNvPr id="15431" name="Rectangle 71"/>
          <p:cNvSpPr>
            <a:spLocks noChangeArrowheads="1"/>
          </p:cNvSpPr>
          <p:nvPr/>
        </p:nvSpPr>
        <p:spPr bwMode="auto">
          <a:xfrm>
            <a:off x="1238250" y="6092825"/>
            <a:ext cx="720725" cy="72072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 b="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4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0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4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0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4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31"/>
                  </p:tgtEl>
                </p:cond>
              </p:nextCondLst>
            </p:seq>
          </p:childTnLst>
        </p:cTn>
      </p:par>
    </p:tnLst>
    <p:bldLst>
      <p:bldP spid="15409" grpId="0" animBg="1"/>
    </p:bldLst>
  </p:timing>
</p:sld>
</file>

<file path=ppt/theme/theme1.xml><?xml version="1.0" encoding="utf-8"?>
<a:theme xmlns:a="http://schemas.openxmlformats.org/drawingml/2006/main" name="WWW.2PPT.COM&#10;">
  <a:themeElements>
    <a:clrScheme name="cai.7cxk.net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ai.7cxk.net1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楷体_GB2312" pitchFamily="1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楷体_GB2312" pitchFamily="1" charset="-122"/>
          </a:defRPr>
        </a:defPPr>
      </a:lstStyle>
    </a:lnDef>
  </a:objectDefaults>
  <a:extraClrSchemeLst>
    <a:extraClrScheme>
      <a:clrScheme name="cai.7cxk.net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i.7cxk.net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i.7cxk.net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i.7cxk.net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i.7cxk.net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i.7cxk.net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i.7cxk.net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i.7cxk.net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i.7cxk.net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i.7cxk.net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i.7cxk.net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i.7cxk.net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743</Words>
  <Application>Microsoft Office PowerPoint</Application>
  <PresentationFormat>全屏显示(4:3)</PresentationFormat>
  <Paragraphs>204</Paragraphs>
  <Slides>10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9" baseType="lpstr">
      <vt:lpstr>汉仪长美黑简</vt:lpstr>
      <vt:lpstr>黑体</vt:lpstr>
      <vt:lpstr>楷体_GB2312</vt:lpstr>
      <vt:lpstr>宋体</vt:lpstr>
      <vt:lpstr>微软雅黑</vt:lpstr>
      <vt:lpstr>Arial</vt:lpstr>
      <vt:lpstr>Calibri</vt:lpstr>
      <vt:lpstr>WWW.2PPT.COM
</vt:lpstr>
      <vt:lpstr>Equation.3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2021-12-31T02:36:26Z</dcterms:created>
  <dcterms:modified xsi:type="dcterms:W3CDTF">2023-01-16T21:02:09Z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C081D7DEADC94A5899D2F731076F210C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