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18"/>
        <p:guide orient="horz" pos="68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C8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C8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3662" b="19814"/>
          <a:stretch>
            <a:fillRect/>
          </a:stretch>
        </p:blipFill>
        <p:spPr>
          <a:xfrm>
            <a:off x="-1180195" y="-2036"/>
            <a:ext cx="5745243" cy="6941563"/>
          </a:xfrm>
          <a:custGeom>
            <a:avLst/>
            <a:gdLst>
              <a:gd name="connsiteX0" fmla="*/ 638519 w 5745243"/>
              <a:gd name="connsiteY0" fmla="*/ 0 h 6941563"/>
              <a:gd name="connsiteX1" fmla="*/ 2114386 w 5745243"/>
              <a:gd name="connsiteY1" fmla="*/ 0 h 6941563"/>
              <a:gd name="connsiteX2" fmla="*/ 5306095 w 5745243"/>
              <a:gd name="connsiteY2" fmla="*/ 2219490 h 6941563"/>
              <a:gd name="connsiteX3" fmla="*/ 5561995 w 5745243"/>
              <a:gd name="connsiteY3" fmla="*/ 3643782 h 6941563"/>
              <a:gd name="connsiteX4" fmla="*/ 3268745 w 5745243"/>
              <a:gd name="connsiteY4" fmla="*/ 6941563 h 6941563"/>
              <a:gd name="connsiteX5" fmla="*/ 1343110 w 5745243"/>
              <a:gd name="connsiteY5" fmla="*/ 6941562 h 6941563"/>
              <a:gd name="connsiteX6" fmla="*/ 0 w 5745243"/>
              <a:gd name="connsiteY6" fmla="*/ 6007574 h 6941563"/>
              <a:gd name="connsiteX7" fmla="*/ 0 w 5745243"/>
              <a:gd name="connsiteY7" fmla="*/ 888638 h 6941563"/>
              <a:gd name="connsiteX8" fmla="*/ 521519 w 5745243"/>
              <a:gd name="connsiteY8" fmla="*/ 138674 h 6941563"/>
              <a:gd name="connsiteX9" fmla="*/ 585586 w 5745243"/>
              <a:gd name="connsiteY9" fmla="*/ 55795 h 6941563"/>
              <a:gd name="connsiteX10" fmla="*/ 638519 w 5745243"/>
              <a:gd name="connsiteY10" fmla="*/ 0 h 69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243" h="6941563">
                <a:moveTo>
                  <a:pt x="638519" y="0"/>
                </a:moveTo>
                <a:lnTo>
                  <a:pt x="2114386" y="0"/>
                </a:lnTo>
                <a:lnTo>
                  <a:pt x="5306095" y="2219490"/>
                </a:lnTo>
                <a:cubicBezTo>
                  <a:pt x="5770068" y="2542133"/>
                  <a:pt x="5884639" y="3179810"/>
                  <a:pt x="5561995" y="3643782"/>
                </a:cubicBezTo>
                <a:lnTo>
                  <a:pt x="3268745" y="6941563"/>
                </a:lnTo>
                <a:lnTo>
                  <a:pt x="1343110" y="6941562"/>
                </a:lnTo>
                <a:lnTo>
                  <a:pt x="0" y="6007574"/>
                </a:lnTo>
                <a:lnTo>
                  <a:pt x="0" y="888638"/>
                </a:lnTo>
                <a:lnTo>
                  <a:pt x="521519" y="138674"/>
                </a:lnTo>
                <a:cubicBezTo>
                  <a:pt x="541684" y="109676"/>
                  <a:pt x="563079" y="82042"/>
                  <a:pt x="585586" y="55795"/>
                </a:cubicBezTo>
                <a:lnTo>
                  <a:pt x="638519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0" t="1360" r="7389" b="83746"/>
          <a:stretch>
            <a:fillRect/>
          </a:stretch>
        </p:blipFill>
        <p:spPr>
          <a:xfrm>
            <a:off x="1266659" y="-2035"/>
            <a:ext cx="3076139" cy="1311570"/>
          </a:xfrm>
          <a:custGeom>
            <a:avLst/>
            <a:gdLst>
              <a:gd name="connsiteX0" fmla="*/ 0 w 3076139"/>
              <a:gd name="connsiteY0" fmla="*/ 0 h 1311570"/>
              <a:gd name="connsiteX1" fmla="*/ 3076139 w 3076139"/>
              <a:gd name="connsiteY1" fmla="*/ 0 h 1311570"/>
              <a:gd name="connsiteX2" fmla="*/ 2301415 w 3076139"/>
              <a:gd name="connsiteY2" fmla="*/ 1114079 h 1311570"/>
              <a:gd name="connsiteX3" fmla="*/ 1660890 w 3076139"/>
              <a:gd name="connsiteY3" fmla="*/ 1229162 h 1311570"/>
              <a:gd name="connsiteX4" fmla="*/ 149719 w 3076139"/>
              <a:gd name="connsiteY4" fmla="*/ 178306 h 1311570"/>
              <a:gd name="connsiteX5" fmla="*/ 23306 w 3076139"/>
              <a:gd name="connsiteY5" fmla="*/ 46353 h 1311570"/>
              <a:gd name="connsiteX6" fmla="*/ 0 w 3076139"/>
              <a:gd name="connsiteY6" fmla="*/ 0 h 1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139" h="1311570">
                <a:moveTo>
                  <a:pt x="0" y="0"/>
                </a:moveTo>
                <a:lnTo>
                  <a:pt x="3076139" y="0"/>
                </a:lnTo>
                <a:lnTo>
                  <a:pt x="2301415" y="1114079"/>
                </a:lnTo>
                <a:cubicBezTo>
                  <a:pt x="2156318" y="1322735"/>
                  <a:pt x="1869545" y="1374259"/>
                  <a:pt x="1660890" y="1229162"/>
                </a:cubicBezTo>
                <a:lnTo>
                  <a:pt x="149719" y="178306"/>
                </a:lnTo>
                <a:cubicBezTo>
                  <a:pt x="97554" y="142032"/>
                  <a:pt x="55212" y="96902"/>
                  <a:pt x="23306" y="4635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64511" r="2238" b="9405"/>
          <a:stretch>
            <a:fillRect/>
          </a:stretch>
        </p:blipFill>
        <p:spPr>
          <a:xfrm>
            <a:off x="2359173" y="5559135"/>
            <a:ext cx="2290817" cy="2296950"/>
          </a:xfrm>
          <a:custGeom>
            <a:avLst/>
            <a:gdLst>
              <a:gd name="connsiteX0" fmla="*/ 1006261 w 2290817"/>
              <a:gd name="connsiteY0" fmla="*/ 28 h 2296950"/>
              <a:gd name="connsiteX1" fmla="*/ 1173700 w 2290817"/>
              <a:gd name="connsiteY1" fmla="*/ 53879 h 2296950"/>
              <a:gd name="connsiteX2" fmla="*/ 2161698 w 2290817"/>
              <a:gd name="connsiteY2" fmla="*/ 740926 h 2296950"/>
              <a:gd name="connsiteX3" fmla="*/ 2236938 w 2290817"/>
              <a:gd name="connsiteY3" fmla="*/ 1159699 h 2296950"/>
              <a:gd name="connsiteX4" fmla="*/ 1535891 w 2290817"/>
              <a:gd name="connsiteY4" fmla="*/ 2167831 h 2296950"/>
              <a:gd name="connsiteX5" fmla="*/ 1117118 w 2290817"/>
              <a:gd name="connsiteY5" fmla="*/ 2243071 h 2296950"/>
              <a:gd name="connsiteX6" fmla="*/ 129119 w 2290817"/>
              <a:gd name="connsiteY6" fmla="*/ 1556025 h 2296950"/>
              <a:gd name="connsiteX7" fmla="*/ 53879 w 2290817"/>
              <a:gd name="connsiteY7" fmla="*/ 1137251 h 2296950"/>
              <a:gd name="connsiteX8" fmla="*/ 754926 w 2290817"/>
              <a:gd name="connsiteY8" fmla="*/ 129119 h 2296950"/>
              <a:gd name="connsiteX9" fmla="*/ 1006261 w 2290817"/>
              <a:gd name="connsiteY9" fmla="*/ 28 h 22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817" h="2296950">
                <a:moveTo>
                  <a:pt x="1006261" y="28"/>
                </a:moveTo>
                <a:cubicBezTo>
                  <a:pt x="1064204" y="809"/>
                  <a:pt x="1122543" y="18305"/>
                  <a:pt x="1173700" y="53879"/>
                </a:cubicBezTo>
                <a:lnTo>
                  <a:pt x="2161698" y="740926"/>
                </a:lnTo>
                <a:cubicBezTo>
                  <a:pt x="2298116" y="835790"/>
                  <a:pt x="2331803" y="1023281"/>
                  <a:pt x="2236938" y="1159699"/>
                </a:cubicBezTo>
                <a:lnTo>
                  <a:pt x="1535891" y="2167831"/>
                </a:lnTo>
                <a:cubicBezTo>
                  <a:pt x="1441027" y="2304249"/>
                  <a:pt x="1253536" y="2337936"/>
                  <a:pt x="1117118" y="2243071"/>
                </a:cubicBezTo>
                <a:lnTo>
                  <a:pt x="129119" y="1556025"/>
                </a:lnTo>
                <a:cubicBezTo>
                  <a:pt x="-7299" y="1461161"/>
                  <a:pt x="-40985" y="1273670"/>
                  <a:pt x="53879" y="1137251"/>
                </a:cubicBezTo>
                <a:lnTo>
                  <a:pt x="754926" y="129119"/>
                </a:lnTo>
                <a:cubicBezTo>
                  <a:pt x="814216" y="43858"/>
                  <a:pt x="909689" y="-1274"/>
                  <a:pt x="1006261" y="28"/>
                </a:cubicBez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1" t="11451" r="100000" b="30420"/>
          <a:stretch>
            <a:fillRect/>
          </a:stretch>
        </p:blipFill>
        <p:spPr>
          <a:xfrm>
            <a:off x="-3178640" y="886602"/>
            <a:ext cx="1998444" cy="5118936"/>
          </a:xfrm>
          <a:custGeom>
            <a:avLst/>
            <a:gdLst>
              <a:gd name="connsiteX0" fmla="*/ 1998444 w 1998444"/>
              <a:gd name="connsiteY0" fmla="*/ 0 h 5118936"/>
              <a:gd name="connsiteX1" fmla="*/ 1998444 w 1998444"/>
              <a:gd name="connsiteY1" fmla="*/ 5118936 h 5118936"/>
              <a:gd name="connsiteX2" fmla="*/ 439148 w 1998444"/>
              <a:gd name="connsiteY2" fmla="*/ 4034613 h 5118936"/>
              <a:gd name="connsiteX3" fmla="*/ 183247 w 1998444"/>
              <a:gd name="connsiteY3" fmla="*/ 2610320 h 5118936"/>
              <a:gd name="connsiteX4" fmla="*/ 1998444 w 1998444"/>
              <a:gd name="connsiteY4" fmla="*/ 0 h 51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444" h="5118936">
                <a:moveTo>
                  <a:pt x="1998444" y="0"/>
                </a:moveTo>
                <a:lnTo>
                  <a:pt x="1998444" y="5118936"/>
                </a:lnTo>
                <a:lnTo>
                  <a:pt x="439148" y="4034613"/>
                </a:lnTo>
                <a:cubicBezTo>
                  <a:pt x="-24824" y="3711970"/>
                  <a:pt x="-139396" y="3074292"/>
                  <a:pt x="183247" y="2610320"/>
                </a:cubicBezTo>
                <a:lnTo>
                  <a:pt x="1998444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2" t="-31274" r="-1223" b="100000"/>
          <a:stretch>
            <a:fillRect/>
          </a:stretch>
        </p:blipFill>
        <p:spPr>
          <a:xfrm>
            <a:off x="1020765" y="-2142438"/>
            <a:ext cx="3482454" cy="2170882"/>
          </a:xfrm>
          <a:custGeom>
            <a:avLst/>
            <a:gdLst>
              <a:gd name="connsiteX0" fmla="*/ 1517689 w 3482454"/>
              <a:gd name="connsiteY0" fmla="*/ 41 h 2170882"/>
              <a:gd name="connsiteX1" fmla="*/ 1773792 w 3482454"/>
              <a:gd name="connsiteY1" fmla="*/ 82408 h 2170882"/>
              <a:gd name="connsiteX2" fmla="*/ 3284963 w 3482454"/>
              <a:gd name="connsiteY2" fmla="*/ 1133264 h 2170882"/>
              <a:gd name="connsiteX3" fmla="*/ 3400045 w 3482454"/>
              <a:gd name="connsiteY3" fmla="*/ 1773791 h 2170882"/>
              <a:gd name="connsiteX4" fmla="*/ 3123911 w 3482454"/>
              <a:gd name="connsiteY4" fmla="*/ 2170882 h 2170882"/>
              <a:gd name="connsiteX5" fmla="*/ 47773 w 3482454"/>
              <a:gd name="connsiteY5" fmla="*/ 2170882 h 2170882"/>
              <a:gd name="connsiteX6" fmla="*/ 31127 w 3482454"/>
              <a:gd name="connsiteY6" fmla="*/ 2137774 h 2170882"/>
              <a:gd name="connsiteX7" fmla="*/ 82410 w 3482454"/>
              <a:gd name="connsiteY7" fmla="*/ 1708661 h 2170882"/>
              <a:gd name="connsiteX8" fmla="*/ 1133266 w 3482454"/>
              <a:gd name="connsiteY8" fmla="*/ 197491 h 2170882"/>
              <a:gd name="connsiteX9" fmla="*/ 1517689 w 3482454"/>
              <a:gd name="connsiteY9" fmla="*/ 41 h 217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2454" h="2170882">
                <a:moveTo>
                  <a:pt x="1517689" y="41"/>
                </a:moveTo>
                <a:cubicBezTo>
                  <a:pt x="1606315" y="1235"/>
                  <a:pt x="1695546" y="27996"/>
                  <a:pt x="1773792" y="82408"/>
                </a:cubicBezTo>
                <a:lnTo>
                  <a:pt x="3284963" y="1133264"/>
                </a:lnTo>
                <a:cubicBezTo>
                  <a:pt x="3493619" y="1278362"/>
                  <a:pt x="3545143" y="1565135"/>
                  <a:pt x="3400045" y="1773791"/>
                </a:cubicBezTo>
                <a:lnTo>
                  <a:pt x="3123911" y="2170882"/>
                </a:lnTo>
                <a:lnTo>
                  <a:pt x="47773" y="2170882"/>
                </a:lnTo>
                <a:lnTo>
                  <a:pt x="31127" y="2137774"/>
                </a:lnTo>
                <a:cubicBezTo>
                  <a:pt x="-22157" y="1999995"/>
                  <a:pt x="-8276" y="1839071"/>
                  <a:pt x="82410" y="1708661"/>
                </a:cubicBezTo>
                <a:lnTo>
                  <a:pt x="1133266" y="197491"/>
                </a:lnTo>
                <a:cubicBezTo>
                  <a:pt x="1223952" y="67081"/>
                  <a:pt x="1369980" y="-1949"/>
                  <a:pt x="1517689" y="41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-4329" r="34843" b="100000"/>
          <a:stretch>
            <a:fillRect/>
          </a:stretch>
        </p:blipFill>
        <p:spPr>
          <a:xfrm>
            <a:off x="-739796" y="-272028"/>
            <a:ext cx="1475867" cy="300473"/>
          </a:xfrm>
          <a:custGeom>
            <a:avLst/>
            <a:gdLst>
              <a:gd name="connsiteX0" fmla="*/ 737815 w 1475867"/>
              <a:gd name="connsiteY0" fmla="*/ 93 h 300473"/>
              <a:gd name="connsiteX1" fmla="*/ 1307292 w 1475867"/>
              <a:gd name="connsiteY1" fmla="*/ 183247 h 300473"/>
              <a:gd name="connsiteX2" fmla="*/ 1475867 w 1475867"/>
              <a:gd name="connsiteY2" fmla="*/ 300473 h 300473"/>
              <a:gd name="connsiteX3" fmla="*/ 0 w 1475867"/>
              <a:gd name="connsiteY3" fmla="*/ 300473 h 300473"/>
              <a:gd name="connsiteX4" fmla="*/ 17803 w 1475867"/>
              <a:gd name="connsiteY4" fmla="*/ 281707 h 300473"/>
              <a:gd name="connsiteX5" fmla="*/ 737815 w 1475867"/>
              <a:gd name="connsiteY5" fmla="*/ 93 h 3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867" h="300473">
                <a:moveTo>
                  <a:pt x="737815" y="93"/>
                </a:moveTo>
                <a:cubicBezTo>
                  <a:pt x="934886" y="2748"/>
                  <a:pt x="1133303" y="62256"/>
                  <a:pt x="1307292" y="183247"/>
                </a:cubicBezTo>
                <a:lnTo>
                  <a:pt x="1475867" y="300473"/>
                </a:lnTo>
                <a:lnTo>
                  <a:pt x="0" y="300473"/>
                </a:lnTo>
                <a:lnTo>
                  <a:pt x="17803" y="281707"/>
                </a:lnTo>
                <a:cubicBezTo>
                  <a:pt x="214685" y="94082"/>
                  <a:pt x="475054" y="-3448"/>
                  <a:pt x="737815" y="93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3" t="100000" r="23791" b="-7227"/>
          <a:stretch>
            <a:fillRect/>
          </a:stretch>
        </p:blipFill>
        <p:spPr>
          <a:xfrm>
            <a:off x="-35205" y="6970007"/>
            <a:ext cx="1925635" cy="501651"/>
          </a:xfrm>
          <a:custGeom>
            <a:avLst/>
            <a:gdLst>
              <a:gd name="connsiteX0" fmla="*/ 0 w 1925635"/>
              <a:gd name="connsiteY0" fmla="*/ 0 h 501651"/>
              <a:gd name="connsiteX1" fmla="*/ 1925635 w 1925635"/>
              <a:gd name="connsiteY1" fmla="*/ 0 h 501651"/>
              <a:gd name="connsiteX2" fmla="*/ 1882170 w 1925635"/>
              <a:gd name="connsiteY2" fmla="*/ 62504 h 501651"/>
              <a:gd name="connsiteX3" fmla="*/ 457877 w 1925635"/>
              <a:gd name="connsiteY3" fmla="*/ 318404 h 501651"/>
              <a:gd name="connsiteX4" fmla="*/ 0 w 1925635"/>
              <a:gd name="connsiteY4" fmla="*/ 0 h 5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35" h="501650">
                <a:moveTo>
                  <a:pt x="0" y="0"/>
                </a:moveTo>
                <a:lnTo>
                  <a:pt x="1925635" y="0"/>
                </a:lnTo>
                <a:lnTo>
                  <a:pt x="1882170" y="62504"/>
                </a:lnTo>
                <a:cubicBezTo>
                  <a:pt x="1559527" y="526477"/>
                  <a:pt x="921849" y="641047"/>
                  <a:pt x="457877" y="3184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367255"/>
            <a:ext cx="7136336" cy="2651898"/>
            <a:chOff x="6147269" y="3020937"/>
            <a:chExt cx="5112385" cy="1899787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498403"/>
              <a:ext cx="5033249" cy="1422321"/>
              <a:chOff x="-4714868" y="2277468"/>
              <a:chExt cx="5033249" cy="1422321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8C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277468"/>
                <a:ext cx="5033249" cy="837005"/>
                <a:chOff x="-4714868" y="2277468"/>
                <a:chExt cx="5033249" cy="837005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14868" y="2277468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kumimoji="0" lang="en-US" altLang="zh-CN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8C2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.2</a:t>
                  </a:r>
                  <a:r>
                    <a:rPr lang="zh-CN" altLang="en-US" sz="36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根据方向和距离标出物体位置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3020937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位置与方向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8C2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17" name="圆角矩形 16"/>
          <p:cNvSpPr/>
          <p:nvPr/>
        </p:nvSpPr>
        <p:spPr>
          <a:xfrm rot="2088867">
            <a:off x="11066508" y="5137695"/>
            <a:ext cx="2760980" cy="2760980"/>
          </a:xfrm>
          <a:prstGeom prst="roundRect">
            <a:avLst/>
          </a:prstGeom>
          <a:solidFill>
            <a:srgbClr val="6C8C2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401" y="1894553"/>
            <a:ext cx="1276350" cy="16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279651" y="1842084"/>
            <a:ext cx="4945063" cy="889420"/>
          </a:xfrm>
          <a:prstGeom prst="wedgeRoundRectCallout">
            <a:avLst>
              <a:gd name="adj1" fmla="val 61852"/>
              <a:gd name="adj2" fmla="val 3278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在确定这点在图上的位置时应注意什么？怎样确定？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400" y="4496424"/>
            <a:ext cx="78119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kern="0">
                <a:solidFill>
                  <a:srgbClr val="FF33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在绘制平面图时，一般先确定角度，再确定图上的距离。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82313" y="1340508"/>
            <a:ext cx="6365479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、在平面图上标出校园内各建筑物的位置。</a:t>
            </a:r>
          </a:p>
          <a:p>
            <a:pPr>
              <a:lnSpc>
                <a:spcPct val="2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）教学楼在校门的正北方向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150m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处。</a:t>
            </a:r>
          </a:p>
          <a:p>
            <a:pPr>
              <a:lnSpc>
                <a:spcPct val="2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）图书馆在校门的北偏东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35°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150m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处。</a:t>
            </a:r>
          </a:p>
          <a:p>
            <a:pPr>
              <a:lnSpc>
                <a:spcPct val="2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）体育馆在校门的西偏北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40°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处。</a:t>
            </a:r>
          </a:p>
        </p:txBody>
      </p:sp>
      <p:grpSp>
        <p:nvGrpSpPr>
          <p:cNvPr id="24579" name="Group 52"/>
          <p:cNvGrpSpPr/>
          <p:nvPr/>
        </p:nvGrpSpPr>
        <p:grpSpPr>
          <a:xfrm>
            <a:off x="7153155" y="1413150"/>
            <a:ext cx="4168976" cy="4394287"/>
            <a:chOff x="2668" y="788"/>
            <a:chExt cx="2868" cy="3023"/>
          </a:xfrm>
        </p:grpSpPr>
        <p:pic>
          <p:nvPicPr>
            <p:cNvPr id="24581" name="Picture 6" descr="24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668" y="788"/>
              <a:ext cx="2868" cy="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2" name="Group 35"/>
            <p:cNvGrpSpPr/>
            <p:nvPr/>
          </p:nvGrpSpPr>
          <p:grpSpPr>
            <a:xfrm>
              <a:off x="3557" y="1419"/>
              <a:ext cx="975" cy="1313"/>
              <a:chOff x="2369" y="2406"/>
              <a:chExt cx="975" cy="985"/>
            </a:xfrm>
          </p:grpSpPr>
          <p:grpSp>
            <p:nvGrpSpPr>
              <p:cNvPr id="24609" name="Group 15"/>
              <p:cNvGrpSpPr/>
              <p:nvPr/>
            </p:nvGrpSpPr>
            <p:grpSpPr>
              <a:xfrm>
                <a:off x="2841" y="2686"/>
                <a:ext cx="57" cy="705"/>
                <a:chOff x="2841" y="2686"/>
                <a:chExt cx="57" cy="705"/>
              </a:xfrm>
            </p:grpSpPr>
            <p:sp>
              <p:nvSpPr>
                <p:cNvPr id="24612" name="Line 9"/>
                <p:cNvSpPr>
                  <a:spLocks noChangeShapeType="1"/>
                </p:cNvSpPr>
                <p:nvPr/>
              </p:nvSpPr>
              <p:spPr bwMode="auto">
                <a:xfrm>
                  <a:off x="2847" y="3158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613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739" y="3051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614" name="Line 11"/>
                <p:cNvSpPr>
                  <a:spLocks noChangeShapeType="1"/>
                </p:cNvSpPr>
                <p:nvPr/>
              </p:nvSpPr>
              <p:spPr bwMode="auto">
                <a:xfrm>
                  <a:off x="2853" y="2931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4615" name="Group 14"/>
                <p:cNvGrpSpPr/>
                <p:nvPr/>
              </p:nvGrpSpPr>
              <p:grpSpPr>
                <a:xfrm>
                  <a:off x="2841" y="2686"/>
                  <a:ext cx="23" cy="705"/>
                  <a:chOff x="2841" y="2686"/>
                  <a:chExt cx="23" cy="705"/>
                </a:xfrm>
              </p:grpSpPr>
              <p:sp>
                <p:nvSpPr>
                  <p:cNvPr id="24616" name="Line 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2739" y="3278"/>
                    <a:ext cx="2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617" name="Line 1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2739" y="2824"/>
                    <a:ext cx="2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61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2686"/>
                    <a:ext cx="23" cy="2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algn="ctr">
                    <a:solidFill>
                      <a:srgbClr val="FF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4610" name="Text Box 16"/>
              <p:cNvSpPr txBox="1">
                <a:spLocks noChangeArrowheads="1"/>
              </p:cNvSpPr>
              <p:nvPr/>
            </p:nvSpPr>
            <p:spPr bwMode="auto">
              <a:xfrm>
                <a:off x="2509" y="2406"/>
                <a:ext cx="835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教学楼</a:t>
                </a:r>
              </a:p>
            </p:txBody>
          </p:sp>
          <p:sp>
            <p:nvSpPr>
              <p:cNvPr id="24611" name="Rectangle 17"/>
              <p:cNvSpPr>
                <a:spLocks noChangeArrowheads="1"/>
              </p:cNvSpPr>
              <p:nvPr/>
            </p:nvSpPr>
            <p:spPr bwMode="auto">
              <a:xfrm>
                <a:off x="2369" y="2763"/>
                <a:ext cx="613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150m</a:t>
                </a:r>
                <a:endPara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83" name="Line 31"/>
            <p:cNvSpPr>
              <a:spLocks noChangeShapeType="1"/>
            </p:cNvSpPr>
            <p:nvPr/>
          </p:nvSpPr>
          <p:spPr bwMode="auto">
            <a:xfrm rot="7500000">
              <a:off x="4242" y="2236"/>
              <a:ext cx="30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584" name="Group 38"/>
            <p:cNvGrpSpPr/>
            <p:nvPr/>
          </p:nvGrpSpPr>
          <p:grpSpPr>
            <a:xfrm>
              <a:off x="3989" y="1657"/>
              <a:ext cx="1340" cy="754"/>
              <a:chOff x="2801" y="2584"/>
              <a:chExt cx="1340" cy="565"/>
            </a:xfrm>
          </p:grpSpPr>
          <p:sp>
            <p:nvSpPr>
              <p:cNvPr id="24607" name="Text Box 34"/>
              <p:cNvSpPr txBox="1">
                <a:spLocks noChangeArrowheads="1"/>
              </p:cNvSpPr>
              <p:nvPr/>
            </p:nvSpPr>
            <p:spPr bwMode="auto">
              <a:xfrm>
                <a:off x="3243" y="2584"/>
                <a:ext cx="898" cy="2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图书馆</a:t>
                </a:r>
              </a:p>
            </p:txBody>
          </p:sp>
          <p:sp>
            <p:nvSpPr>
              <p:cNvPr id="24608" name="Text Box 37"/>
              <p:cNvSpPr txBox="1">
                <a:spLocks noChangeArrowheads="1"/>
              </p:cNvSpPr>
              <p:nvPr/>
            </p:nvSpPr>
            <p:spPr bwMode="auto">
              <a:xfrm>
                <a:off x="2801" y="2931"/>
                <a:ext cx="499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35°</a:t>
                </a:r>
              </a:p>
            </p:txBody>
          </p:sp>
        </p:grpSp>
        <p:sp>
          <p:nvSpPr>
            <p:cNvPr id="24585" name="Line 19"/>
            <p:cNvSpPr>
              <a:spLocks noChangeShapeType="1"/>
            </p:cNvSpPr>
            <p:nvPr/>
          </p:nvSpPr>
          <p:spPr bwMode="auto">
            <a:xfrm>
              <a:off x="4174" y="2518"/>
              <a:ext cx="39" cy="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6" name="Line 20"/>
            <p:cNvSpPr>
              <a:spLocks noChangeShapeType="1"/>
            </p:cNvSpPr>
            <p:nvPr/>
          </p:nvSpPr>
          <p:spPr bwMode="auto">
            <a:xfrm rot="7500000">
              <a:off x="3962" y="2644"/>
              <a:ext cx="30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7" name="Line 26"/>
            <p:cNvSpPr>
              <a:spLocks noChangeShapeType="1"/>
            </p:cNvSpPr>
            <p:nvPr/>
          </p:nvSpPr>
          <p:spPr bwMode="auto">
            <a:xfrm>
              <a:off x="4304" y="2275"/>
              <a:ext cx="39" cy="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8" name="Line 27"/>
            <p:cNvSpPr>
              <a:spLocks noChangeShapeType="1"/>
            </p:cNvSpPr>
            <p:nvPr/>
          </p:nvSpPr>
          <p:spPr bwMode="auto">
            <a:xfrm rot="7500000">
              <a:off x="4092" y="2463"/>
              <a:ext cx="30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9" name="Arc 36"/>
            <p:cNvSpPr/>
            <p:nvPr/>
          </p:nvSpPr>
          <p:spPr bwMode="auto">
            <a:xfrm>
              <a:off x="4050" y="2483"/>
              <a:ext cx="91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90" name="Oval 25"/>
            <p:cNvSpPr>
              <a:spLocks noChangeArrowheads="1"/>
            </p:cNvSpPr>
            <p:nvPr/>
          </p:nvSpPr>
          <p:spPr bwMode="auto">
            <a:xfrm>
              <a:off x="4471" y="2065"/>
              <a:ext cx="23" cy="3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591" name="Oval 50"/>
            <p:cNvSpPr>
              <a:spLocks noChangeArrowheads="1"/>
            </p:cNvSpPr>
            <p:nvPr/>
          </p:nvSpPr>
          <p:spPr bwMode="auto">
            <a:xfrm>
              <a:off x="3329" y="2074"/>
              <a:ext cx="23" cy="3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4592" name="Group 53"/>
            <p:cNvGrpSpPr/>
            <p:nvPr/>
          </p:nvGrpSpPr>
          <p:grpSpPr>
            <a:xfrm>
              <a:off x="3845" y="2485"/>
              <a:ext cx="227" cy="150"/>
              <a:chOff x="2651" y="3193"/>
              <a:chExt cx="227" cy="113"/>
            </a:xfrm>
          </p:grpSpPr>
          <p:sp>
            <p:nvSpPr>
              <p:cNvPr id="24605" name="Line 44"/>
              <p:cNvSpPr>
                <a:spLocks noChangeShapeType="1"/>
              </p:cNvSpPr>
              <p:nvPr/>
            </p:nvSpPr>
            <p:spPr bwMode="auto">
              <a:xfrm rot="-2824954">
                <a:off x="2664" y="3215"/>
                <a:ext cx="45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06" name="Line 45"/>
              <p:cNvSpPr>
                <a:spLocks noChangeShapeType="1"/>
              </p:cNvSpPr>
              <p:nvPr/>
            </p:nvSpPr>
            <p:spPr bwMode="auto">
              <a:xfrm rot="2400000">
                <a:off x="2651" y="3306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593" name="Group 54"/>
            <p:cNvGrpSpPr/>
            <p:nvPr/>
          </p:nvGrpSpPr>
          <p:grpSpPr>
            <a:xfrm>
              <a:off x="3674" y="2325"/>
              <a:ext cx="227" cy="150"/>
              <a:chOff x="2651" y="3193"/>
              <a:chExt cx="227" cy="113"/>
            </a:xfrm>
          </p:grpSpPr>
          <p:sp>
            <p:nvSpPr>
              <p:cNvPr id="24603" name="Line 55"/>
              <p:cNvSpPr>
                <a:spLocks noChangeShapeType="1"/>
              </p:cNvSpPr>
              <p:nvPr/>
            </p:nvSpPr>
            <p:spPr bwMode="auto">
              <a:xfrm rot="-2824954">
                <a:off x="2664" y="3215"/>
                <a:ext cx="45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04" name="Line 56"/>
              <p:cNvSpPr>
                <a:spLocks noChangeShapeType="1"/>
              </p:cNvSpPr>
              <p:nvPr/>
            </p:nvSpPr>
            <p:spPr bwMode="auto">
              <a:xfrm rot="2400000">
                <a:off x="2651" y="3306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594" name="Group 57"/>
            <p:cNvGrpSpPr/>
            <p:nvPr/>
          </p:nvGrpSpPr>
          <p:grpSpPr>
            <a:xfrm>
              <a:off x="3506" y="2176"/>
              <a:ext cx="227" cy="150"/>
              <a:chOff x="2651" y="3193"/>
              <a:chExt cx="227" cy="113"/>
            </a:xfrm>
          </p:grpSpPr>
          <p:sp>
            <p:nvSpPr>
              <p:cNvPr id="24601" name="Line 58"/>
              <p:cNvSpPr>
                <a:spLocks noChangeShapeType="1"/>
              </p:cNvSpPr>
              <p:nvPr/>
            </p:nvSpPr>
            <p:spPr bwMode="auto">
              <a:xfrm rot="-2824954">
                <a:off x="2664" y="3215"/>
                <a:ext cx="45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02" name="Line 59"/>
              <p:cNvSpPr>
                <a:spLocks noChangeShapeType="1"/>
              </p:cNvSpPr>
              <p:nvPr/>
            </p:nvSpPr>
            <p:spPr bwMode="auto">
              <a:xfrm rot="2400000">
                <a:off x="2651" y="3306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95" name="Line 62"/>
            <p:cNvSpPr>
              <a:spLocks noChangeShapeType="1"/>
            </p:cNvSpPr>
            <p:nvPr/>
          </p:nvSpPr>
          <p:spPr bwMode="auto">
            <a:xfrm rot="2400000">
              <a:off x="3328" y="2181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96" name="Text Box 67"/>
            <p:cNvSpPr txBox="1">
              <a:spLocks noChangeArrowheads="1"/>
            </p:cNvSpPr>
            <p:nvPr/>
          </p:nvSpPr>
          <p:spPr bwMode="auto">
            <a:xfrm>
              <a:off x="2941" y="1507"/>
              <a:ext cx="816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体育馆</a:t>
              </a:r>
            </a:p>
          </p:txBody>
        </p:sp>
        <p:sp>
          <p:nvSpPr>
            <p:cNvPr id="24597" name="Text Box 69"/>
            <p:cNvSpPr txBox="1">
              <a:spLocks noChangeArrowheads="1"/>
            </p:cNvSpPr>
            <p:nvPr/>
          </p:nvSpPr>
          <p:spPr bwMode="auto">
            <a:xfrm>
              <a:off x="2987" y="2221"/>
              <a:ext cx="68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200m</a:t>
              </a:r>
            </a:p>
          </p:txBody>
        </p:sp>
        <p:sp>
          <p:nvSpPr>
            <p:cNvPr id="24598" name="Text Box 78"/>
            <p:cNvSpPr txBox="1">
              <a:spLocks noChangeArrowheads="1"/>
            </p:cNvSpPr>
            <p:nvPr/>
          </p:nvSpPr>
          <p:spPr bwMode="auto">
            <a:xfrm>
              <a:off x="3470" y="2432"/>
              <a:ext cx="584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40°</a:t>
              </a:r>
            </a:p>
          </p:txBody>
        </p:sp>
        <p:sp>
          <p:nvSpPr>
            <p:cNvPr id="24599" name="Arc 73"/>
            <p:cNvSpPr/>
            <p:nvPr/>
          </p:nvSpPr>
          <p:spPr bwMode="auto">
            <a:xfrm rot="19800000" flipV="1">
              <a:off x="3860" y="2620"/>
              <a:ext cx="90" cy="39"/>
            </a:xfrm>
            <a:custGeom>
              <a:avLst/>
              <a:gdLst>
                <a:gd name="T0" fmla="*/ 0 w 19389"/>
                <a:gd name="T1" fmla="*/ 0 h 21600"/>
                <a:gd name="T2" fmla="*/ 0 w 19389"/>
                <a:gd name="T3" fmla="*/ 0 h 21600"/>
                <a:gd name="T4" fmla="*/ 0 w 1938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389"/>
                <a:gd name="T10" fmla="*/ 0 h 21600"/>
                <a:gd name="T11" fmla="*/ 19389 w 193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89" h="21600" fill="none" extrusionOk="0">
                  <a:moveTo>
                    <a:pt x="-1" y="0"/>
                  </a:moveTo>
                  <a:cubicBezTo>
                    <a:pt x="8237" y="0"/>
                    <a:pt x="15757" y="4685"/>
                    <a:pt x="19388" y="12079"/>
                  </a:cubicBezTo>
                </a:path>
                <a:path w="19389" h="21600" stroke="0" extrusionOk="0">
                  <a:moveTo>
                    <a:pt x="-1" y="0"/>
                  </a:moveTo>
                  <a:cubicBezTo>
                    <a:pt x="8237" y="0"/>
                    <a:pt x="15757" y="4685"/>
                    <a:pt x="19388" y="1207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00" name="Rectangle 80"/>
            <p:cNvSpPr>
              <a:spLocks noChangeArrowheads="1"/>
            </p:cNvSpPr>
            <p:nvPr/>
          </p:nvSpPr>
          <p:spPr bwMode="auto">
            <a:xfrm>
              <a:off x="4315" y="2141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150m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734400" y="1322613"/>
            <a:ext cx="7966416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选一选。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北偏西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°，还可以说成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A.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南偏西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B.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西偏北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C.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西偏北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小强看小林在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，小林看小强在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A.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北偏东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B.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东偏北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C.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西偏南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5602" name="Picture 2" descr="E:\梅子花开 2016年秋上\理科\上课课件制作\人六数\人六数导学案\人六数导学案(上)\LL11.t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06450" y="2136838"/>
            <a:ext cx="2457370" cy="20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71741" y="1994056"/>
            <a:ext cx="407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27548" y="3637060"/>
            <a:ext cx="407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36049" y="3637059"/>
            <a:ext cx="389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1089025"/>
            <a:ext cx="10858500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张老师家在学校西偏北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960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米处，李老师家在学校南偏东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1200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米处，如果他们同时从家以每分钟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米的速度去学校，谁会先到？先到多长时间？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画图并计算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  <a:p>
            <a:pPr marL="0" lvl="1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80=12(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分钟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marL="0" lvl="1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1200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80=15(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分钟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marL="0" lvl="1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15-12=3(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分钟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marL="0" lvl="1">
              <a:lnSpc>
                <a:spcPct val="15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答：张老师先到学校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分钟。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6626" name="Picture 2" descr="E:\梅子花开 2016年秋上\理科\上课课件制作\人六数\人六数导学案\人六数导学案(上)\LL12.t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87396" y="2783768"/>
            <a:ext cx="2021866" cy="27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40709" y="3140558"/>
            <a:ext cx="4572000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这节课你有哪些收获？</a:t>
            </a:r>
          </a:p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6" y="2250830"/>
            <a:ext cx="2660546" cy="37932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3662" b="19814"/>
          <a:stretch>
            <a:fillRect/>
          </a:stretch>
        </p:blipFill>
        <p:spPr>
          <a:xfrm>
            <a:off x="-1180195" y="-2036"/>
            <a:ext cx="5745243" cy="6941563"/>
          </a:xfrm>
          <a:custGeom>
            <a:avLst/>
            <a:gdLst>
              <a:gd name="connsiteX0" fmla="*/ 638519 w 5745243"/>
              <a:gd name="connsiteY0" fmla="*/ 0 h 6941563"/>
              <a:gd name="connsiteX1" fmla="*/ 2114386 w 5745243"/>
              <a:gd name="connsiteY1" fmla="*/ 0 h 6941563"/>
              <a:gd name="connsiteX2" fmla="*/ 5306095 w 5745243"/>
              <a:gd name="connsiteY2" fmla="*/ 2219490 h 6941563"/>
              <a:gd name="connsiteX3" fmla="*/ 5561995 w 5745243"/>
              <a:gd name="connsiteY3" fmla="*/ 3643782 h 6941563"/>
              <a:gd name="connsiteX4" fmla="*/ 3268745 w 5745243"/>
              <a:gd name="connsiteY4" fmla="*/ 6941563 h 6941563"/>
              <a:gd name="connsiteX5" fmla="*/ 1343110 w 5745243"/>
              <a:gd name="connsiteY5" fmla="*/ 6941562 h 6941563"/>
              <a:gd name="connsiteX6" fmla="*/ 0 w 5745243"/>
              <a:gd name="connsiteY6" fmla="*/ 6007574 h 6941563"/>
              <a:gd name="connsiteX7" fmla="*/ 0 w 5745243"/>
              <a:gd name="connsiteY7" fmla="*/ 888638 h 6941563"/>
              <a:gd name="connsiteX8" fmla="*/ 521519 w 5745243"/>
              <a:gd name="connsiteY8" fmla="*/ 138674 h 6941563"/>
              <a:gd name="connsiteX9" fmla="*/ 585586 w 5745243"/>
              <a:gd name="connsiteY9" fmla="*/ 55795 h 6941563"/>
              <a:gd name="connsiteX10" fmla="*/ 638519 w 5745243"/>
              <a:gd name="connsiteY10" fmla="*/ 0 h 69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243" h="6941563">
                <a:moveTo>
                  <a:pt x="638519" y="0"/>
                </a:moveTo>
                <a:lnTo>
                  <a:pt x="2114386" y="0"/>
                </a:lnTo>
                <a:lnTo>
                  <a:pt x="5306095" y="2219490"/>
                </a:lnTo>
                <a:cubicBezTo>
                  <a:pt x="5770068" y="2542133"/>
                  <a:pt x="5884639" y="3179810"/>
                  <a:pt x="5561995" y="3643782"/>
                </a:cubicBezTo>
                <a:lnTo>
                  <a:pt x="3268745" y="6941563"/>
                </a:lnTo>
                <a:lnTo>
                  <a:pt x="1343110" y="6941562"/>
                </a:lnTo>
                <a:lnTo>
                  <a:pt x="0" y="6007574"/>
                </a:lnTo>
                <a:lnTo>
                  <a:pt x="0" y="888638"/>
                </a:lnTo>
                <a:lnTo>
                  <a:pt x="521519" y="138674"/>
                </a:lnTo>
                <a:cubicBezTo>
                  <a:pt x="541684" y="109676"/>
                  <a:pt x="563079" y="82042"/>
                  <a:pt x="585586" y="55795"/>
                </a:cubicBezTo>
                <a:lnTo>
                  <a:pt x="638519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0" t="1360" r="7389" b="83746"/>
          <a:stretch>
            <a:fillRect/>
          </a:stretch>
        </p:blipFill>
        <p:spPr>
          <a:xfrm>
            <a:off x="1266659" y="-2035"/>
            <a:ext cx="3076139" cy="1311570"/>
          </a:xfrm>
          <a:custGeom>
            <a:avLst/>
            <a:gdLst>
              <a:gd name="connsiteX0" fmla="*/ 0 w 3076139"/>
              <a:gd name="connsiteY0" fmla="*/ 0 h 1311570"/>
              <a:gd name="connsiteX1" fmla="*/ 3076139 w 3076139"/>
              <a:gd name="connsiteY1" fmla="*/ 0 h 1311570"/>
              <a:gd name="connsiteX2" fmla="*/ 2301415 w 3076139"/>
              <a:gd name="connsiteY2" fmla="*/ 1114079 h 1311570"/>
              <a:gd name="connsiteX3" fmla="*/ 1660890 w 3076139"/>
              <a:gd name="connsiteY3" fmla="*/ 1229162 h 1311570"/>
              <a:gd name="connsiteX4" fmla="*/ 149719 w 3076139"/>
              <a:gd name="connsiteY4" fmla="*/ 178306 h 1311570"/>
              <a:gd name="connsiteX5" fmla="*/ 23306 w 3076139"/>
              <a:gd name="connsiteY5" fmla="*/ 46353 h 1311570"/>
              <a:gd name="connsiteX6" fmla="*/ 0 w 3076139"/>
              <a:gd name="connsiteY6" fmla="*/ 0 h 1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139" h="1311570">
                <a:moveTo>
                  <a:pt x="0" y="0"/>
                </a:moveTo>
                <a:lnTo>
                  <a:pt x="3076139" y="0"/>
                </a:lnTo>
                <a:lnTo>
                  <a:pt x="2301415" y="1114079"/>
                </a:lnTo>
                <a:cubicBezTo>
                  <a:pt x="2156318" y="1322735"/>
                  <a:pt x="1869545" y="1374259"/>
                  <a:pt x="1660890" y="1229162"/>
                </a:cubicBezTo>
                <a:lnTo>
                  <a:pt x="149719" y="178306"/>
                </a:lnTo>
                <a:cubicBezTo>
                  <a:pt x="97554" y="142032"/>
                  <a:pt x="55212" y="96902"/>
                  <a:pt x="23306" y="4635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64511" r="2238" b="9405"/>
          <a:stretch>
            <a:fillRect/>
          </a:stretch>
        </p:blipFill>
        <p:spPr>
          <a:xfrm>
            <a:off x="2359173" y="5559135"/>
            <a:ext cx="2290817" cy="2296950"/>
          </a:xfrm>
          <a:custGeom>
            <a:avLst/>
            <a:gdLst>
              <a:gd name="connsiteX0" fmla="*/ 1006261 w 2290817"/>
              <a:gd name="connsiteY0" fmla="*/ 28 h 2296950"/>
              <a:gd name="connsiteX1" fmla="*/ 1173700 w 2290817"/>
              <a:gd name="connsiteY1" fmla="*/ 53879 h 2296950"/>
              <a:gd name="connsiteX2" fmla="*/ 2161698 w 2290817"/>
              <a:gd name="connsiteY2" fmla="*/ 740926 h 2296950"/>
              <a:gd name="connsiteX3" fmla="*/ 2236938 w 2290817"/>
              <a:gd name="connsiteY3" fmla="*/ 1159699 h 2296950"/>
              <a:gd name="connsiteX4" fmla="*/ 1535891 w 2290817"/>
              <a:gd name="connsiteY4" fmla="*/ 2167831 h 2296950"/>
              <a:gd name="connsiteX5" fmla="*/ 1117118 w 2290817"/>
              <a:gd name="connsiteY5" fmla="*/ 2243071 h 2296950"/>
              <a:gd name="connsiteX6" fmla="*/ 129119 w 2290817"/>
              <a:gd name="connsiteY6" fmla="*/ 1556025 h 2296950"/>
              <a:gd name="connsiteX7" fmla="*/ 53879 w 2290817"/>
              <a:gd name="connsiteY7" fmla="*/ 1137251 h 2296950"/>
              <a:gd name="connsiteX8" fmla="*/ 754926 w 2290817"/>
              <a:gd name="connsiteY8" fmla="*/ 129119 h 2296950"/>
              <a:gd name="connsiteX9" fmla="*/ 1006261 w 2290817"/>
              <a:gd name="connsiteY9" fmla="*/ 28 h 22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817" h="2296950">
                <a:moveTo>
                  <a:pt x="1006261" y="28"/>
                </a:moveTo>
                <a:cubicBezTo>
                  <a:pt x="1064204" y="809"/>
                  <a:pt x="1122543" y="18305"/>
                  <a:pt x="1173700" y="53879"/>
                </a:cubicBezTo>
                <a:lnTo>
                  <a:pt x="2161698" y="740926"/>
                </a:lnTo>
                <a:cubicBezTo>
                  <a:pt x="2298116" y="835790"/>
                  <a:pt x="2331803" y="1023281"/>
                  <a:pt x="2236938" y="1159699"/>
                </a:cubicBezTo>
                <a:lnTo>
                  <a:pt x="1535891" y="2167831"/>
                </a:lnTo>
                <a:cubicBezTo>
                  <a:pt x="1441027" y="2304249"/>
                  <a:pt x="1253536" y="2337936"/>
                  <a:pt x="1117118" y="2243071"/>
                </a:cubicBezTo>
                <a:lnTo>
                  <a:pt x="129119" y="1556025"/>
                </a:lnTo>
                <a:cubicBezTo>
                  <a:pt x="-7299" y="1461161"/>
                  <a:pt x="-40985" y="1273670"/>
                  <a:pt x="53879" y="1137251"/>
                </a:cubicBezTo>
                <a:lnTo>
                  <a:pt x="754926" y="129119"/>
                </a:lnTo>
                <a:cubicBezTo>
                  <a:pt x="814216" y="43858"/>
                  <a:pt x="909689" y="-1274"/>
                  <a:pt x="1006261" y="28"/>
                </a:cubicBez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1" t="11451" r="100000" b="30420"/>
          <a:stretch>
            <a:fillRect/>
          </a:stretch>
        </p:blipFill>
        <p:spPr>
          <a:xfrm>
            <a:off x="-3178640" y="886602"/>
            <a:ext cx="1998444" cy="5118936"/>
          </a:xfrm>
          <a:custGeom>
            <a:avLst/>
            <a:gdLst>
              <a:gd name="connsiteX0" fmla="*/ 1998444 w 1998444"/>
              <a:gd name="connsiteY0" fmla="*/ 0 h 5118936"/>
              <a:gd name="connsiteX1" fmla="*/ 1998444 w 1998444"/>
              <a:gd name="connsiteY1" fmla="*/ 5118936 h 5118936"/>
              <a:gd name="connsiteX2" fmla="*/ 439148 w 1998444"/>
              <a:gd name="connsiteY2" fmla="*/ 4034613 h 5118936"/>
              <a:gd name="connsiteX3" fmla="*/ 183247 w 1998444"/>
              <a:gd name="connsiteY3" fmla="*/ 2610320 h 5118936"/>
              <a:gd name="connsiteX4" fmla="*/ 1998444 w 1998444"/>
              <a:gd name="connsiteY4" fmla="*/ 0 h 51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444" h="5118936">
                <a:moveTo>
                  <a:pt x="1998444" y="0"/>
                </a:moveTo>
                <a:lnTo>
                  <a:pt x="1998444" y="5118936"/>
                </a:lnTo>
                <a:lnTo>
                  <a:pt x="439148" y="4034613"/>
                </a:lnTo>
                <a:cubicBezTo>
                  <a:pt x="-24824" y="3711970"/>
                  <a:pt x="-139396" y="3074292"/>
                  <a:pt x="183247" y="2610320"/>
                </a:cubicBezTo>
                <a:lnTo>
                  <a:pt x="1998444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2" t="-31274" r="-1223" b="100000"/>
          <a:stretch>
            <a:fillRect/>
          </a:stretch>
        </p:blipFill>
        <p:spPr>
          <a:xfrm>
            <a:off x="1020765" y="-2142438"/>
            <a:ext cx="3482454" cy="2170882"/>
          </a:xfrm>
          <a:custGeom>
            <a:avLst/>
            <a:gdLst>
              <a:gd name="connsiteX0" fmla="*/ 1517689 w 3482454"/>
              <a:gd name="connsiteY0" fmla="*/ 41 h 2170882"/>
              <a:gd name="connsiteX1" fmla="*/ 1773792 w 3482454"/>
              <a:gd name="connsiteY1" fmla="*/ 82408 h 2170882"/>
              <a:gd name="connsiteX2" fmla="*/ 3284963 w 3482454"/>
              <a:gd name="connsiteY2" fmla="*/ 1133264 h 2170882"/>
              <a:gd name="connsiteX3" fmla="*/ 3400045 w 3482454"/>
              <a:gd name="connsiteY3" fmla="*/ 1773791 h 2170882"/>
              <a:gd name="connsiteX4" fmla="*/ 3123911 w 3482454"/>
              <a:gd name="connsiteY4" fmla="*/ 2170882 h 2170882"/>
              <a:gd name="connsiteX5" fmla="*/ 47773 w 3482454"/>
              <a:gd name="connsiteY5" fmla="*/ 2170882 h 2170882"/>
              <a:gd name="connsiteX6" fmla="*/ 31127 w 3482454"/>
              <a:gd name="connsiteY6" fmla="*/ 2137774 h 2170882"/>
              <a:gd name="connsiteX7" fmla="*/ 82410 w 3482454"/>
              <a:gd name="connsiteY7" fmla="*/ 1708661 h 2170882"/>
              <a:gd name="connsiteX8" fmla="*/ 1133266 w 3482454"/>
              <a:gd name="connsiteY8" fmla="*/ 197491 h 2170882"/>
              <a:gd name="connsiteX9" fmla="*/ 1517689 w 3482454"/>
              <a:gd name="connsiteY9" fmla="*/ 41 h 217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2454" h="2170882">
                <a:moveTo>
                  <a:pt x="1517689" y="41"/>
                </a:moveTo>
                <a:cubicBezTo>
                  <a:pt x="1606315" y="1235"/>
                  <a:pt x="1695546" y="27996"/>
                  <a:pt x="1773792" y="82408"/>
                </a:cubicBezTo>
                <a:lnTo>
                  <a:pt x="3284963" y="1133264"/>
                </a:lnTo>
                <a:cubicBezTo>
                  <a:pt x="3493619" y="1278362"/>
                  <a:pt x="3545143" y="1565135"/>
                  <a:pt x="3400045" y="1773791"/>
                </a:cubicBezTo>
                <a:lnTo>
                  <a:pt x="3123911" y="2170882"/>
                </a:lnTo>
                <a:lnTo>
                  <a:pt x="47773" y="2170882"/>
                </a:lnTo>
                <a:lnTo>
                  <a:pt x="31127" y="2137774"/>
                </a:lnTo>
                <a:cubicBezTo>
                  <a:pt x="-22157" y="1999995"/>
                  <a:pt x="-8276" y="1839071"/>
                  <a:pt x="82410" y="1708661"/>
                </a:cubicBezTo>
                <a:lnTo>
                  <a:pt x="1133266" y="197491"/>
                </a:lnTo>
                <a:cubicBezTo>
                  <a:pt x="1223952" y="67081"/>
                  <a:pt x="1369980" y="-1949"/>
                  <a:pt x="1517689" y="41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-4329" r="34843" b="100000"/>
          <a:stretch>
            <a:fillRect/>
          </a:stretch>
        </p:blipFill>
        <p:spPr>
          <a:xfrm>
            <a:off x="-739796" y="-272028"/>
            <a:ext cx="1475867" cy="300473"/>
          </a:xfrm>
          <a:custGeom>
            <a:avLst/>
            <a:gdLst>
              <a:gd name="connsiteX0" fmla="*/ 737815 w 1475867"/>
              <a:gd name="connsiteY0" fmla="*/ 93 h 300473"/>
              <a:gd name="connsiteX1" fmla="*/ 1307292 w 1475867"/>
              <a:gd name="connsiteY1" fmla="*/ 183247 h 300473"/>
              <a:gd name="connsiteX2" fmla="*/ 1475867 w 1475867"/>
              <a:gd name="connsiteY2" fmla="*/ 300473 h 300473"/>
              <a:gd name="connsiteX3" fmla="*/ 0 w 1475867"/>
              <a:gd name="connsiteY3" fmla="*/ 300473 h 300473"/>
              <a:gd name="connsiteX4" fmla="*/ 17803 w 1475867"/>
              <a:gd name="connsiteY4" fmla="*/ 281707 h 300473"/>
              <a:gd name="connsiteX5" fmla="*/ 737815 w 1475867"/>
              <a:gd name="connsiteY5" fmla="*/ 93 h 3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867" h="300473">
                <a:moveTo>
                  <a:pt x="737815" y="93"/>
                </a:moveTo>
                <a:cubicBezTo>
                  <a:pt x="934886" y="2748"/>
                  <a:pt x="1133303" y="62256"/>
                  <a:pt x="1307292" y="183247"/>
                </a:cubicBezTo>
                <a:lnTo>
                  <a:pt x="1475867" y="300473"/>
                </a:lnTo>
                <a:lnTo>
                  <a:pt x="0" y="300473"/>
                </a:lnTo>
                <a:lnTo>
                  <a:pt x="17803" y="281707"/>
                </a:lnTo>
                <a:cubicBezTo>
                  <a:pt x="214685" y="94082"/>
                  <a:pt x="475054" y="-3448"/>
                  <a:pt x="737815" y="93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3" t="100000" r="23791" b="-7227"/>
          <a:stretch>
            <a:fillRect/>
          </a:stretch>
        </p:blipFill>
        <p:spPr>
          <a:xfrm>
            <a:off x="-35205" y="6970007"/>
            <a:ext cx="1925635" cy="501651"/>
          </a:xfrm>
          <a:custGeom>
            <a:avLst/>
            <a:gdLst>
              <a:gd name="connsiteX0" fmla="*/ 0 w 1925635"/>
              <a:gd name="connsiteY0" fmla="*/ 0 h 501651"/>
              <a:gd name="connsiteX1" fmla="*/ 1925635 w 1925635"/>
              <a:gd name="connsiteY1" fmla="*/ 0 h 501651"/>
              <a:gd name="connsiteX2" fmla="*/ 1882170 w 1925635"/>
              <a:gd name="connsiteY2" fmla="*/ 62504 h 501651"/>
              <a:gd name="connsiteX3" fmla="*/ 457877 w 1925635"/>
              <a:gd name="connsiteY3" fmla="*/ 318404 h 501651"/>
              <a:gd name="connsiteX4" fmla="*/ 0 w 1925635"/>
              <a:gd name="connsiteY4" fmla="*/ 0 h 5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35" h="501650">
                <a:moveTo>
                  <a:pt x="0" y="0"/>
                </a:moveTo>
                <a:lnTo>
                  <a:pt x="1925635" y="0"/>
                </a:lnTo>
                <a:lnTo>
                  <a:pt x="1882170" y="62504"/>
                </a:lnTo>
                <a:cubicBezTo>
                  <a:pt x="1559527" y="526477"/>
                  <a:pt x="921849" y="641047"/>
                  <a:pt x="457877" y="3184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8C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位置与方向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8C2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17" name="圆角矩形 16"/>
          <p:cNvSpPr/>
          <p:nvPr/>
        </p:nvSpPr>
        <p:spPr>
          <a:xfrm rot="2088867">
            <a:off x="11066508" y="5137695"/>
            <a:ext cx="2760980" cy="2760980"/>
          </a:xfrm>
          <a:prstGeom prst="roundRect">
            <a:avLst/>
          </a:prstGeom>
          <a:solidFill>
            <a:srgbClr val="6C8C2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0339" y="1249885"/>
            <a:ext cx="1108565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上节课我们学习了确定物体位置的方法，那么确定物体位置，必须要哪些条件呢？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400" y="2780244"/>
            <a:ext cx="47228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确定物体位置的两个条件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左大括号 4"/>
          <p:cNvSpPr/>
          <p:nvPr/>
        </p:nvSpPr>
        <p:spPr bwMode="auto">
          <a:xfrm>
            <a:off x="4235504" y="2373694"/>
            <a:ext cx="200025" cy="1274763"/>
          </a:xfrm>
          <a:prstGeom prst="leftBrace">
            <a:avLst>
              <a:gd name="adj1" fmla="val 67418"/>
              <a:gd name="adj2" fmla="val 50000"/>
            </a:avLst>
          </a:prstGeom>
          <a:noFill/>
          <a:ln w="28575" algn="ctr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82003" y="2203714"/>
            <a:ext cx="9012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82003" y="3417624"/>
            <a:ext cx="9012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距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离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E:\梅子花开 2016年秋上\理科\上课课件制作\人六数\人六数导学案\人六数导学案(上)\LL10.t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0066" y="1826622"/>
            <a:ext cx="2868594" cy="3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660400" y="1232422"/>
            <a:ext cx="32624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观察下图后，说一说：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4260502" y="2058470"/>
            <a:ext cx="7258398" cy="2709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以灯塔为观测点：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岛在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偏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的方向上，距离是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千米；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岛在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偏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的方向上，距离是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千米。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43479" y="2389504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北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426314" y="2396817"/>
            <a:ext cx="9541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东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45°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935577" y="337550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24454" y="334077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西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968739" y="3346610"/>
            <a:ext cx="9541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30°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01843" y="420959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23"/>
          <p:cNvPicPr>
            <a:picLocks noChangeAspect="1" noChangeArrowheads="1"/>
          </p:cNvPicPr>
          <p:nvPr/>
        </p:nvPicPr>
        <p:blipFill>
          <a:blip r:embed="rId2"/>
          <a:srcRect l="5615"/>
          <a:stretch>
            <a:fillRect/>
          </a:stretch>
        </p:blipFill>
        <p:spPr bwMode="auto">
          <a:xfrm>
            <a:off x="1422340" y="1967695"/>
            <a:ext cx="3593748" cy="3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903089" y="2139870"/>
            <a:ext cx="5335929" cy="2940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市位于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市北偏西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 °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方向、距离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200km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市在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市正北方， 距离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300km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。请你在例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的图中标出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市、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市的位置。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6446778" y="1782694"/>
            <a:ext cx="3601335" cy="1727200"/>
            <a:chOff x="4792761" y="1851670"/>
            <a:chExt cx="3601310" cy="1294756"/>
          </a:xfrm>
        </p:grpSpPr>
        <p:sp>
          <p:nvSpPr>
            <p:cNvPr id="18474" name="圆角矩形标注 43"/>
            <p:cNvSpPr>
              <a:spLocks noChangeArrowheads="1"/>
            </p:cNvSpPr>
            <p:nvPr/>
          </p:nvSpPr>
          <p:spPr bwMode="auto">
            <a:xfrm>
              <a:off x="4792761" y="1851670"/>
              <a:ext cx="3595663" cy="1294756"/>
            </a:xfrm>
            <a:prstGeom prst="wedgeRoundRectCallout">
              <a:avLst>
                <a:gd name="adj1" fmla="val 26721"/>
                <a:gd name="adj2" fmla="val 68802"/>
                <a:gd name="adj3" fmla="val 16667"/>
              </a:avLst>
            </a:prstGeom>
            <a:noFill/>
            <a:ln w="28575" algn="ctr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75" name="Rectangle 26"/>
            <p:cNvSpPr>
              <a:spLocks noChangeArrowheads="1"/>
            </p:cNvSpPr>
            <p:nvPr/>
          </p:nvSpPr>
          <p:spPr bwMode="auto">
            <a:xfrm>
              <a:off x="4936895" y="2059285"/>
              <a:ext cx="3457176" cy="8997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北偏西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30°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是什么意思呢？请你在这幅图中画出这个方向。</a:t>
              </a:r>
            </a:p>
          </p:txBody>
        </p:sp>
      </p:grpSp>
      <p:grpSp>
        <p:nvGrpSpPr>
          <p:cNvPr id="18478" name="Group 46"/>
          <p:cNvGrpSpPr/>
          <p:nvPr/>
        </p:nvGrpSpPr>
        <p:grpSpPr>
          <a:xfrm>
            <a:off x="1140284" y="1447368"/>
            <a:ext cx="3359415" cy="4096286"/>
            <a:chOff x="1016" y="618"/>
            <a:chExt cx="2550" cy="3109"/>
          </a:xfrm>
        </p:grpSpPr>
        <p:sp>
          <p:nvSpPr>
            <p:cNvPr id="18446" name="Text Box 52"/>
            <p:cNvSpPr txBox="1">
              <a:spLocks noChangeArrowheads="1"/>
            </p:cNvSpPr>
            <p:nvPr/>
          </p:nvSpPr>
          <p:spPr bwMode="auto">
            <a:xfrm>
              <a:off x="2228" y="1842"/>
              <a:ext cx="68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市</a:t>
              </a:r>
            </a:p>
          </p:txBody>
        </p:sp>
        <p:grpSp>
          <p:nvGrpSpPr>
            <p:cNvPr id="18477" name="Group 45"/>
            <p:cNvGrpSpPr/>
            <p:nvPr/>
          </p:nvGrpSpPr>
          <p:grpSpPr>
            <a:xfrm>
              <a:off x="1016" y="618"/>
              <a:ext cx="2550" cy="3109"/>
              <a:chOff x="1016" y="618"/>
              <a:chExt cx="2550" cy="3109"/>
            </a:xfrm>
          </p:grpSpPr>
          <p:sp>
            <p:nvSpPr>
              <p:cNvPr id="18436" name="Text Box 13"/>
              <p:cNvSpPr txBox="1">
                <a:spLocks noChangeArrowheads="1"/>
              </p:cNvSpPr>
              <p:nvPr/>
            </p:nvSpPr>
            <p:spPr bwMode="auto">
              <a:xfrm>
                <a:off x="2418" y="2761"/>
                <a:ext cx="681" cy="52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600km</a:t>
                </a:r>
              </a:p>
            </p:txBody>
          </p:sp>
          <p:grpSp>
            <p:nvGrpSpPr>
              <p:cNvPr id="18437" name="Group 16"/>
              <p:cNvGrpSpPr/>
              <p:nvPr/>
            </p:nvGrpSpPr>
            <p:grpSpPr>
              <a:xfrm>
                <a:off x="2608" y="2405"/>
                <a:ext cx="227" cy="135"/>
                <a:chOff x="3699" y="1077"/>
                <a:chExt cx="227" cy="101"/>
              </a:xfrm>
            </p:grpSpPr>
            <p:sp>
              <p:nvSpPr>
                <p:cNvPr id="18472" name="Line 17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3" name="Line 18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38" name="Group 20"/>
              <p:cNvGrpSpPr/>
              <p:nvPr/>
            </p:nvGrpSpPr>
            <p:grpSpPr>
              <a:xfrm>
                <a:off x="2806" y="2523"/>
                <a:ext cx="227" cy="134"/>
                <a:chOff x="3699" y="1077"/>
                <a:chExt cx="227" cy="101"/>
              </a:xfrm>
            </p:grpSpPr>
            <p:sp>
              <p:nvSpPr>
                <p:cNvPr id="18470" name="Line 21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1" name="Line 2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39" name="Group 23"/>
              <p:cNvGrpSpPr/>
              <p:nvPr/>
            </p:nvGrpSpPr>
            <p:grpSpPr>
              <a:xfrm>
                <a:off x="3003" y="2639"/>
                <a:ext cx="227" cy="135"/>
                <a:chOff x="3699" y="1077"/>
                <a:chExt cx="227" cy="101"/>
              </a:xfrm>
            </p:grpSpPr>
            <p:sp>
              <p:nvSpPr>
                <p:cNvPr id="18468" name="Line 24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9" name="Line 25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40" name="Group 26"/>
              <p:cNvGrpSpPr/>
              <p:nvPr/>
            </p:nvGrpSpPr>
            <p:grpSpPr>
              <a:xfrm>
                <a:off x="3193" y="2752"/>
                <a:ext cx="227" cy="135"/>
                <a:chOff x="3699" y="1077"/>
                <a:chExt cx="227" cy="101"/>
              </a:xfrm>
            </p:grpSpPr>
            <p:sp>
              <p:nvSpPr>
                <p:cNvPr id="18466" name="Line 27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7" name="Line 28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41" name="Group 29"/>
              <p:cNvGrpSpPr/>
              <p:nvPr/>
            </p:nvGrpSpPr>
            <p:grpSpPr>
              <a:xfrm>
                <a:off x="1016" y="618"/>
                <a:ext cx="2550" cy="3109"/>
                <a:chOff x="201" y="754"/>
                <a:chExt cx="2550" cy="2332"/>
              </a:xfrm>
            </p:grpSpPr>
            <p:sp>
              <p:nvSpPr>
                <p:cNvPr id="18455" name="Arc 30"/>
                <p:cNvSpPr/>
                <p:nvPr/>
              </p:nvSpPr>
              <p:spPr bwMode="auto">
                <a:xfrm rot="2627755">
                  <a:off x="1610" y="1973"/>
                  <a:ext cx="45" cy="99"/>
                </a:xfrm>
                <a:custGeom>
                  <a:avLst/>
                  <a:gdLst>
                    <a:gd name="T0" fmla="*/ 0 w 21600"/>
                    <a:gd name="T1" fmla="*/ 0 h 23749"/>
                    <a:gd name="T2" fmla="*/ 0 w 21600"/>
                    <a:gd name="T3" fmla="*/ 0 h 23749"/>
                    <a:gd name="T4" fmla="*/ 0 w 21600"/>
                    <a:gd name="T5" fmla="*/ 0 h 237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749"/>
                    <a:gd name="T11" fmla="*/ 21600 w 21600"/>
                    <a:gd name="T12" fmla="*/ 23749 h 237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74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317"/>
                        <a:pt x="21564" y="23034"/>
                        <a:pt x="21492" y="23748"/>
                      </a:cubicBezTo>
                    </a:path>
                    <a:path w="21600" h="2374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317"/>
                        <a:pt x="21564" y="23034"/>
                        <a:pt x="21492" y="2374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8" y="2611"/>
                  <a:ext cx="771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100km</a:t>
                  </a:r>
                </a:p>
              </p:txBody>
            </p:sp>
            <p:sp>
              <p:nvSpPr>
                <p:cNvPr id="1845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701" y="1885"/>
                  <a:ext cx="58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30°</a:t>
                  </a:r>
                </a:p>
              </p:txBody>
            </p:sp>
            <p:grpSp>
              <p:nvGrpSpPr>
                <p:cNvPr id="18458" name="Group 33"/>
                <p:cNvGrpSpPr/>
                <p:nvPr/>
              </p:nvGrpSpPr>
              <p:grpSpPr>
                <a:xfrm>
                  <a:off x="201" y="754"/>
                  <a:ext cx="2550" cy="2332"/>
                  <a:chOff x="201" y="754"/>
                  <a:chExt cx="2550" cy="2332"/>
                </a:xfrm>
              </p:grpSpPr>
              <p:grpSp>
                <p:nvGrpSpPr>
                  <p:cNvPr id="18459" name="Group 34"/>
                  <p:cNvGrpSpPr/>
                  <p:nvPr/>
                </p:nvGrpSpPr>
                <p:grpSpPr>
                  <a:xfrm>
                    <a:off x="491" y="1014"/>
                    <a:ext cx="1905" cy="1905"/>
                    <a:chOff x="491" y="1014"/>
                    <a:chExt cx="1905" cy="1905"/>
                  </a:xfrm>
                </p:grpSpPr>
                <p:sp>
                  <p:nvSpPr>
                    <p:cNvPr id="18464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29" y="1014"/>
                      <a:ext cx="0" cy="190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arrow" w="med" len="med"/>
                      <a:tailEnd type="arrow" w="med" len="med"/>
                    </a:ln>
                  </p:spPr>
                  <p:txBody>
                    <a:bodyPr/>
                    <a:lstStyle/>
                    <a:p>
                      <a:endPara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65" name="Line 3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444" y="1014"/>
                      <a:ext cx="0" cy="190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arrow" w="med" len="med"/>
                      <a:tailEnd type="arrow" w="med" len="med"/>
                    </a:ln>
                  </p:spPr>
                  <p:txBody>
                    <a:bodyPr/>
                    <a:lstStyle/>
                    <a:p>
                      <a:endPara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46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2" y="1791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东</a:t>
                    </a:r>
                  </a:p>
                </p:txBody>
              </p:sp>
              <p:sp>
                <p:nvSpPr>
                  <p:cNvPr id="1846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754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北</a:t>
                    </a:r>
                  </a:p>
                </p:txBody>
              </p:sp>
              <p:sp>
                <p:nvSpPr>
                  <p:cNvPr id="1846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" y="1785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西</a:t>
                    </a:r>
                  </a:p>
                </p:txBody>
              </p:sp>
              <p:sp>
                <p:nvSpPr>
                  <p:cNvPr id="1846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2" y="2868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南</a:t>
                    </a:r>
                  </a:p>
                </p:txBody>
              </p:sp>
            </p:grpSp>
          </p:grpSp>
          <p:sp>
            <p:nvSpPr>
              <p:cNvPr id="18442" name="Oval 41"/>
              <p:cNvSpPr>
                <a:spLocks noChangeArrowheads="1"/>
              </p:cNvSpPr>
              <p:nvPr/>
            </p:nvSpPr>
            <p:spPr bwMode="auto">
              <a:xfrm>
                <a:off x="3394" y="2943"/>
                <a:ext cx="45" cy="6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43" name="Line 43"/>
              <p:cNvSpPr>
                <a:spLocks noChangeShapeType="1"/>
              </p:cNvSpPr>
              <p:nvPr/>
            </p:nvSpPr>
            <p:spPr bwMode="auto">
              <a:xfrm rot="1800000">
                <a:off x="2232" y="2323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8444" name="Group 45"/>
              <p:cNvGrpSpPr/>
              <p:nvPr/>
            </p:nvGrpSpPr>
            <p:grpSpPr>
              <a:xfrm>
                <a:off x="1518" y="3463"/>
                <a:ext cx="227" cy="61"/>
                <a:chOff x="2699" y="1071"/>
                <a:chExt cx="227" cy="46"/>
              </a:xfrm>
            </p:grpSpPr>
            <p:sp>
              <p:nvSpPr>
                <p:cNvPr id="18452" name="Line 46"/>
                <p:cNvSpPr>
                  <a:spLocks noChangeShapeType="1"/>
                </p:cNvSpPr>
                <p:nvPr/>
              </p:nvSpPr>
              <p:spPr bwMode="auto">
                <a:xfrm>
                  <a:off x="2699" y="1117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3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99" y="107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4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2922" y="107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45" name="Group 49"/>
              <p:cNvGrpSpPr/>
              <p:nvPr/>
            </p:nvGrpSpPr>
            <p:grpSpPr>
              <a:xfrm>
                <a:off x="2432" y="2305"/>
                <a:ext cx="227" cy="134"/>
                <a:chOff x="3699" y="1077"/>
                <a:chExt cx="227" cy="101"/>
              </a:xfrm>
            </p:grpSpPr>
            <p:sp>
              <p:nvSpPr>
                <p:cNvPr id="18450" name="Line 50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1" name="Line 51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447" name="Line 54"/>
              <p:cNvSpPr>
                <a:spLocks noChangeShapeType="1"/>
              </p:cNvSpPr>
              <p:nvPr/>
            </p:nvSpPr>
            <p:spPr bwMode="auto">
              <a:xfrm rot="9000000" flipV="1">
                <a:off x="1837" y="764"/>
                <a:ext cx="3" cy="163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48" name="Arc 55"/>
              <p:cNvSpPr/>
              <p:nvPr/>
            </p:nvSpPr>
            <p:spPr bwMode="auto">
              <a:xfrm rot="-1497171">
                <a:off x="2123" y="1979"/>
                <a:ext cx="122" cy="61"/>
              </a:xfrm>
              <a:custGeom>
                <a:avLst/>
                <a:gdLst>
                  <a:gd name="T0" fmla="*/ 0 w 19389"/>
                  <a:gd name="T1" fmla="*/ 0 h 21600"/>
                  <a:gd name="T2" fmla="*/ 0 w 19389"/>
                  <a:gd name="T3" fmla="*/ 0 h 21600"/>
                  <a:gd name="T4" fmla="*/ 0 w 193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389"/>
                  <a:gd name="T10" fmla="*/ 0 h 21600"/>
                  <a:gd name="T11" fmla="*/ 19389 w 193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89" h="21600" fill="none" extrusionOk="0">
                    <a:moveTo>
                      <a:pt x="-1" y="0"/>
                    </a:moveTo>
                    <a:cubicBezTo>
                      <a:pt x="8237" y="0"/>
                      <a:pt x="15757" y="4685"/>
                      <a:pt x="19388" y="12079"/>
                    </a:cubicBezTo>
                  </a:path>
                  <a:path w="19389" h="21600" stroke="0" extrusionOk="0">
                    <a:moveTo>
                      <a:pt x="-1" y="0"/>
                    </a:moveTo>
                    <a:cubicBezTo>
                      <a:pt x="8237" y="0"/>
                      <a:pt x="15757" y="4685"/>
                      <a:pt x="19388" y="1207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49" name="Text Box 56"/>
              <p:cNvSpPr txBox="1">
                <a:spLocks noChangeArrowheads="1"/>
              </p:cNvSpPr>
              <p:nvPr/>
            </p:nvSpPr>
            <p:spPr bwMode="auto">
              <a:xfrm>
                <a:off x="1858" y="1477"/>
                <a:ext cx="499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30°</a:t>
                </a:r>
              </a:p>
            </p:txBody>
          </p:sp>
        </p:grpSp>
      </p:grp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 探究新知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58" y="3647226"/>
            <a:ext cx="2649368" cy="2649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63464" y="1337328"/>
            <a:ext cx="3808412" cy="1230313"/>
            <a:chOff x="4724167" y="1779662"/>
            <a:chExt cx="3809054" cy="922337"/>
          </a:xfrm>
        </p:grpSpPr>
        <p:sp>
          <p:nvSpPr>
            <p:cNvPr id="19500" name="圆角矩形标注 2"/>
            <p:cNvSpPr>
              <a:spLocks noChangeArrowheads="1"/>
            </p:cNvSpPr>
            <p:nvPr/>
          </p:nvSpPr>
          <p:spPr bwMode="auto">
            <a:xfrm>
              <a:off x="4724167" y="1779662"/>
              <a:ext cx="3664257" cy="922337"/>
            </a:xfrm>
            <a:prstGeom prst="wedgeRoundRectCallout">
              <a:avLst>
                <a:gd name="adj1" fmla="val 32596"/>
                <a:gd name="adj2" fmla="val 83819"/>
                <a:gd name="adj3" fmla="val 16667"/>
              </a:avLst>
            </a:prstGeom>
            <a:noFill/>
            <a:ln w="28575" algn="ctr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1" name="Rectangle 26"/>
            <p:cNvSpPr>
              <a:spLocks noChangeArrowheads="1"/>
            </p:cNvSpPr>
            <p:nvPr/>
          </p:nvSpPr>
          <p:spPr bwMode="auto">
            <a:xfrm>
              <a:off x="4815925" y="1941912"/>
              <a:ext cx="3717296" cy="622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要想确定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市的位置，还需要什么条件呢？</a:t>
              </a: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47882" y="4870070"/>
            <a:ext cx="250100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距离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千米</a:t>
            </a:r>
          </a:p>
        </p:txBody>
      </p:sp>
      <p:grpSp>
        <p:nvGrpSpPr>
          <p:cNvPr id="19459" name="Group 51"/>
          <p:cNvGrpSpPr/>
          <p:nvPr/>
        </p:nvGrpSpPr>
        <p:grpSpPr>
          <a:xfrm>
            <a:off x="1157468" y="1534309"/>
            <a:ext cx="3076013" cy="3750721"/>
            <a:chOff x="1016" y="650"/>
            <a:chExt cx="2550" cy="3109"/>
          </a:xfrm>
        </p:grpSpPr>
        <p:sp>
          <p:nvSpPr>
            <p:cNvPr id="19461" name="Text Box 13"/>
            <p:cNvSpPr txBox="1">
              <a:spLocks noChangeArrowheads="1"/>
            </p:cNvSpPr>
            <p:nvPr/>
          </p:nvSpPr>
          <p:spPr bwMode="auto">
            <a:xfrm>
              <a:off x="2418" y="2779"/>
              <a:ext cx="681" cy="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600km</a:t>
              </a:r>
            </a:p>
          </p:txBody>
        </p:sp>
        <p:grpSp>
          <p:nvGrpSpPr>
            <p:cNvPr id="19462" name="Group 16"/>
            <p:cNvGrpSpPr/>
            <p:nvPr/>
          </p:nvGrpSpPr>
          <p:grpSpPr>
            <a:xfrm>
              <a:off x="2613" y="2448"/>
              <a:ext cx="227" cy="135"/>
              <a:chOff x="3699" y="1077"/>
              <a:chExt cx="227" cy="101"/>
            </a:xfrm>
          </p:grpSpPr>
          <p:sp>
            <p:nvSpPr>
              <p:cNvPr id="19498" name="Line 17"/>
              <p:cNvSpPr>
                <a:spLocks noChangeShapeType="1"/>
              </p:cNvSpPr>
              <p:nvPr/>
            </p:nvSpPr>
            <p:spPr bwMode="auto">
              <a:xfrm rot="1800000">
                <a:off x="3699" y="1178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9" name="Line 18"/>
              <p:cNvSpPr>
                <a:spLocks noChangeShapeType="1"/>
              </p:cNvSpPr>
              <p:nvPr/>
            </p:nvSpPr>
            <p:spPr bwMode="auto">
              <a:xfrm rot="1800000" flipH="1" flipV="1">
                <a:off x="3732" y="1077"/>
                <a:ext cx="0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463" name="Group 20"/>
            <p:cNvGrpSpPr/>
            <p:nvPr/>
          </p:nvGrpSpPr>
          <p:grpSpPr>
            <a:xfrm>
              <a:off x="2806" y="2558"/>
              <a:ext cx="227" cy="134"/>
              <a:chOff x="3699" y="1077"/>
              <a:chExt cx="227" cy="101"/>
            </a:xfrm>
          </p:grpSpPr>
          <p:sp>
            <p:nvSpPr>
              <p:cNvPr id="19496" name="Line 21"/>
              <p:cNvSpPr>
                <a:spLocks noChangeShapeType="1"/>
              </p:cNvSpPr>
              <p:nvPr/>
            </p:nvSpPr>
            <p:spPr bwMode="auto">
              <a:xfrm rot="1800000">
                <a:off x="3699" y="1178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7" name="Line 22"/>
              <p:cNvSpPr>
                <a:spLocks noChangeShapeType="1"/>
              </p:cNvSpPr>
              <p:nvPr/>
            </p:nvSpPr>
            <p:spPr bwMode="auto">
              <a:xfrm rot="1800000" flipH="1" flipV="1">
                <a:off x="3732" y="1077"/>
                <a:ext cx="0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464" name="Group 23"/>
            <p:cNvGrpSpPr/>
            <p:nvPr/>
          </p:nvGrpSpPr>
          <p:grpSpPr>
            <a:xfrm>
              <a:off x="3003" y="2671"/>
              <a:ext cx="227" cy="135"/>
              <a:chOff x="3699" y="1077"/>
              <a:chExt cx="227" cy="101"/>
            </a:xfrm>
          </p:grpSpPr>
          <p:sp>
            <p:nvSpPr>
              <p:cNvPr id="19494" name="Line 24"/>
              <p:cNvSpPr>
                <a:spLocks noChangeShapeType="1"/>
              </p:cNvSpPr>
              <p:nvPr/>
            </p:nvSpPr>
            <p:spPr bwMode="auto">
              <a:xfrm rot="1800000">
                <a:off x="3699" y="1178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5" name="Line 25"/>
              <p:cNvSpPr>
                <a:spLocks noChangeShapeType="1"/>
              </p:cNvSpPr>
              <p:nvPr/>
            </p:nvSpPr>
            <p:spPr bwMode="auto">
              <a:xfrm rot="1800000" flipH="1" flipV="1">
                <a:off x="3732" y="1077"/>
                <a:ext cx="0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465" name="Group 26"/>
            <p:cNvGrpSpPr/>
            <p:nvPr/>
          </p:nvGrpSpPr>
          <p:grpSpPr>
            <a:xfrm>
              <a:off x="3185" y="2784"/>
              <a:ext cx="227" cy="135"/>
              <a:chOff x="3699" y="1077"/>
              <a:chExt cx="227" cy="101"/>
            </a:xfrm>
          </p:grpSpPr>
          <p:sp>
            <p:nvSpPr>
              <p:cNvPr id="19492" name="Line 27"/>
              <p:cNvSpPr>
                <a:spLocks noChangeShapeType="1"/>
              </p:cNvSpPr>
              <p:nvPr/>
            </p:nvSpPr>
            <p:spPr bwMode="auto">
              <a:xfrm rot="1800000">
                <a:off x="3699" y="1178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3" name="Line 28"/>
              <p:cNvSpPr>
                <a:spLocks noChangeShapeType="1"/>
              </p:cNvSpPr>
              <p:nvPr/>
            </p:nvSpPr>
            <p:spPr bwMode="auto">
              <a:xfrm rot="1800000" flipH="1" flipV="1">
                <a:off x="3732" y="1077"/>
                <a:ext cx="0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466" name="Group 29"/>
            <p:cNvGrpSpPr/>
            <p:nvPr/>
          </p:nvGrpSpPr>
          <p:grpSpPr>
            <a:xfrm>
              <a:off x="1016" y="650"/>
              <a:ext cx="2550" cy="3109"/>
              <a:chOff x="201" y="754"/>
              <a:chExt cx="2550" cy="2332"/>
            </a:xfrm>
          </p:grpSpPr>
          <p:sp>
            <p:nvSpPr>
              <p:cNvPr id="19481" name="Arc 30"/>
              <p:cNvSpPr/>
              <p:nvPr/>
            </p:nvSpPr>
            <p:spPr bwMode="auto">
              <a:xfrm rot="2627755">
                <a:off x="1610" y="1973"/>
                <a:ext cx="45" cy="99"/>
              </a:xfrm>
              <a:custGeom>
                <a:avLst/>
                <a:gdLst>
                  <a:gd name="T0" fmla="*/ 0 w 21600"/>
                  <a:gd name="T1" fmla="*/ 0 h 23749"/>
                  <a:gd name="T2" fmla="*/ 0 w 21600"/>
                  <a:gd name="T3" fmla="*/ 0 h 23749"/>
                  <a:gd name="T4" fmla="*/ 0 w 21600"/>
                  <a:gd name="T5" fmla="*/ 0 h 237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749"/>
                  <a:gd name="T11" fmla="*/ 21600 w 21600"/>
                  <a:gd name="T12" fmla="*/ 23749 h 237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74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317"/>
                      <a:pt x="21564" y="23034"/>
                      <a:pt x="21492" y="23748"/>
                    </a:cubicBezTo>
                  </a:path>
                  <a:path w="21600" h="2374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317"/>
                      <a:pt x="21564" y="23034"/>
                      <a:pt x="21492" y="2374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82" name="Text Box 31"/>
              <p:cNvSpPr txBox="1">
                <a:spLocks noChangeArrowheads="1"/>
              </p:cNvSpPr>
              <p:nvPr/>
            </p:nvSpPr>
            <p:spPr bwMode="auto">
              <a:xfrm>
                <a:off x="528" y="2611"/>
                <a:ext cx="771" cy="2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100km</a:t>
                </a:r>
              </a:p>
            </p:txBody>
          </p:sp>
          <p:sp>
            <p:nvSpPr>
              <p:cNvPr id="19483" name="Text Box 32"/>
              <p:cNvSpPr txBox="1">
                <a:spLocks noChangeArrowheads="1"/>
              </p:cNvSpPr>
              <p:nvPr/>
            </p:nvSpPr>
            <p:spPr bwMode="auto">
              <a:xfrm>
                <a:off x="1701" y="1885"/>
                <a:ext cx="589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30°</a:t>
                </a:r>
              </a:p>
            </p:txBody>
          </p:sp>
          <p:grpSp>
            <p:nvGrpSpPr>
              <p:cNvPr id="19484" name="Group 33"/>
              <p:cNvGrpSpPr/>
              <p:nvPr/>
            </p:nvGrpSpPr>
            <p:grpSpPr>
              <a:xfrm>
                <a:off x="201" y="754"/>
                <a:ext cx="2550" cy="2332"/>
                <a:chOff x="201" y="754"/>
                <a:chExt cx="2550" cy="2332"/>
              </a:xfrm>
            </p:grpSpPr>
            <p:grpSp>
              <p:nvGrpSpPr>
                <p:cNvPr id="19485" name="Group 34"/>
                <p:cNvGrpSpPr/>
                <p:nvPr/>
              </p:nvGrpSpPr>
              <p:grpSpPr>
                <a:xfrm>
                  <a:off x="491" y="1014"/>
                  <a:ext cx="1905" cy="1905"/>
                  <a:chOff x="491" y="1014"/>
                  <a:chExt cx="1905" cy="1905"/>
                </a:xfrm>
              </p:grpSpPr>
              <p:sp>
                <p:nvSpPr>
                  <p:cNvPr id="19490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29" y="1014"/>
                    <a:ext cx="0" cy="19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9491" name="Line 3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444" y="1014"/>
                    <a:ext cx="0" cy="19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48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342" y="1791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东</a:t>
                  </a:r>
                </a:p>
              </p:txBody>
            </p:sp>
            <p:sp>
              <p:nvSpPr>
                <p:cNvPr id="1948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271" y="754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北</a:t>
                  </a:r>
                </a:p>
              </p:txBody>
            </p:sp>
            <p:sp>
              <p:nvSpPr>
                <p:cNvPr id="1948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01" y="1785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西</a:t>
                  </a:r>
                </a:p>
              </p:txBody>
            </p:sp>
            <p:sp>
              <p:nvSpPr>
                <p:cNvPr id="194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292" y="2868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南</a:t>
                  </a:r>
                </a:p>
              </p:txBody>
            </p:sp>
          </p:grpSp>
        </p:grpSp>
        <p:sp>
          <p:nvSpPr>
            <p:cNvPr id="19467" name="Oval 41"/>
            <p:cNvSpPr>
              <a:spLocks noChangeArrowheads="1"/>
            </p:cNvSpPr>
            <p:nvPr/>
          </p:nvSpPr>
          <p:spPr bwMode="auto">
            <a:xfrm>
              <a:off x="3386" y="2948"/>
              <a:ext cx="45" cy="6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468" name="Line 43"/>
            <p:cNvSpPr>
              <a:spLocks noChangeShapeType="1"/>
            </p:cNvSpPr>
            <p:nvPr/>
          </p:nvSpPr>
          <p:spPr bwMode="auto">
            <a:xfrm rot="1800000">
              <a:off x="2232" y="2364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469" name="Group 45"/>
            <p:cNvGrpSpPr/>
            <p:nvPr/>
          </p:nvGrpSpPr>
          <p:grpSpPr>
            <a:xfrm>
              <a:off x="1518" y="3502"/>
              <a:ext cx="227" cy="61"/>
              <a:chOff x="2699" y="1071"/>
              <a:chExt cx="227" cy="46"/>
            </a:xfrm>
          </p:grpSpPr>
          <p:sp>
            <p:nvSpPr>
              <p:cNvPr id="19478" name="Line 46"/>
              <p:cNvSpPr>
                <a:spLocks noChangeShapeType="1"/>
              </p:cNvSpPr>
              <p:nvPr/>
            </p:nvSpPr>
            <p:spPr bwMode="auto">
              <a:xfrm>
                <a:off x="2699" y="1117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9" name="Line 47"/>
              <p:cNvSpPr>
                <a:spLocks noChangeShapeType="1"/>
              </p:cNvSpPr>
              <p:nvPr/>
            </p:nvSpPr>
            <p:spPr bwMode="auto">
              <a:xfrm flipH="1" flipV="1">
                <a:off x="2699" y="1071"/>
                <a:ext cx="0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80" name="Line 48"/>
              <p:cNvSpPr>
                <a:spLocks noChangeShapeType="1"/>
              </p:cNvSpPr>
              <p:nvPr/>
            </p:nvSpPr>
            <p:spPr bwMode="auto">
              <a:xfrm flipH="1" flipV="1">
                <a:off x="2922" y="1071"/>
                <a:ext cx="0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470" name="Group 49"/>
            <p:cNvGrpSpPr/>
            <p:nvPr/>
          </p:nvGrpSpPr>
          <p:grpSpPr>
            <a:xfrm>
              <a:off x="2416" y="2335"/>
              <a:ext cx="227" cy="134"/>
              <a:chOff x="3699" y="1077"/>
              <a:chExt cx="227" cy="101"/>
            </a:xfrm>
          </p:grpSpPr>
          <p:sp>
            <p:nvSpPr>
              <p:cNvPr id="19476" name="Line 50"/>
              <p:cNvSpPr>
                <a:spLocks noChangeShapeType="1"/>
              </p:cNvSpPr>
              <p:nvPr/>
            </p:nvSpPr>
            <p:spPr bwMode="auto">
              <a:xfrm rot="1800000">
                <a:off x="3699" y="1178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7" name="Line 51"/>
              <p:cNvSpPr>
                <a:spLocks noChangeShapeType="1"/>
              </p:cNvSpPr>
              <p:nvPr/>
            </p:nvSpPr>
            <p:spPr bwMode="auto">
              <a:xfrm rot="1800000" flipH="1" flipV="1">
                <a:off x="3732" y="1077"/>
                <a:ext cx="0" cy="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71" name="Text Box 52"/>
            <p:cNvSpPr txBox="1">
              <a:spLocks noChangeArrowheads="1"/>
            </p:cNvSpPr>
            <p:nvPr/>
          </p:nvSpPr>
          <p:spPr bwMode="auto">
            <a:xfrm>
              <a:off x="2228" y="1881"/>
              <a:ext cx="68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市</a:t>
              </a:r>
            </a:p>
          </p:txBody>
        </p:sp>
        <p:grpSp>
          <p:nvGrpSpPr>
            <p:cNvPr id="19472" name="Group 77"/>
            <p:cNvGrpSpPr/>
            <p:nvPr/>
          </p:nvGrpSpPr>
          <p:grpSpPr>
            <a:xfrm>
              <a:off x="1837" y="764"/>
              <a:ext cx="520" cy="1631"/>
              <a:chOff x="1825" y="658"/>
              <a:chExt cx="520" cy="1223"/>
            </a:xfrm>
          </p:grpSpPr>
          <p:sp>
            <p:nvSpPr>
              <p:cNvPr id="19473" name="Line 54"/>
              <p:cNvSpPr>
                <a:spLocks noChangeShapeType="1"/>
              </p:cNvSpPr>
              <p:nvPr/>
            </p:nvSpPr>
            <p:spPr bwMode="auto">
              <a:xfrm rot="9000000" flipV="1">
                <a:off x="1825" y="658"/>
                <a:ext cx="3" cy="12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4" name="Arc 55"/>
              <p:cNvSpPr/>
              <p:nvPr/>
            </p:nvSpPr>
            <p:spPr bwMode="auto">
              <a:xfrm rot="-1497171">
                <a:off x="2028" y="1569"/>
                <a:ext cx="122" cy="46"/>
              </a:xfrm>
              <a:custGeom>
                <a:avLst/>
                <a:gdLst>
                  <a:gd name="T0" fmla="*/ 0 w 19389"/>
                  <a:gd name="T1" fmla="*/ 0 h 21600"/>
                  <a:gd name="T2" fmla="*/ 0 w 19389"/>
                  <a:gd name="T3" fmla="*/ 0 h 21600"/>
                  <a:gd name="T4" fmla="*/ 0 w 193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389"/>
                  <a:gd name="T10" fmla="*/ 0 h 21600"/>
                  <a:gd name="T11" fmla="*/ 19389 w 193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89" h="21600" fill="none" extrusionOk="0">
                    <a:moveTo>
                      <a:pt x="-1" y="0"/>
                    </a:moveTo>
                    <a:cubicBezTo>
                      <a:pt x="8237" y="0"/>
                      <a:pt x="15757" y="4685"/>
                      <a:pt x="19388" y="12079"/>
                    </a:cubicBezTo>
                  </a:path>
                  <a:path w="19389" h="21600" stroke="0" extrusionOk="0">
                    <a:moveTo>
                      <a:pt x="-1" y="0"/>
                    </a:moveTo>
                    <a:cubicBezTo>
                      <a:pt x="8237" y="0"/>
                      <a:pt x="15757" y="4685"/>
                      <a:pt x="19388" y="1207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5" name="Text Box 56"/>
              <p:cNvSpPr txBox="1">
                <a:spLocks noChangeArrowheads="1"/>
              </p:cNvSpPr>
              <p:nvPr/>
            </p:nvSpPr>
            <p:spPr bwMode="auto">
              <a:xfrm>
                <a:off x="1846" y="1193"/>
                <a:ext cx="499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30°</a:t>
                </a:r>
              </a:p>
            </p:txBody>
          </p:sp>
        </p:grpSp>
      </p:grp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 探究新知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88" y="2853307"/>
            <a:ext cx="2649368" cy="2649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849745" y="1733650"/>
            <a:ext cx="2980762" cy="764536"/>
            <a:chOff x="6049466" y="700038"/>
            <a:chExt cx="2980360" cy="574383"/>
          </a:xfrm>
        </p:grpSpPr>
        <p:sp>
          <p:nvSpPr>
            <p:cNvPr id="20528" name="矩形 1"/>
            <p:cNvSpPr>
              <a:spLocks noChangeArrowheads="1"/>
            </p:cNvSpPr>
            <p:nvPr/>
          </p:nvSpPr>
          <p:spPr bwMode="auto">
            <a:xfrm>
              <a:off x="6319192" y="830668"/>
              <a:ext cx="2710634" cy="3468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怎样表示距离呢？</a:t>
              </a:r>
            </a:p>
          </p:txBody>
        </p:sp>
        <p:sp>
          <p:nvSpPr>
            <p:cNvPr id="20529" name="圆角矩形标注 2"/>
            <p:cNvSpPr>
              <a:spLocks noChangeArrowheads="1"/>
            </p:cNvSpPr>
            <p:nvPr/>
          </p:nvSpPr>
          <p:spPr bwMode="auto">
            <a:xfrm>
              <a:off x="6049466" y="700038"/>
              <a:ext cx="2980360" cy="574383"/>
            </a:xfrm>
            <a:prstGeom prst="wedgeRoundRectCallout">
              <a:avLst>
                <a:gd name="adj1" fmla="val 23219"/>
                <a:gd name="adj2" fmla="val 95188"/>
                <a:gd name="adj3" fmla="val 16667"/>
              </a:avLst>
            </a:prstGeom>
            <a:noFill/>
            <a:ln w="28575" algn="ctr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5733733" y="4599781"/>
            <a:ext cx="24785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1cm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表示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100km.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0532" name="Group 52"/>
          <p:cNvGrpSpPr/>
          <p:nvPr/>
        </p:nvGrpSpPr>
        <p:grpSpPr>
          <a:xfrm>
            <a:off x="1030147" y="1606871"/>
            <a:ext cx="3082363" cy="3758463"/>
            <a:chOff x="1020" y="663"/>
            <a:chExt cx="2550" cy="3109"/>
          </a:xfrm>
        </p:grpSpPr>
        <p:sp>
          <p:nvSpPr>
            <p:cNvPr id="20495" name="Text Box 52"/>
            <p:cNvSpPr txBox="1">
              <a:spLocks noChangeArrowheads="1"/>
            </p:cNvSpPr>
            <p:nvPr/>
          </p:nvSpPr>
          <p:spPr bwMode="auto">
            <a:xfrm>
              <a:off x="2228" y="1881"/>
              <a:ext cx="68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市</a:t>
              </a:r>
            </a:p>
          </p:txBody>
        </p:sp>
        <p:grpSp>
          <p:nvGrpSpPr>
            <p:cNvPr id="20531" name="Group 51"/>
            <p:cNvGrpSpPr/>
            <p:nvPr/>
          </p:nvGrpSpPr>
          <p:grpSpPr>
            <a:xfrm>
              <a:off x="1020" y="663"/>
              <a:ext cx="2550" cy="3109"/>
              <a:chOff x="1020" y="663"/>
              <a:chExt cx="2550" cy="3109"/>
            </a:xfrm>
          </p:grpSpPr>
          <p:sp>
            <p:nvSpPr>
              <p:cNvPr id="20485" name="Text Box 13"/>
              <p:cNvSpPr txBox="1">
                <a:spLocks noChangeArrowheads="1"/>
              </p:cNvSpPr>
              <p:nvPr/>
            </p:nvSpPr>
            <p:spPr bwMode="auto">
              <a:xfrm>
                <a:off x="2418" y="2779"/>
                <a:ext cx="681" cy="52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600km</a:t>
                </a:r>
              </a:p>
            </p:txBody>
          </p:sp>
          <p:grpSp>
            <p:nvGrpSpPr>
              <p:cNvPr id="20486" name="Group 16"/>
              <p:cNvGrpSpPr/>
              <p:nvPr/>
            </p:nvGrpSpPr>
            <p:grpSpPr>
              <a:xfrm>
                <a:off x="2597" y="2440"/>
                <a:ext cx="227" cy="135"/>
                <a:chOff x="3699" y="1077"/>
                <a:chExt cx="227" cy="101"/>
              </a:xfrm>
            </p:grpSpPr>
            <p:sp>
              <p:nvSpPr>
                <p:cNvPr id="20526" name="Line 17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7" name="Line 18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487" name="Group 20"/>
              <p:cNvGrpSpPr/>
              <p:nvPr/>
            </p:nvGrpSpPr>
            <p:grpSpPr>
              <a:xfrm>
                <a:off x="2802" y="2558"/>
                <a:ext cx="227" cy="134"/>
                <a:chOff x="3699" y="1077"/>
                <a:chExt cx="227" cy="101"/>
              </a:xfrm>
            </p:grpSpPr>
            <p:sp>
              <p:nvSpPr>
                <p:cNvPr id="20524" name="Line 21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5" name="Line 2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488" name="Group 23"/>
              <p:cNvGrpSpPr/>
              <p:nvPr/>
            </p:nvGrpSpPr>
            <p:grpSpPr>
              <a:xfrm>
                <a:off x="2991" y="2667"/>
                <a:ext cx="227" cy="135"/>
                <a:chOff x="3699" y="1077"/>
                <a:chExt cx="227" cy="101"/>
              </a:xfrm>
            </p:grpSpPr>
            <p:sp>
              <p:nvSpPr>
                <p:cNvPr id="20522" name="Line 24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3" name="Line 25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489" name="Group 26"/>
              <p:cNvGrpSpPr/>
              <p:nvPr/>
            </p:nvGrpSpPr>
            <p:grpSpPr>
              <a:xfrm>
                <a:off x="3173" y="2775"/>
                <a:ext cx="227" cy="135"/>
                <a:chOff x="3699" y="1077"/>
                <a:chExt cx="227" cy="101"/>
              </a:xfrm>
            </p:grpSpPr>
            <p:sp>
              <p:nvSpPr>
                <p:cNvPr id="20520" name="Line 27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1" name="Line 28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490" name="Group 29"/>
              <p:cNvGrpSpPr/>
              <p:nvPr/>
            </p:nvGrpSpPr>
            <p:grpSpPr>
              <a:xfrm>
                <a:off x="1020" y="663"/>
                <a:ext cx="2550" cy="3109"/>
                <a:chOff x="201" y="754"/>
                <a:chExt cx="2550" cy="2332"/>
              </a:xfrm>
            </p:grpSpPr>
            <p:sp>
              <p:nvSpPr>
                <p:cNvPr id="20509" name="Arc 30"/>
                <p:cNvSpPr/>
                <p:nvPr/>
              </p:nvSpPr>
              <p:spPr bwMode="auto">
                <a:xfrm rot="2627755">
                  <a:off x="1610" y="1973"/>
                  <a:ext cx="45" cy="99"/>
                </a:xfrm>
                <a:custGeom>
                  <a:avLst/>
                  <a:gdLst>
                    <a:gd name="T0" fmla="*/ 0 w 21600"/>
                    <a:gd name="T1" fmla="*/ 0 h 23749"/>
                    <a:gd name="T2" fmla="*/ 0 w 21600"/>
                    <a:gd name="T3" fmla="*/ 0 h 23749"/>
                    <a:gd name="T4" fmla="*/ 0 w 21600"/>
                    <a:gd name="T5" fmla="*/ 0 h 2374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749"/>
                    <a:gd name="T11" fmla="*/ 21600 w 21600"/>
                    <a:gd name="T12" fmla="*/ 23749 h 237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74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317"/>
                        <a:pt x="21564" y="23034"/>
                        <a:pt x="21492" y="23748"/>
                      </a:cubicBezTo>
                    </a:path>
                    <a:path w="21600" h="2374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317"/>
                        <a:pt x="21564" y="23034"/>
                        <a:pt x="21492" y="2374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8" y="2611"/>
                  <a:ext cx="771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100km</a:t>
                  </a:r>
                </a:p>
              </p:txBody>
            </p:sp>
            <p:sp>
              <p:nvSpPr>
                <p:cNvPr id="2051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701" y="1885"/>
                  <a:ext cx="58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30°</a:t>
                  </a:r>
                </a:p>
              </p:txBody>
            </p:sp>
            <p:grpSp>
              <p:nvGrpSpPr>
                <p:cNvPr id="20512" name="Group 33"/>
                <p:cNvGrpSpPr/>
                <p:nvPr/>
              </p:nvGrpSpPr>
              <p:grpSpPr>
                <a:xfrm>
                  <a:off x="201" y="754"/>
                  <a:ext cx="2550" cy="2332"/>
                  <a:chOff x="201" y="754"/>
                  <a:chExt cx="2550" cy="2332"/>
                </a:xfrm>
              </p:grpSpPr>
              <p:grpSp>
                <p:nvGrpSpPr>
                  <p:cNvPr id="20513" name="Group 34"/>
                  <p:cNvGrpSpPr/>
                  <p:nvPr/>
                </p:nvGrpSpPr>
                <p:grpSpPr>
                  <a:xfrm>
                    <a:off x="491" y="1014"/>
                    <a:ext cx="1905" cy="1905"/>
                    <a:chOff x="491" y="1014"/>
                    <a:chExt cx="1905" cy="1905"/>
                  </a:xfrm>
                </p:grpSpPr>
                <p:sp>
                  <p:nvSpPr>
                    <p:cNvPr id="20518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29" y="1014"/>
                      <a:ext cx="0" cy="190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arrow" w="med" len="med"/>
                      <a:tailEnd type="arrow" w="med" len="med"/>
                    </a:ln>
                  </p:spPr>
                  <p:txBody>
                    <a:bodyPr/>
                    <a:lstStyle/>
                    <a:p>
                      <a:endPara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519" name="Line 3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444" y="1014"/>
                      <a:ext cx="0" cy="190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arrow" w="med" len="med"/>
                      <a:tailEnd type="arrow" w="med" len="med"/>
                    </a:ln>
                  </p:spPr>
                  <p:txBody>
                    <a:bodyPr/>
                    <a:lstStyle/>
                    <a:p>
                      <a:endPara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0514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2" y="1791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东</a:t>
                    </a:r>
                  </a:p>
                </p:txBody>
              </p:sp>
              <p:sp>
                <p:nvSpPr>
                  <p:cNvPr id="2051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754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北</a:t>
                    </a:r>
                  </a:p>
                </p:txBody>
              </p:sp>
              <p:sp>
                <p:nvSpPr>
                  <p:cNvPr id="2051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" y="1785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西</a:t>
                    </a:r>
                  </a:p>
                </p:txBody>
              </p:sp>
              <p:sp>
                <p:nvSpPr>
                  <p:cNvPr id="2051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2" y="2868"/>
                    <a:ext cx="409" cy="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南</a:t>
                    </a:r>
                  </a:p>
                </p:txBody>
              </p:sp>
            </p:grpSp>
          </p:grpSp>
          <p:sp>
            <p:nvSpPr>
              <p:cNvPr id="20491" name="Oval 41"/>
              <p:cNvSpPr>
                <a:spLocks noChangeArrowheads="1"/>
              </p:cNvSpPr>
              <p:nvPr/>
            </p:nvSpPr>
            <p:spPr bwMode="auto">
              <a:xfrm>
                <a:off x="3374" y="2925"/>
                <a:ext cx="45" cy="6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92" name="Line 43"/>
              <p:cNvSpPr>
                <a:spLocks noChangeShapeType="1"/>
              </p:cNvSpPr>
              <p:nvPr/>
            </p:nvSpPr>
            <p:spPr bwMode="auto">
              <a:xfrm rot="1800000">
                <a:off x="2232" y="2364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0493" name="Group 45"/>
              <p:cNvGrpSpPr/>
              <p:nvPr/>
            </p:nvGrpSpPr>
            <p:grpSpPr>
              <a:xfrm>
                <a:off x="1518" y="3502"/>
                <a:ext cx="227" cy="61"/>
                <a:chOff x="2699" y="1071"/>
                <a:chExt cx="227" cy="46"/>
              </a:xfrm>
            </p:grpSpPr>
            <p:sp>
              <p:nvSpPr>
                <p:cNvPr id="20506" name="Line 46"/>
                <p:cNvSpPr>
                  <a:spLocks noChangeShapeType="1"/>
                </p:cNvSpPr>
                <p:nvPr/>
              </p:nvSpPr>
              <p:spPr bwMode="auto">
                <a:xfrm>
                  <a:off x="2699" y="1117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7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99" y="107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8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2922" y="107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494" name="Group 49"/>
              <p:cNvGrpSpPr/>
              <p:nvPr/>
            </p:nvGrpSpPr>
            <p:grpSpPr>
              <a:xfrm>
                <a:off x="2400" y="2323"/>
                <a:ext cx="227" cy="134"/>
                <a:chOff x="3699" y="1077"/>
                <a:chExt cx="227" cy="101"/>
              </a:xfrm>
            </p:grpSpPr>
            <p:sp>
              <p:nvSpPr>
                <p:cNvPr id="20504" name="Line 50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5" name="Line 51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96" name="Line 54"/>
              <p:cNvSpPr>
                <a:spLocks noChangeShapeType="1"/>
              </p:cNvSpPr>
              <p:nvPr/>
            </p:nvSpPr>
            <p:spPr bwMode="auto">
              <a:xfrm rot="9000000" flipV="1">
                <a:off x="1837" y="764"/>
                <a:ext cx="3" cy="163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97" name="Arc 55"/>
              <p:cNvSpPr/>
              <p:nvPr/>
            </p:nvSpPr>
            <p:spPr bwMode="auto">
              <a:xfrm rot="-1497171">
                <a:off x="2040" y="1979"/>
                <a:ext cx="122" cy="61"/>
              </a:xfrm>
              <a:custGeom>
                <a:avLst/>
                <a:gdLst>
                  <a:gd name="T0" fmla="*/ 0 w 19389"/>
                  <a:gd name="T1" fmla="*/ 0 h 21600"/>
                  <a:gd name="T2" fmla="*/ 0 w 19389"/>
                  <a:gd name="T3" fmla="*/ 0 h 21600"/>
                  <a:gd name="T4" fmla="*/ 0 w 193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9389"/>
                  <a:gd name="T10" fmla="*/ 0 h 21600"/>
                  <a:gd name="T11" fmla="*/ 19389 w 193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89" h="21600" fill="none" extrusionOk="0">
                    <a:moveTo>
                      <a:pt x="-1" y="0"/>
                    </a:moveTo>
                    <a:cubicBezTo>
                      <a:pt x="8237" y="0"/>
                      <a:pt x="15757" y="4685"/>
                      <a:pt x="19388" y="12079"/>
                    </a:cubicBezTo>
                  </a:path>
                  <a:path w="19389" h="21600" stroke="0" extrusionOk="0">
                    <a:moveTo>
                      <a:pt x="-1" y="0"/>
                    </a:moveTo>
                    <a:cubicBezTo>
                      <a:pt x="8237" y="0"/>
                      <a:pt x="15757" y="4685"/>
                      <a:pt x="19388" y="1207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98" name="Text Box 56"/>
              <p:cNvSpPr txBox="1">
                <a:spLocks noChangeArrowheads="1"/>
              </p:cNvSpPr>
              <p:nvPr/>
            </p:nvSpPr>
            <p:spPr bwMode="auto">
              <a:xfrm>
                <a:off x="1858" y="1477"/>
                <a:ext cx="499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30°</a:t>
                </a:r>
              </a:p>
            </p:txBody>
          </p:sp>
          <p:sp>
            <p:nvSpPr>
              <p:cNvPr id="20499" name="Text Box 73"/>
              <p:cNvSpPr txBox="1">
                <a:spLocks noChangeArrowheads="1"/>
              </p:cNvSpPr>
              <p:nvPr/>
            </p:nvSpPr>
            <p:spPr bwMode="auto">
              <a:xfrm>
                <a:off x="1674" y="1672"/>
                <a:ext cx="454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B</a:t>
                </a:r>
                <a:r>
                  <a:rPr lang="zh-CN" altLang="en-US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市</a:t>
                </a:r>
              </a:p>
            </p:txBody>
          </p:sp>
          <p:sp>
            <p:nvSpPr>
              <p:cNvPr id="20500" name="Line 65"/>
              <p:cNvSpPr>
                <a:spLocks noChangeShapeType="1"/>
              </p:cNvSpPr>
              <p:nvPr/>
            </p:nvSpPr>
            <p:spPr bwMode="auto">
              <a:xfrm rot="3600000" flipH="1">
                <a:off x="2151" y="1990"/>
                <a:ext cx="0" cy="45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01" name="Line 67"/>
              <p:cNvSpPr>
                <a:spLocks noChangeShapeType="1"/>
              </p:cNvSpPr>
              <p:nvPr/>
            </p:nvSpPr>
            <p:spPr bwMode="auto">
              <a:xfrm rot="9000000" flipH="1">
                <a:off x="2192" y="2005"/>
                <a:ext cx="0" cy="303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02" name="Line 68"/>
              <p:cNvSpPr>
                <a:spLocks noChangeShapeType="1"/>
              </p:cNvSpPr>
              <p:nvPr/>
            </p:nvSpPr>
            <p:spPr bwMode="auto">
              <a:xfrm rot="9000000" flipH="1">
                <a:off x="2018" y="1706"/>
                <a:ext cx="2" cy="354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03" name="Oval 69"/>
              <p:cNvSpPr>
                <a:spLocks noChangeArrowheads="1"/>
              </p:cNvSpPr>
              <p:nvPr/>
            </p:nvSpPr>
            <p:spPr bwMode="auto">
              <a:xfrm>
                <a:off x="1992" y="1703"/>
                <a:ext cx="46" cy="6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B0F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 探究新知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83" y="2735040"/>
            <a:ext cx="2649368" cy="2649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02327" y="1917993"/>
            <a:ext cx="3888612" cy="628650"/>
            <a:chOff x="5192710" y="690017"/>
            <a:chExt cx="3889159" cy="471190"/>
          </a:xfrm>
        </p:grpSpPr>
        <p:sp>
          <p:nvSpPr>
            <p:cNvPr id="21557" name="矩形 2"/>
            <p:cNvSpPr>
              <a:spLocks noChangeArrowheads="1"/>
            </p:cNvSpPr>
            <p:nvPr/>
          </p:nvSpPr>
          <p:spPr bwMode="auto">
            <a:xfrm>
              <a:off x="5230810" y="690017"/>
              <a:ext cx="3565902" cy="346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你能标出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市的位置吗？</a:t>
              </a:r>
            </a:p>
          </p:txBody>
        </p:sp>
        <p:sp>
          <p:nvSpPr>
            <p:cNvPr id="21558" name="圆角矩形标注 3"/>
            <p:cNvSpPr>
              <a:spLocks noChangeArrowheads="1"/>
            </p:cNvSpPr>
            <p:nvPr/>
          </p:nvSpPr>
          <p:spPr bwMode="auto">
            <a:xfrm>
              <a:off x="5192710" y="700039"/>
              <a:ext cx="3889159" cy="461168"/>
            </a:xfrm>
            <a:prstGeom prst="wedgeRoundRectCallout">
              <a:avLst>
                <a:gd name="adj1" fmla="val 21268"/>
                <a:gd name="adj2" fmla="val 99321"/>
                <a:gd name="adj3" fmla="val 16667"/>
              </a:avLst>
            </a:prstGeom>
            <a:noFill/>
            <a:ln w="28575" algn="ctr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61" name="Group 57"/>
          <p:cNvGrpSpPr/>
          <p:nvPr/>
        </p:nvGrpSpPr>
        <p:grpSpPr>
          <a:xfrm>
            <a:off x="1209356" y="1762107"/>
            <a:ext cx="3141346" cy="3830385"/>
            <a:chOff x="1016" y="668"/>
            <a:chExt cx="2550" cy="3109"/>
          </a:xfrm>
        </p:grpSpPr>
        <p:grpSp>
          <p:nvGrpSpPr>
            <p:cNvPr id="21513" name="Group 29"/>
            <p:cNvGrpSpPr/>
            <p:nvPr/>
          </p:nvGrpSpPr>
          <p:grpSpPr>
            <a:xfrm>
              <a:off x="1016" y="668"/>
              <a:ext cx="2550" cy="3109"/>
              <a:chOff x="201" y="754"/>
              <a:chExt cx="2550" cy="2332"/>
            </a:xfrm>
          </p:grpSpPr>
          <p:sp>
            <p:nvSpPr>
              <p:cNvPr id="21538" name="Arc 30"/>
              <p:cNvSpPr/>
              <p:nvPr/>
            </p:nvSpPr>
            <p:spPr bwMode="auto">
              <a:xfrm rot="2627755">
                <a:off x="1610" y="1973"/>
                <a:ext cx="45" cy="99"/>
              </a:xfrm>
              <a:custGeom>
                <a:avLst/>
                <a:gdLst>
                  <a:gd name="T0" fmla="*/ 0 w 21600"/>
                  <a:gd name="T1" fmla="*/ 0 h 23749"/>
                  <a:gd name="T2" fmla="*/ 0 w 21600"/>
                  <a:gd name="T3" fmla="*/ 0 h 23749"/>
                  <a:gd name="T4" fmla="*/ 0 w 21600"/>
                  <a:gd name="T5" fmla="*/ 0 h 237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749"/>
                  <a:gd name="T11" fmla="*/ 21600 w 21600"/>
                  <a:gd name="T12" fmla="*/ 23749 h 237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74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317"/>
                      <a:pt x="21564" y="23034"/>
                      <a:pt x="21492" y="23748"/>
                    </a:cubicBezTo>
                  </a:path>
                  <a:path w="21600" h="2374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317"/>
                      <a:pt x="21564" y="23034"/>
                      <a:pt x="21492" y="2374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9" name="Text Box 31"/>
              <p:cNvSpPr txBox="1">
                <a:spLocks noChangeArrowheads="1"/>
              </p:cNvSpPr>
              <p:nvPr/>
            </p:nvSpPr>
            <p:spPr bwMode="auto">
              <a:xfrm>
                <a:off x="528" y="2611"/>
                <a:ext cx="771" cy="2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100km</a:t>
                </a:r>
              </a:p>
            </p:txBody>
          </p:sp>
          <p:sp>
            <p:nvSpPr>
              <p:cNvPr id="21540" name="Text Box 32"/>
              <p:cNvSpPr txBox="1">
                <a:spLocks noChangeArrowheads="1"/>
              </p:cNvSpPr>
              <p:nvPr/>
            </p:nvSpPr>
            <p:spPr bwMode="auto">
              <a:xfrm>
                <a:off x="1701" y="1885"/>
                <a:ext cx="589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30°</a:t>
                </a:r>
              </a:p>
            </p:txBody>
          </p:sp>
          <p:grpSp>
            <p:nvGrpSpPr>
              <p:cNvPr id="21541" name="Group 33"/>
              <p:cNvGrpSpPr/>
              <p:nvPr/>
            </p:nvGrpSpPr>
            <p:grpSpPr>
              <a:xfrm>
                <a:off x="201" y="754"/>
                <a:ext cx="2550" cy="2332"/>
                <a:chOff x="201" y="754"/>
                <a:chExt cx="2550" cy="2332"/>
              </a:xfrm>
            </p:grpSpPr>
            <p:grpSp>
              <p:nvGrpSpPr>
                <p:cNvPr id="21542" name="Group 34"/>
                <p:cNvGrpSpPr/>
                <p:nvPr/>
              </p:nvGrpSpPr>
              <p:grpSpPr>
                <a:xfrm>
                  <a:off x="491" y="1014"/>
                  <a:ext cx="1905" cy="1905"/>
                  <a:chOff x="491" y="1014"/>
                  <a:chExt cx="1905" cy="1905"/>
                </a:xfrm>
              </p:grpSpPr>
              <p:sp>
                <p:nvSpPr>
                  <p:cNvPr id="21547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29" y="1014"/>
                    <a:ext cx="0" cy="19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8" name="Line 3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444" y="1014"/>
                    <a:ext cx="0" cy="190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342" y="1791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东</a:t>
                  </a:r>
                </a:p>
              </p:txBody>
            </p:sp>
            <p:sp>
              <p:nvSpPr>
                <p:cNvPr id="215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271" y="754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北</a:t>
                  </a:r>
                </a:p>
              </p:txBody>
            </p:sp>
            <p:sp>
              <p:nvSpPr>
                <p:cNvPr id="2154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01" y="1785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西</a:t>
                  </a:r>
                </a:p>
              </p:txBody>
            </p:sp>
            <p:sp>
              <p:nvSpPr>
                <p:cNvPr id="2154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292" y="2868"/>
                  <a:ext cx="40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南</a:t>
                  </a:r>
                </a:p>
              </p:txBody>
            </p:sp>
          </p:grpSp>
        </p:grpSp>
        <p:sp>
          <p:nvSpPr>
            <p:cNvPr id="21518" name="Text Box 52"/>
            <p:cNvSpPr txBox="1">
              <a:spLocks noChangeArrowheads="1"/>
            </p:cNvSpPr>
            <p:nvPr/>
          </p:nvSpPr>
          <p:spPr bwMode="auto">
            <a:xfrm>
              <a:off x="2228" y="1881"/>
              <a:ext cx="68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市</a:t>
              </a:r>
            </a:p>
          </p:txBody>
        </p:sp>
        <p:grpSp>
          <p:nvGrpSpPr>
            <p:cNvPr id="21560" name="Group 56"/>
            <p:cNvGrpSpPr/>
            <p:nvPr/>
          </p:nvGrpSpPr>
          <p:grpSpPr>
            <a:xfrm>
              <a:off x="1518" y="764"/>
              <a:ext cx="1913" cy="2799"/>
              <a:chOff x="1518" y="764"/>
              <a:chExt cx="1913" cy="2799"/>
            </a:xfrm>
          </p:grpSpPr>
          <p:sp>
            <p:nvSpPr>
              <p:cNvPr id="21508" name="Text Box 13"/>
              <p:cNvSpPr txBox="1">
                <a:spLocks noChangeArrowheads="1"/>
              </p:cNvSpPr>
              <p:nvPr/>
            </p:nvSpPr>
            <p:spPr bwMode="auto">
              <a:xfrm>
                <a:off x="2418" y="2779"/>
                <a:ext cx="681" cy="52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600km</a:t>
                </a:r>
              </a:p>
            </p:txBody>
          </p:sp>
          <p:grpSp>
            <p:nvGrpSpPr>
              <p:cNvPr id="21509" name="Group 16"/>
              <p:cNvGrpSpPr/>
              <p:nvPr/>
            </p:nvGrpSpPr>
            <p:grpSpPr>
              <a:xfrm>
                <a:off x="2613" y="2448"/>
                <a:ext cx="227" cy="135"/>
                <a:chOff x="3699" y="1077"/>
                <a:chExt cx="227" cy="101"/>
              </a:xfrm>
            </p:grpSpPr>
            <p:sp>
              <p:nvSpPr>
                <p:cNvPr id="21555" name="Line 17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6" name="Line 18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0" name="Group 20"/>
              <p:cNvGrpSpPr/>
              <p:nvPr/>
            </p:nvGrpSpPr>
            <p:grpSpPr>
              <a:xfrm>
                <a:off x="2814" y="2566"/>
                <a:ext cx="227" cy="134"/>
                <a:chOff x="3699" y="1077"/>
                <a:chExt cx="227" cy="101"/>
              </a:xfrm>
            </p:grpSpPr>
            <p:sp>
              <p:nvSpPr>
                <p:cNvPr id="21553" name="Line 21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4" name="Line 2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1" name="Group 23"/>
              <p:cNvGrpSpPr/>
              <p:nvPr/>
            </p:nvGrpSpPr>
            <p:grpSpPr>
              <a:xfrm>
                <a:off x="3003" y="2680"/>
                <a:ext cx="227" cy="135"/>
                <a:chOff x="3699" y="1077"/>
                <a:chExt cx="227" cy="101"/>
              </a:xfrm>
            </p:grpSpPr>
            <p:sp>
              <p:nvSpPr>
                <p:cNvPr id="21551" name="Line 24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2" name="Line 25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2" name="Group 26"/>
              <p:cNvGrpSpPr/>
              <p:nvPr/>
            </p:nvGrpSpPr>
            <p:grpSpPr>
              <a:xfrm>
                <a:off x="3193" y="2793"/>
                <a:ext cx="227" cy="135"/>
                <a:chOff x="3699" y="1077"/>
                <a:chExt cx="227" cy="101"/>
              </a:xfrm>
            </p:grpSpPr>
            <p:sp>
              <p:nvSpPr>
                <p:cNvPr id="21549" name="Line 27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0" name="Line 28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514" name="Oval 41"/>
              <p:cNvSpPr>
                <a:spLocks noChangeArrowheads="1"/>
              </p:cNvSpPr>
              <p:nvPr/>
            </p:nvSpPr>
            <p:spPr bwMode="auto">
              <a:xfrm>
                <a:off x="3386" y="2957"/>
                <a:ext cx="45" cy="6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15" name="Line 43"/>
              <p:cNvSpPr>
                <a:spLocks noChangeShapeType="1"/>
              </p:cNvSpPr>
              <p:nvPr/>
            </p:nvSpPr>
            <p:spPr bwMode="auto">
              <a:xfrm rot="1800000">
                <a:off x="2232" y="2364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1516" name="Group 45"/>
              <p:cNvGrpSpPr/>
              <p:nvPr/>
            </p:nvGrpSpPr>
            <p:grpSpPr>
              <a:xfrm>
                <a:off x="1518" y="3502"/>
                <a:ext cx="227" cy="61"/>
                <a:chOff x="2699" y="1071"/>
                <a:chExt cx="227" cy="46"/>
              </a:xfrm>
            </p:grpSpPr>
            <p:sp>
              <p:nvSpPr>
                <p:cNvPr id="21535" name="Line 46"/>
                <p:cNvSpPr>
                  <a:spLocks noChangeShapeType="1"/>
                </p:cNvSpPr>
                <p:nvPr/>
              </p:nvSpPr>
              <p:spPr bwMode="auto">
                <a:xfrm>
                  <a:off x="2699" y="1117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36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99" y="107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37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2922" y="1071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7" name="Group 49"/>
              <p:cNvGrpSpPr/>
              <p:nvPr/>
            </p:nvGrpSpPr>
            <p:grpSpPr>
              <a:xfrm>
                <a:off x="2416" y="2335"/>
                <a:ext cx="227" cy="134"/>
                <a:chOff x="3699" y="1077"/>
                <a:chExt cx="227" cy="101"/>
              </a:xfrm>
            </p:grpSpPr>
            <p:sp>
              <p:nvSpPr>
                <p:cNvPr id="21533" name="Line 50"/>
                <p:cNvSpPr>
                  <a:spLocks noChangeShapeType="1"/>
                </p:cNvSpPr>
                <p:nvPr/>
              </p:nvSpPr>
              <p:spPr bwMode="auto">
                <a:xfrm rot="1800000">
                  <a:off x="3699" y="1178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34" name="Line 51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3732" y="1077"/>
                  <a:ext cx="0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9" name="组合 69"/>
              <p:cNvGrpSpPr/>
              <p:nvPr/>
            </p:nvGrpSpPr>
            <p:grpSpPr>
              <a:xfrm rot="187232">
                <a:off x="2062" y="1266"/>
                <a:ext cx="646" cy="1026"/>
                <a:chOff x="6231672" y="1435101"/>
                <a:chExt cx="1026678" cy="1277169"/>
              </a:xfrm>
            </p:grpSpPr>
            <p:sp>
              <p:nvSpPr>
                <p:cNvPr id="21524" name="Line 67"/>
                <p:cNvSpPr>
                  <a:spLocks noChangeShapeType="1"/>
                </p:cNvSpPr>
                <p:nvPr/>
              </p:nvSpPr>
              <p:spPr bwMode="auto">
                <a:xfrm rot="9000000" flipV="1">
                  <a:off x="6231672" y="1703056"/>
                  <a:ext cx="609617" cy="913045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1525" name="组合 68"/>
                <p:cNvGrpSpPr/>
                <p:nvPr/>
              </p:nvGrpSpPr>
              <p:grpSpPr>
                <a:xfrm>
                  <a:off x="6517616" y="1608351"/>
                  <a:ext cx="116764" cy="1103919"/>
                  <a:chOff x="6517616" y="1608351"/>
                  <a:chExt cx="116764" cy="1103919"/>
                </a:xfrm>
              </p:grpSpPr>
              <p:sp>
                <p:nvSpPr>
                  <p:cNvPr id="21529" name="Line 67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6562094" y="2670535"/>
                    <a:ext cx="72286" cy="41735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0" name="Line 67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6537358" y="2315028"/>
                    <a:ext cx="72286" cy="41735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1" name="Line 67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6527141" y="1982759"/>
                    <a:ext cx="72286" cy="41735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2" name="Line 67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6517616" y="1608351"/>
                    <a:ext cx="72286" cy="41735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526" name="Group 79"/>
                <p:cNvGrpSpPr/>
                <p:nvPr/>
              </p:nvGrpSpPr>
              <p:grpSpPr>
                <a:xfrm>
                  <a:off x="6475712" y="1435101"/>
                  <a:ext cx="782638" cy="361951"/>
                  <a:chOff x="1156" y="1597"/>
                  <a:chExt cx="493" cy="228"/>
                </a:xfrm>
              </p:grpSpPr>
              <p:sp>
                <p:nvSpPr>
                  <p:cNvPr id="21527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5" y="1597"/>
                    <a:ext cx="454" cy="2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ker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C</a:t>
                    </a:r>
                    <a:r>
                      <a:rPr lang="zh-CN" altLang="en-US" sz="2400" ker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市</a:t>
                    </a:r>
                  </a:p>
                </p:txBody>
              </p:sp>
              <p:sp>
                <p:nvSpPr>
                  <p:cNvPr id="2152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1703"/>
                    <a:ext cx="46" cy="4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algn="ctr">
                    <a:solidFill>
                      <a:srgbClr val="00B0F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1520" name="Group 77"/>
              <p:cNvGrpSpPr/>
              <p:nvPr/>
            </p:nvGrpSpPr>
            <p:grpSpPr>
              <a:xfrm>
                <a:off x="1791" y="764"/>
                <a:ext cx="520" cy="1631"/>
                <a:chOff x="1825" y="658"/>
                <a:chExt cx="520" cy="1223"/>
              </a:xfrm>
            </p:grpSpPr>
            <p:sp>
              <p:nvSpPr>
                <p:cNvPr id="21521" name="Line 54"/>
                <p:cNvSpPr>
                  <a:spLocks noChangeShapeType="1"/>
                </p:cNvSpPr>
                <p:nvPr/>
              </p:nvSpPr>
              <p:spPr bwMode="auto">
                <a:xfrm rot="9000000" flipV="1">
                  <a:off x="1825" y="658"/>
                  <a:ext cx="3" cy="122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22" name="Arc 55"/>
                <p:cNvSpPr/>
                <p:nvPr/>
              </p:nvSpPr>
              <p:spPr bwMode="auto">
                <a:xfrm rot="-1497171">
                  <a:off x="2028" y="1569"/>
                  <a:ext cx="122" cy="46"/>
                </a:xfrm>
                <a:custGeom>
                  <a:avLst/>
                  <a:gdLst>
                    <a:gd name="T0" fmla="*/ 0 w 19389"/>
                    <a:gd name="T1" fmla="*/ 0 h 21600"/>
                    <a:gd name="T2" fmla="*/ 0 w 19389"/>
                    <a:gd name="T3" fmla="*/ 0 h 21600"/>
                    <a:gd name="T4" fmla="*/ 0 w 193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389"/>
                    <a:gd name="T10" fmla="*/ 0 h 21600"/>
                    <a:gd name="T11" fmla="*/ 19389 w 193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389" h="21600" fill="none" extrusionOk="0">
                      <a:moveTo>
                        <a:pt x="-1" y="0"/>
                      </a:moveTo>
                      <a:cubicBezTo>
                        <a:pt x="8237" y="0"/>
                        <a:pt x="15757" y="4685"/>
                        <a:pt x="19388" y="12079"/>
                      </a:cubicBezTo>
                    </a:path>
                    <a:path w="19389" h="21600" stroke="0" extrusionOk="0">
                      <a:moveTo>
                        <a:pt x="-1" y="0"/>
                      </a:moveTo>
                      <a:cubicBezTo>
                        <a:pt x="8237" y="0"/>
                        <a:pt x="15757" y="4685"/>
                        <a:pt x="19388" y="1207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23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846" y="1193"/>
                  <a:ext cx="499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30°</a:t>
                  </a:r>
                </a:p>
              </p:txBody>
            </p:sp>
          </p:grpSp>
        </p:grpSp>
      </p:grpSp>
      <p:sp>
        <p:nvSpPr>
          <p:cNvPr id="5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 探究新知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21" y="2682058"/>
            <a:ext cx="2649368" cy="2649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2547417" y="1627931"/>
            <a:ext cx="4535487" cy="1103694"/>
          </a:xfrm>
          <a:prstGeom prst="wedgeRoundRectCallout">
            <a:avLst>
              <a:gd name="adj1" fmla="val 67366"/>
              <a:gd name="adj2" fmla="val 14208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台风到达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市后，移动速度变为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千米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时，几小时后到达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市？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188" y="2396256"/>
            <a:ext cx="1655762" cy="25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55451" y="3648513"/>
            <a:ext cx="29722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altLang="zh-CN" sz="24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200÷40=5</a:t>
            </a:r>
            <a:r>
              <a:rPr lang="zh-CN" altLang="en-US" sz="24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（小时）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46446" y="4523531"/>
            <a:ext cx="31902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小时后到达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宽屏</PresentationFormat>
  <Paragraphs>114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FandolFang R</vt:lpstr>
      <vt:lpstr>思源黑体 CN Medium</vt:lpstr>
      <vt:lpstr>思源黑体 CN Regular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2020-07-20T11:58:00Z</cp:lastPrinted>
  <dcterms:created xsi:type="dcterms:W3CDTF">2020-07-20T11:58:00Z</dcterms:created>
  <dcterms:modified xsi:type="dcterms:W3CDTF">2023-01-16T21:02:20Z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9880ABCCF4B34BF4983D3052350B4B30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